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894" r:id="rId1"/>
    <p:sldMasterId id="2147483907" r:id="rId2"/>
    <p:sldMasterId id="2147483920" r:id="rId3"/>
    <p:sldMasterId id="2147483935" r:id="rId4"/>
    <p:sldMasterId id="2147483947" r:id="rId5"/>
  </p:sldMasterIdLst>
  <p:notesMasterIdLst>
    <p:notesMasterId r:id="rId89"/>
  </p:notesMasterIdLst>
  <p:handoutMasterIdLst>
    <p:handoutMasterId r:id="rId90"/>
  </p:handoutMasterIdLst>
  <p:sldIdLst>
    <p:sldId id="569" r:id="rId6"/>
    <p:sldId id="607" r:id="rId7"/>
    <p:sldId id="570" r:id="rId8"/>
    <p:sldId id="565" r:id="rId9"/>
    <p:sldId id="403" r:id="rId10"/>
    <p:sldId id="292" r:id="rId11"/>
    <p:sldId id="293" r:id="rId12"/>
    <p:sldId id="429" r:id="rId13"/>
    <p:sldId id="430" r:id="rId14"/>
    <p:sldId id="311" r:id="rId15"/>
    <p:sldId id="404" r:id="rId16"/>
    <p:sldId id="307" r:id="rId17"/>
    <p:sldId id="522" r:id="rId18"/>
    <p:sldId id="364" r:id="rId19"/>
    <p:sldId id="365" r:id="rId20"/>
    <p:sldId id="302" r:id="rId21"/>
    <p:sldId id="412" r:id="rId22"/>
    <p:sldId id="545" r:id="rId23"/>
    <p:sldId id="411" r:id="rId24"/>
    <p:sldId id="523" r:id="rId25"/>
    <p:sldId id="524" r:id="rId26"/>
    <p:sldId id="526" r:id="rId27"/>
    <p:sldId id="529" r:id="rId28"/>
    <p:sldId id="530" r:id="rId29"/>
    <p:sldId id="527" r:id="rId30"/>
    <p:sldId id="550" r:id="rId31"/>
    <p:sldId id="551" r:id="rId32"/>
    <p:sldId id="532" r:id="rId33"/>
    <p:sldId id="533" r:id="rId34"/>
    <p:sldId id="534" r:id="rId35"/>
    <p:sldId id="434" r:id="rId36"/>
    <p:sldId id="435" r:id="rId37"/>
    <p:sldId id="440" r:id="rId38"/>
    <p:sldId id="441" r:id="rId39"/>
    <p:sldId id="442" r:id="rId40"/>
    <p:sldId id="447" r:id="rId41"/>
    <p:sldId id="449" r:id="rId42"/>
    <p:sldId id="450" r:id="rId43"/>
    <p:sldId id="451" r:id="rId44"/>
    <p:sldId id="552" r:id="rId45"/>
    <p:sldId id="452" r:id="rId46"/>
    <p:sldId id="456" r:id="rId47"/>
    <p:sldId id="511" r:id="rId48"/>
    <p:sldId id="513" r:id="rId49"/>
    <p:sldId id="473" r:id="rId50"/>
    <p:sldId id="474" r:id="rId51"/>
    <p:sldId id="475" r:id="rId52"/>
    <p:sldId id="476" r:id="rId53"/>
    <p:sldId id="494" r:id="rId54"/>
    <p:sldId id="497" r:id="rId55"/>
    <p:sldId id="354" r:id="rId56"/>
    <p:sldId id="355" r:id="rId57"/>
    <p:sldId id="356" r:id="rId58"/>
    <p:sldId id="605" r:id="rId59"/>
    <p:sldId id="571" r:id="rId60"/>
    <p:sldId id="572" r:id="rId61"/>
    <p:sldId id="573" r:id="rId62"/>
    <p:sldId id="574" r:id="rId63"/>
    <p:sldId id="575" r:id="rId64"/>
    <p:sldId id="576" r:id="rId65"/>
    <p:sldId id="577" r:id="rId66"/>
    <p:sldId id="578" r:id="rId67"/>
    <p:sldId id="579" r:id="rId68"/>
    <p:sldId id="580" r:id="rId69"/>
    <p:sldId id="581" r:id="rId70"/>
    <p:sldId id="582" r:id="rId71"/>
    <p:sldId id="583" r:id="rId72"/>
    <p:sldId id="589" r:id="rId73"/>
    <p:sldId id="590" r:id="rId74"/>
    <p:sldId id="591" r:id="rId75"/>
    <p:sldId id="592" r:id="rId76"/>
    <p:sldId id="593" r:id="rId77"/>
    <p:sldId id="594" r:id="rId78"/>
    <p:sldId id="595" r:id="rId79"/>
    <p:sldId id="596" r:id="rId80"/>
    <p:sldId id="597" r:id="rId81"/>
    <p:sldId id="599" r:id="rId82"/>
    <p:sldId id="600" r:id="rId83"/>
    <p:sldId id="601" r:id="rId84"/>
    <p:sldId id="602" r:id="rId85"/>
    <p:sldId id="603" r:id="rId86"/>
    <p:sldId id="606" r:id="rId87"/>
    <p:sldId id="604" r:id="rId88"/>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137">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6600"/>
    <a:srgbClr val="FF00FF"/>
    <a:srgbClr val="6600CC"/>
    <a:srgbClr val="99CCFF"/>
    <a:srgbClr val="FFCCFF"/>
    <a:srgbClr val="FFE6CD"/>
    <a:srgbClr val="FFF9F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90776" autoAdjust="0"/>
  </p:normalViewPr>
  <p:slideViewPr>
    <p:cSldViewPr>
      <p:cViewPr>
        <p:scale>
          <a:sx n="50" d="100"/>
          <a:sy n="50" d="100"/>
        </p:scale>
        <p:origin x="-1147" y="-350"/>
      </p:cViewPr>
      <p:guideLst>
        <p:guide orient="horz" pos="2160"/>
        <p:guide pos="2880"/>
      </p:guideLst>
    </p:cSldViewPr>
  </p:slideViewPr>
  <p:outlineViewPr>
    <p:cViewPr>
      <p:scale>
        <a:sx n="33" d="100"/>
        <a:sy n="33" d="100"/>
      </p:scale>
      <p:origin x="0" y="4674"/>
    </p:cViewPr>
  </p:outlineViewPr>
  <p:notesTextViewPr>
    <p:cViewPr>
      <p:scale>
        <a:sx n="1" d="1"/>
        <a:sy n="1" d="1"/>
      </p:scale>
      <p:origin x="0" y="0"/>
    </p:cViewPr>
  </p:notesTextViewPr>
  <p:sorterViewPr>
    <p:cViewPr>
      <p:scale>
        <a:sx n="160" d="100"/>
        <a:sy n="160" d="100"/>
      </p:scale>
      <p:origin x="0" y="0"/>
    </p:cViewPr>
  </p:sorterViewPr>
  <p:notesViewPr>
    <p:cSldViewPr>
      <p:cViewPr varScale="1">
        <p:scale>
          <a:sx n="80" d="100"/>
          <a:sy n="80" d="100"/>
        </p:scale>
        <p:origin x="-4050" y="-102"/>
      </p:cViewPr>
      <p:guideLst>
        <p:guide orient="horz" pos="3120"/>
        <p:guide orient="horz" pos="3128"/>
        <p:guide pos="213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銷售</c:v>
                </c:pt>
              </c:strCache>
            </c:strRef>
          </c:tx>
          <c:spPr>
            <a:noFill/>
            <a:ln w="25400">
              <a:solidFill>
                <a:srgbClr val="C00000"/>
              </a:solidFill>
            </a:ln>
          </c:spPr>
          <c:explosion val="2"/>
          <c:dPt>
            <c:idx val="0"/>
            <c:bubble3D val="0"/>
            <c:spPr>
              <a:noFill/>
              <a:ln w="38100">
                <a:solidFill>
                  <a:srgbClr val="FF0000"/>
                </a:solidFill>
              </a:ln>
            </c:spPr>
          </c:dPt>
          <c:dPt>
            <c:idx val="1"/>
            <c:bubble3D val="0"/>
            <c:spPr>
              <a:noFill/>
              <a:ln w="38100">
                <a:solidFill>
                  <a:srgbClr val="0000FF"/>
                </a:solidFill>
              </a:ln>
            </c:spPr>
          </c:dPt>
          <c:dPt>
            <c:idx val="2"/>
            <c:bubble3D val="0"/>
            <c:spPr>
              <a:noFill/>
              <a:ln w="38100">
                <a:solidFill>
                  <a:srgbClr val="006600"/>
                </a:solidFill>
              </a:ln>
            </c:spPr>
          </c:dPt>
          <c:dLbls>
            <c:dLbl>
              <c:idx val="0"/>
              <c:layout>
                <c:manualLayout>
                  <c:x val="-0.27914876021044388"/>
                  <c:y val="0.52181072762748582"/>
                </c:manualLayout>
              </c:layout>
              <c:tx>
                <c:rich>
                  <a:bodyPr/>
                  <a:lstStyle/>
                  <a:p>
                    <a:pPr>
                      <a:defRPr sz="2000" b="1">
                        <a:solidFill>
                          <a:schemeClr val="tx1"/>
                        </a:solidFill>
                        <a:latin typeface="Adobe 繁黑體 Std B" pitchFamily="34" charset="-120"/>
                        <a:ea typeface="Adobe 繁黑體 Std B" pitchFamily="34" charset="-120"/>
                      </a:defRPr>
                    </a:pPr>
                    <a:r>
                      <a:rPr lang="zh-TW" altLang="en-US" sz="2000" b="1" dirty="0" smtClean="0">
                        <a:solidFill>
                          <a:schemeClr val="tx1"/>
                        </a:solidFill>
                        <a:latin typeface="Adobe 繁黑體 Std B" pitchFamily="34" charset="-120"/>
                        <a:ea typeface="Adobe 繁黑體 Std B" pitchFamily="34" charset="-120"/>
                      </a:rPr>
                      <a:t>志願序</a:t>
                    </a:r>
                    <a:endParaRPr lang="en-US" altLang="en-US" sz="2000" b="1" dirty="0" smtClean="0">
                      <a:solidFill>
                        <a:schemeClr val="tx1"/>
                      </a:solidFill>
                      <a:latin typeface="Adobe 繁黑體 Std B" pitchFamily="34" charset="-120"/>
                      <a:ea typeface="Adobe 繁黑體 Std B" pitchFamily="34" charset="-120"/>
                    </a:endParaRPr>
                  </a:p>
                  <a:p>
                    <a:pPr>
                      <a:defRPr sz="2000" b="1">
                        <a:solidFill>
                          <a:schemeClr val="tx1"/>
                        </a:solidFill>
                        <a:latin typeface="Adobe 繁黑體 Std B" pitchFamily="34" charset="-120"/>
                        <a:ea typeface="Adobe 繁黑體 Std B" pitchFamily="34" charset="-120"/>
                      </a:defRPr>
                    </a:pPr>
                    <a:r>
                      <a:rPr lang="en-US" altLang="en-US" sz="2000" b="1" dirty="0" smtClean="0">
                        <a:solidFill>
                          <a:schemeClr val="tx1"/>
                        </a:solidFill>
                        <a:latin typeface="Adobe 繁黑體 Std B" pitchFamily="34" charset="-120"/>
                        <a:ea typeface="Adobe 繁黑體 Std B" pitchFamily="34" charset="-120"/>
                      </a:rPr>
                      <a:t>36</a:t>
                    </a:r>
                    <a:r>
                      <a:rPr lang="zh-TW" altLang="en-US" sz="2000" b="1" dirty="0" smtClean="0">
                        <a:solidFill>
                          <a:schemeClr val="tx1"/>
                        </a:solidFill>
                        <a:latin typeface="Adobe 繁黑體 Std B" pitchFamily="34" charset="-120"/>
                        <a:ea typeface="Adobe 繁黑體 Std B" pitchFamily="34" charset="-120"/>
                      </a:rPr>
                      <a:t>分</a:t>
                    </a:r>
                    <a:endParaRPr lang="en-US" altLang="en-US" sz="2000" b="1" dirty="0">
                      <a:solidFill>
                        <a:srgbClr val="FFFF00"/>
                      </a:solidFill>
                      <a:latin typeface="標楷體" panose="03000509000000000000" pitchFamily="65" charset="-120"/>
                      <a:ea typeface="標楷體" panose="03000509000000000000" pitchFamily="65" charset="-120"/>
                    </a:endParaRPr>
                  </a:p>
                </c:rich>
              </c:tx>
              <c:spPr/>
              <c:showLegendKey val="0"/>
              <c:showVal val="1"/>
              <c:showCatName val="0"/>
              <c:showSerName val="0"/>
              <c:showPercent val="0"/>
              <c:showBubbleSize val="0"/>
              <c:extLst>
                <c:ext xmlns:c15="http://schemas.microsoft.com/office/drawing/2012/chart" uri="{CE6537A1-D6FC-4f65-9D91-7224C49458BB}"/>
              </c:extLst>
            </c:dLbl>
            <c:dLbl>
              <c:idx val="1"/>
              <c:layout>
                <c:manualLayout>
                  <c:x val="-0.10813258547596477"/>
                  <c:y val="-0.47931176049883345"/>
                </c:manualLayout>
              </c:layout>
              <c:tx>
                <c:rich>
                  <a:bodyPr/>
                  <a:lstStyle/>
                  <a:p>
                    <a:pPr>
                      <a:defRPr b="1">
                        <a:solidFill>
                          <a:schemeClr val="tx1"/>
                        </a:solidFill>
                        <a:latin typeface="Adobe 繁黑體 Std B" pitchFamily="34" charset="-120"/>
                        <a:ea typeface="Adobe 繁黑體 Std B" pitchFamily="34" charset="-120"/>
                      </a:defRPr>
                    </a:pPr>
                    <a:r>
                      <a:rPr lang="zh-TW" altLang="en-US" b="1" dirty="0" smtClean="0">
                        <a:solidFill>
                          <a:schemeClr val="tx1"/>
                        </a:solidFill>
                        <a:latin typeface="Adobe 繁黑體 Std B" pitchFamily="34" charset="-120"/>
                        <a:ea typeface="Adobe 繁黑體 Std B" pitchFamily="34" charset="-120"/>
                      </a:rPr>
                      <a:t>多元學習</a:t>
                    </a:r>
                    <a:r>
                      <a:rPr lang="en-US" altLang="en-US" b="1" dirty="0" smtClean="0">
                        <a:solidFill>
                          <a:schemeClr val="tx1"/>
                        </a:solidFill>
                        <a:latin typeface="Adobe 繁黑體 Std B" pitchFamily="34" charset="-120"/>
                        <a:ea typeface="Adobe 繁黑體 Std B" pitchFamily="34" charset="-120"/>
                      </a:rPr>
                      <a:t>36</a:t>
                    </a:r>
                    <a:r>
                      <a:rPr lang="zh-TW" altLang="en-US" b="1" dirty="0" smtClean="0">
                        <a:solidFill>
                          <a:schemeClr val="tx1"/>
                        </a:solidFill>
                        <a:latin typeface="Adobe 繁黑體 Std B" pitchFamily="34" charset="-120"/>
                        <a:ea typeface="Adobe 繁黑體 Std B" pitchFamily="34" charset="-120"/>
                      </a:rPr>
                      <a:t>分</a:t>
                    </a:r>
                    <a:endParaRPr lang="en-US" altLang="zh-TW" b="1" dirty="0" smtClean="0">
                      <a:solidFill>
                        <a:schemeClr val="tx1"/>
                      </a:solidFill>
                      <a:latin typeface="Adobe 繁黑體 Std B" pitchFamily="34" charset="-120"/>
                      <a:ea typeface="Adobe 繁黑體 Std B" pitchFamily="34" charset="-120"/>
                    </a:endParaRPr>
                  </a:p>
                  <a:p>
                    <a:pPr>
                      <a:defRPr b="1">
                        <a:solidFill>
                          <a:schemeClr val="tx1"/>
                        </a:solidFill>
                        <a:latin typeface="Adobe 繁黑體 Std B" pitchFamily="34" charset="-120"/>
                        <a:ea typeface="Adobe 繁黑體 Std B" pitchFamily="34" charset="-120"/>
                      </a:defRPr>
                    </a:pPr>
                    <a:r>
                      <a:rPr lang="en-US" altLang="zh-TW" sz="1400" b="1" dirty="0" smtClean="0">
                        <a:solidFill>
                          <a:schemeClr val="tx1"/>
                        </a:solidFill>
                        <a:latin typeface="Adobe 繁黑體 Std B" pitchFamily="34" charset="-120"/>
                        <a:ea typeface="Adobe 繁黑體 Std B" pitchFamily="34" charset="-120"/>
                      </a:rPr>
                      <a:t>(</a:t>
                    </a:r>
                    <a:r>
                      <a:rPr lang="zh-TW" altLang="en-US" sz="1400" b="1" dirty="0" smtClean="0">
                        <a:solidFill>
                          <a:schemeClr val="tx1"/>
                        </a:solidFill>
                        <a:latin typeface="Adobe 繁黑體 Std B" pitchFamily="34" charset="-120"/>
                        <a:ea typeface="Adobe 繁黑體 Std B" pitchFamily="34" charset="-120"/>
                      </a:rPr>
                      <a:t>均衡學習</a:t>
                    </a:r>
                    <a:r>
                      <a:rPr lang="en-US" altLang="zh-TW" sz="1400" b="1" dirty="0" smtClean="0">
                        <a:solidFill>
                          <a:schemeClr val="tx1"/>
                        </a:solidFill>
                        <a:latin typeface="Adobe 繁黑體 Std B" pitchFamily="34" charset="-120"/>
                        <a:ea typeface="Adobe 繁黑體 Std B" pitchFamily="34" charset="-120"/>
                      </a:rPr>
                      <a:t>21</a:t>
                    </a:r>
                    <a:r>
                      <a:rPr lang="zh-TW" altLang="en-US" sz="1400" b="1" dirty="0" smtClean="0">
                        <a:solidFill>
                          <a:schemeClr val="tx1"/>
                        </a:solidFill>
                        <a:latin typeface="Adobe 繁黑體 Std B" pitchFamily="34" charset="-120"/>
                        <a:ea typeface="Adobe 繁黑體 Std B" pitchFamily="34" charset="-120"/>
                      </a:rPr>
                      <a:t>分、服務學習</a:t>
                    </a:r>
                    <a:r>
                      <a:rPr lang="en-US" altLang="zh-TW" sz="1400" b="1" dirty="0" smtClean="0">
                        <a:solidFill>
                          <a:schemeClr val="tx1"/>
                        </a:solidFill>
                        <a:latin typeface="Adobe 繁黑體 Std B" pitchFamily="34" charset="-120"/>
                        <a:ea typeface="Adobe 繁黑體 Std B" pitchFamily="34" charset="-120"/>
                      </a:rPr>
                      <a:t>15</a:t>
                    </a:r>
                    <a:r>
                      <a:rPr lang="zh-TW" altLang="en-US" sz="1400" b="1" dirty="0" smtClean="0">
                        <a:solidFill>
                          <a:schemeClr val="tx1"/>
                        </a:solidFill>
                        <a:latin typeface="Adobe 繁黑體 Std B" pitchFamily="34" charset="-120"/>
                        <a:ea typeface="Adobe 繁黑體 Std B" pitchFamily="34" charset="-120"/>
                      </a:rPr>
                      <a:t>分</a:t>
                    </a:r>
                    <a:r>
                      <a:rPr lang="en-US" altLang="zh-TW" sz="1400" b="1" dirty="0" smtClean="0">
                        <a:solidFill>
                          <a:schemeClr val="tx1"/>
                        </a:solidFill>
                        <a:latin typeface="Adobe 繁黑體 Std B" pitchFamily="34" charset="-120"/>
                        <a:ea typeface="Adobe 繁黑體 Std B" pitchFamily="34" charset="-120"/>
                      </a:rPr>
                      <a:t>)</a:t>
                    </a:r>
                    <a:endParaRPr lang="en-US" altLang="en-US" sz="1400" b="1" dirty="0">
                      <a:solidFill>
                        <a:srgbClr val="FF0000"/>
                      </a:solidFill>
                      <a:latin typeface="標楷體" panose="03000509000000000000" pitchFamily="65" charset="-120"/>
                      <a:ea typeface="標楷體" panose="03000509000000000000" pitchFamily="65" charset="-120"/>
                    </a:endParaRP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0.35057890763954574"/>
                  <c:y val="0.17427772782190867"/>
                </c:manualLayout>
              </c:layout>
              <c:tx>
                <c:rich>
                  <a:bodyPr/>
                  <a:lstStyle/>
                  <a:p>
                    <a:pPr>
                      <a:defRPr b="1">
                        <a:solidFill>
                          <a:schemeClr val="tx1"/>
                        </a:solidFill>
                        <a:latin typeface="Adobe 繁黑體 Std B" pitchFamily="34" charset="-120"/>
                        <a:ea typeface="Adobe 繁黑體 Std B" pitchFamily="34" charset="-120"/>
                      </a:defRPr>
                    </a:pPr>
                    <a:r>
                      <a:rPr lang="zh-TW" altLang="en-US" sz="2000" b="1" dirty="0" smtClean="0">
                        <a:solidFill>
                          <a:schemeClr val="tx1"/>
                        </a:solidFill>
                        <a:latin typeface="Adobe 繁黑體 Std B" pitchFamily="34" charset="-120"/>
                        <a:ea typeface="Adobe 繁黑體 Std B" pitchFamily="34" charset="-120"/>
                      </a:rPr>
                      <a:t>會考</a:t>
                    </a:r>
                    <a:endParaRPr lang="en-US" altLang="en-US" sz="2000" b="1" dirty="0" smtClean="0">
                      <a:solidFill>
                        <a:schemeClr val="tx1"/>
                      </a:solidFill>
                      <a:latin typeface="Adobe 繁黑體 Std B" pitchFamily="34" charset="-120"/>
                      <a:ea typeface="Adobe 繁黑體 Std B" pitchFamily="34" charset="-120"/>
                    </a:endParaRPr>
                  </a:p>
                  <a:p>
                    <a:pPr>
                      <a:defRPr b="1">
                        <a:solidFill>
                          <a:schemeClr val="tx1"/>
                        </a:solidFill>
                        <a:latin typeface="Adobe 繁黑體 Std B" pitchFamily="34" charset="-120"/>
                        <a:ea typeface="Adobe 繁黑體 Std B" pitchFamily="34" charset="-120"/>
                      </a:defRPr>
                    </a:pPr>
                    <a:r>
                      <a:rPr lang="en-US" altLang="en-US" sz="2000" b="1" dirty="0" smtClean="0">
                        <a:solidFill>
                          <a:schemeClr val="tx1"/>
                        </a:solidFill>
                        <a:latin typeface="Adobe 繁黑體 Std B" pitchFamily="34" charset="-120"/>
                        <a:ea typeface="Adobe 繁黑體 Std B" pitchFamily="34" charset="-120"/>
                      </a:rPr>
                      <a:t>36</a:t>
                    </a:r>
                    <a:r>
                      <a:rPr lang="zh-TW" altLang="en-US" sz="2000" b="1" dirty="0" smtClean="0">
                        <a:solidFill>
                          <a:schemeClr val="tx1"/>
                        </a:solidFill>
                        <a:latin typeface="Adobe 繁黑體 Std B" pitchFamily="34" charset="-120"/>
                        <a:ea typeface="Adobe 繁黑體 Std B" pitchFamily="34" charset="-120"/>
                      </a:rPr>
                      <a:t>分</a:t>
                    </a:r>
                    <a:endParaRPr lang="en-US" altLang="en-US" sz="2000" b="1" dirty="0">
                      <a:solidFill>
                        <a:srgbClr val="FFFF00"/>
                      </a:solidFill>
                    </a:endParaRP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latin typeface="Adobe 繁黑體 Std B" pitchFamily="34" charset="-120"/>
                    <a:ea typeface="Adobe 繁黑體 Std B" pitchFamily="34" charset="-120"/>
                  </a:defRPr>
                </a:pPr>
                <a:endParaRPr lang="zh-TW"/>
              </a:p>
            </c:txPr>
            <c:showLegendKey val="0"/>
            <c:showVal val="1"/>
            <c:showCatName val="0"/>
            <c:showSerName val="0"/>
            <c:showPercent val="0"/>
            <c:showBubbleSize val="0"/>
            <c:showLeaderLines val="1"/>
            <c:extLst>
              <c:ext xmlns:c15="http://schemas.microsoft.com/office/drawing/2012/chart" uri="{CE6537A1-D6FC-4f65-9D91-7224C49458BB}"/>
            </c:extLst>
          </c:dLbls>
          <c:cat>
            <c:strRef>
              <c:f>工作表1!$A$2:$A$5</c:f>
              <c:strCache>
                <c:ptCount val="3"/>
                <c:pt idx="0">
                  <c:v>第一季</c:v>
                </c:pt>
                <c:pt idx="1">
                  <c:v>第二季</c:v>
                </c:pt>
                <c:pt idx="2">
                  <c:v>第三季</c:v>
                </c:pt>
              </c:strCache>
            </c:strRef>
          </c:cat>
          <c:val>
            <c:numRef>
              <c:f>工作表1!$B$2:$B$5</c:f>
              <c:numCache>
                <c:formatCode>0%</c:formatCode>
                <c:ptCount val="4"/>
                <c:pt idx="0">
                  <c:v>0.3</c:v>
                </c:pt>
                <c:pt idx="1">
                  <c:v>0.3</c:v>
                </c:pt>
                <c:pt idx="2">
                  <c:v>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w="19050" cmpd="sng">
      <a:prstDash val="solid"/>
    </a:ln>
  </c:spPr>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0CF65-C4E5-4C3D-A2FA-1369B3AEE429}"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zh-TW" altLang="en-US"/>
        </a:p>
      </dgm:t>
    </dgm:pt>
    <dgm:pt modelId="{12921D4E-9E2F-43AD-89EC-0E65664673DE}">
      <dgm:prSet phldrT="[文字]" custT="1">
        <dgm:style>
          <a:lnRef idx="1">
            <a:schemeClr val="accent1"/>
          </a:lnRef>
          <a:fillRef idx="2">
            <a:schemeClr val="accent1"/>
          </a:fillRef>
          <a:effectRef idx="1">
            <a:schemeClr val="accent1"/>
          </a:effectRef>
          <a:fontRef idx="minor">
            <a:schemeClr val="dk1"/>
          </a:fontRef>
        </dgm:style>
      </dgm:prSet>
      <dgm:spPr>
        <a:noFill/>
        <a:ln w="57150">
          <a:solidFill>
            <a:srgbClr val="0000FF"/>
          </a:solidFill>
        </a:ln>
      </dgm:spPr>
      <dgm:t>
        <a:bodyPr/>
        <a:lstStyle/>
        <a:p>
          <a:r>
            <a:rPr lang="zh-TW" altLang="en-US" sz="3600" b="0" dirty="0" smtClean="0">
              <a:latin typeface="標楷體" pitchFamily="65" charset="-120"/>
              <a:ea typeface="標楷體" pitchFamily="65" charset="-120"/>
            </a:rPr>
            <a:t>認識</a:t>
          </a:r>
          <a:r>
            <a:rPr lang="zh-TW" altLang="en-US" sz="3600" b="1" u="sng" dirty="0" smtClean="0">
              <a:solidFill>
                <a:srgbClr val="0000FF"/>
              </a:solidFill>
              <a:latin typeface="標楷體" pitchFamily="65" charset="-120"/>
              <a:ea typeface="標楷體" pitchFamily="65" charset="-120"/>
            </a:rPr>
            <a:t>學校</a:t>
          </a:r>
          <a:endParaRPr lang="zh-TW" altLang="en-US" sz="3600" b="1" u="sng" dirty="0">
            <a:solidFill>
              <a:srgbClr val="0000FF"/>
            </a:solidFill>
            <a:latin typeface="標楷體" pitchFamily="65" charset="-120"/>
            <a:ea typeface="標楷體" pitchFamily="65" charset="-120"/>
          </a:endParaRPr>
        </a:p>
      </dgm:t>
    </dgm:pt>
    <dgm:pt modelId="{8392BB44-C659-4CC7-B08C-51E67922D635}" type="parTrans" cxnId="{3D5308C3-AAAE-478E-AD79-8A8A3204E201}">
      <dgm:prSet/>
      <dgm:spPr/>
      <dgm:t>
        <a:bodyPr/>
        <a:lstStyle/>
        <a:p>
          <a:endParaRPr lang="zh-TW" altLang="en-US" b="1">
            <a:latin typeface="標楷體" pitchFamily="65" charset="-120"/>
            <a:ea typeface="標楷體" pitchFamily="65" charset="-120"/>
          </a:endParaRPr>
        </a:p>
      </dgm:t>
    </dgm:pt>
    <dgm:pt modelId="{A276D5C8-A2F7-4E0C-873B-4F9500BFFB28}" type="sibTrans" cxnId="{3D5308C3-AAAE-478E-AD79-8A8A3204E201}">
      <dgm:prSet/>
      <dgm:spPr/>
      <dgm:t>
        <a:bodyPr/>
        <a:lstStyle/>
        <a:p>
          <a:endParaRPr lang="zh-TW" altLang="en-US" b="1">
            <a:latin typeface="標楷體" pitchFamily="65" charset="-120"/>
            <a:ea typeface="標楷體" pitchFamily="65" charset="-120"/>
          </a:endParaRPr>
        </a:p>
      </dgm:t>
    </dgm:pt>
    <dgm:pt modelId="{F5C3921B-4F42-493F-BDA0-929A959142DD}">
      <dgm:prSet phldrT="[文字]">
        <dgm:style>
          <a:lnRef idx="1">
            <a:schemeClr val="accent5"/>
          </a:lnRef>
          <a:fillRef idx="2">
            <a:schemeClr val="accent5"/>
          </a:fillRef>
          <a:effectRef idx="1">
            <a:schemeClr val="accent5"/>
          </a:effectRef>
          <a:fontRef idx="minor">
            <a:schemeClr val="dk1"/>
          </a:fontRef>
        </dgm:style>
      </dgm:prSet>
      <dgm:spPr>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path path="circle">
            <a:fillToRect l="50000" t="50000" r="50000" b="50000"/>
          </a:path>
          <a:tileRect/>
        </a:gradFill>
        <a:ln>
          <a:noFill/>
        </a:ln>
      </dgm:spPr>
      <dgm:t>
        <a:bodyPr/>
        <a:lstStyle/>
        <a:p>
          <a:pPr algn="l"/>
          <a:r>
            <a:rPr lang="zh-TW" altLang="en-US" b="1" dirty="0" smtClean="0">
              <a:solidFill>
                <a:schemeClr val="bg1"/>
              </a:solidFill>
              <a:latin typeface="標楷體" pitchFamily="65" charset="-120"/>
              <a:ea typeface="標楷體" pitchFamily="65" charset="-120"/>
            </a:rPr>
            <a:t>基北區</a:t>
          </a:r>
          <a:r>
            <a:rPr lang="en-US" altLang="zh-TW" b="1" dirty="0" smtClean="0">
              <a:solidFill>
                <a:schemeClr val="bg1"/>
              </a:solidFill>
              <a:latin typeface="標楷體" pitchFamily="65" charset="-120"/>
              <a:ea typeface="標楷體" pitchFamily="65" charset="-120"/>
            </a:rPr>
            <a:t>155</a:t>
          </a:r>
          <a:r>
            <a:rPr lang="zh-TW" altLang="en-US" b="1" dirty="0" smtClean="0">
              <a:solidFill>
                <a:schemeClr val="bg1"/>
              </a:solidFill>
              <a:latin typeface="標楷體" pitchFamily="65" charset="-120"/>
              <a:ea typeface="標楷體" pitchFamily="65" charset="-120"/>
            </a:rPr>
            <a:t>所學校</a:t>
          </a:r>
          <a:r>
            <a:rPr lang="en-US" altLang="zh-TW" b="1" dirty="0" smtClean="0">
              <a:solidFill>
                <a:schemeClr val="bg1"/>
              </a:solidFill>
              <a:latin typeface="標楷體" pitchFamily="65" charset="-120"/>
              <a:ea typeface="標楷體" pitchFamily="65" charset="-120"/>
            </a:rPr>
            <a:t/>
          </a:r>
          <a:br>
            <a:rPr lang="en-US" altLang="zh-TW" b="1" dirty="0" smtClean="0">
              <a:solidFill>
                <a:schemeClr val="bg1"/>
              </a:solidFill>
              <a:latin typeface="標楷體" pitchFamily="65" charset="-120"/>
              <a:ea typeface="標楷體" pitchFamily="65" charset="-120"/>
            </a:rPr>
          </a:br>
          <a:r>
            <a:rPr lang="en-US" altLang="zh-TW" b="1" dirty="0" smtClean="0">
              <a:solidFill>
                <a:schemeClr val="bg1"/>
              </a:solidFill>
              <a:latin typeface="標楷體" pitchFamily="65" charset="-120"/>
              <a:ea typeface="標楷體" pitchFamily="65" charset="-120"/>
            </a:rPr>
            <a:t>(</a:t>
          </a:r>
          <a:r>
            <a:rPr lang="zh-TW" altLang="en-US" b="1" dirty="0" smtClean="0">
              <a:solidFill>
                <a:schemeClr val="bg1"/>
              </a:solidFill>
              <a:latin typeface="標楷體" pitchFamily="65" charset="-120"/>
              <a:ea typeface="標楷體" pitchFamily="65" charset="-120"/>
            </a:rPr>
            <a:t>高中、高職、五專</a:t>
          </a:r>
          <a:r>
            <a:rPr lang="en-US" altLang="zh-TW" b="1" dirty="0" smtClean="0">
              <a:solidFill>
                <a:schemeClr val="bg1"/>
              </a:solidFill>
              <a:latin typeface="標楷體" pitchFamily="65" charset="-120"/>
              <a:ea typeface="標楷體" pitchFamily="65" charset="-120"/>
            </a:rPr>
            <a:t>)</a:t>
          </a:r>
          <a:endParaRPr lang="zh-TW" altLang="en-US" b="1" dirty="0">
            <a:solidFill>
              <a:schemeClr val="bg1"/>
            </a:solidFill>
            <a:latin typeface="標楷體" pitchFamily="65" charset="-120"/>
            <a:ea typeface="標楷體" pitchFamily="65" charset="-120"/>
          </a:endParaRPr>
        </a:p>
      </dgm:t>
    </dgm:pt>
    <dgm:pt modelId="{D9102735-9A4D-4C84-A80C-8D3E15508137}" type="parTrans" cxnId="{FED03FF3-9027-469A-A3BB-1D2EEE606C99}">
      <dgm:prSet/>
      <dgm:spPr/>
      <dgm:t>
        <a:bodyPr/>
        <a:lstStyle/>
        <a:p>
          <a:endParaRPr lang="zh-TW" altLang="en-US" b="1">
            <a:latin typeface="標楷體" pitchFamily="65" charset="-120"/>
            <a:ea typeface="標楷體" pitchFamily="65" charset="-120"/>
          </a:endParaRPr>
        </a:p>
      </dgm:t>
    </dgm:pt>
    <dgm:pt modelId="{6F768EF3-032C-42BA-AA11-E0D37433B6A3}" type="sibTrans" cxnId="{FED03FF3-9027-469A-A3BB-1D2EEE606C99}">
      <dgm:prSet/>
      <dgm:spPr/>
      <dgm:t>
        <a:bodyPr/>
        <a:lstStyle/>
        <a:p>
          <a:endParaRPr lang="zh-TW" altLang="en-US" b="1">
            <a:latin typeface="標楷體" pitchFamily="65" charset="-120"/>
            <a:ea typeface="標楷體" pitchFamily="65" charset="-120"/>
          </a:endParaRPr>
        </a:p>
      </dgm:t>
    </dgm:pt>
    <dgm:pt modelId="{2ACA8C43-6334-4980-A7C2-557C84CCBB87}">
      <dgm:prSet phldrT="[文字]" custT="1">
        <dgm:style>
          <a:lnRef idx="1">
            <a:schemeClr val="accent4"/>
          </a:lnRef>
          <a:fillRef idx="2">
            <a:schemeClr val="accent4"/>
          </a:fillRef>
          <a:effectRef idx="1">
            <a:schemeClr val="accent4"/>
          </a:effectRef>
          <a:fontRef idx="minor">
            <a:schemeClr val="dk1"/>
          </a:fontRef>
        </dgm:style>
      </dgm:prSet>
      <dgm:spPr>
        <a:noFill/>
        <a:ln w="57150">
          <a:solidFill>
            <a:srgbClr val="FF0000"/>
          </a:solidFill>
        </a:ln>
      </dgm:spPr>
      <dgm:t>
        <a:bodyPr/>
        <a:lstStyle/>
        <a:p>
          <a:r>
            <a:rPr lang="zh-TW" altLang="en-US" sz="3600" b="0" dirty="0" smtClean="0">
              <a:latin typeface="標楷體" pitchFamily="65" charset="-120"/>
              <a:ea typeface="標楷體" pitchFamily="65" charset="-120"/>
            </a:rPr>
            <a:t>認識</a:t>
          </a:r>
          <a:r>
            <a:rPr lang="zh-TW" altLang="en-US" sz="3600" b="1" u="sng" dirty="0" smtClean="0">
              <a:solidFill>
                <a:srgbClr val="FF0000"/>
              </a:solidFill>
              <a:latin typeface="標楷體" pitchFamily="65" charset="-120"/>
              <a:ea typeface="標楷體" pitchFamily="65" charset="-120"/>
            </a:rPr>
            <a:t>自己</a:t>
          </a:r>
          <a:endParaRPr lang="zh-TW" altLang="en-US" sz="3600" b="1" u="sng" dirty="0">
            <a:solidFill>
              <a:srgbClr val="FF0000"/>
            </a:solidFill>
            <a:latin typeface="標楷體" pitchFamily="65" charset="-120"/>
            <a:ea typeface="標楷體" pitchFamily="65" charset="-120"/>
          </a:endParaRPr>
        </a:p>
      </dgm:t>
    </dgm:pt>
    <dgm:pt modelId="{E7A842E6-7E0B-4465-A493-2ED523B9E1BA}" type="parTrans" cxnId="{5725BAE9-D2DC-4DC5-A513-FB52A754D4FB}">
      <dgm:prSet/>
      <dgm:spPr/>
      <dgm:t>
        <a:bodyPr/>
        <a:lstStyle/>
        <a:p>
          <a:endParaRPr lang="zh-TW" altLang="en-US" b="1">
            <a:latin typeface="標楷體" pitchFamily="65" charset="-120"/>
            <a:ea typeface="標楷體" pitchFamily="65" charset="-120"/>
          </a:endParaRPr>
        </a:p>
      </dgm:t>
    </dgm:pt>
    <dgm:pt modelId="{EBDA2B40-219B-423F-BC08-A99ACB728959}" type="sibTrans" cxnId="{5725BAE9-D2DC-4DC5-A513-FB52A754D4FB}">
      <dgm:prSet/>
      <dgm:spPr/>
      <dgm:t>
        <a:bodyPr/>
        <a:lstStyle/>
        <a:p>
          <a:endParaRPr lang="zh-TW" altLang="en-US" b="1">
            <a:latin typeface="標楷體" pitchFamily="65" charset="-120"/>
            <a:ea typeface="標楷體" pitchFamily="65" charset="-120"/>
          </a:endParaRPr>
        </a:p>
      </dgm:t>
    </dgm:pt>
    <dgm:pt modelId="{9D24FF67-3931-4985-A898-3A2560AAE226}">
      <dgm:prSet phldrT="[文字]" custT="1">
        <dgm:style>
          <a:lnRef idx="1">
            <a:schemeClr val="accent4"/>
          </a:lnRef>
          <a:fillRef idx="2">
            <a:schemeClr val="accent4"/>
          </a:fillRef>
          <a:effectRef idx="1">
            <a:schemeClr val="accent4"/>
          </a:effectRef>
          <a:fontRef idx="minor">
            <a:schemeClr val="dk1"/>
          </a:fontRef>
        </dgm:style>
      </dgm:prSet>
      <dgm:spPr>
        <a:gradFill flip="none" rotWithShape="0">
          <a:gsLst>
            <a:gs pos="0">
              <a:srgbClr val="FF3300">
                <a:tint val="66000"/>
                <a:satMod val="160000"/>
              </a:srgbClr>
            </a:gs>
            <a:gs pos="50000">
              <a:srgbClr val="FF3300">
                <a:tint val="44500"/>
                <a:satMod val="160000"/>
              </a:srgbClr>
            </a:gs>
            <a:gs pos="100000">
              <a:srgbClr val="FF3300">
                <a:tint val="23500"/>
                <a:satMod val="160000"/>
              </a:srgbClr>
            </a:gs>
          </a:gsLst>
          <a:path path="circle">
            <a:fillToRect l="50000" t="50000" r="50000" b="50000"/>
          </a:path>
          <a:tileRect/>
        </a:gradFill>
        <a:ln>
          <a:noFill/>
        </a:ln>
      </dgm:spPr>
      <dgm:t>
        <a:bodyPr/>
        <a:lstStyle/>
        <a:p>
          <a:r>
            <a:rPr lang="zh-TW" altLang="en-US" sz="2800" b="1" dirty="0" smtClean="0">
              <a:solidFill>
                <a:srgbClr val="0000FF"/>
              </a:solidFill>
              <a:latin typeface="標楷體" pitchFamily="65" charset="-120"/>
              <a:ea typeface="標楷體" pitchFamily="65" charset="-120"/>
            </a:rPr>
            <a:t>自己的優勢及限制</a:t>
          </a:r>
          <a:endParaRPr lang="zh-TW" altLang="en-US" sz="2800" b="1" dirty="0">
            <a:solidFill>
              <a:srgbClr val="0000FF"/>
            </a:solidFill>
            <a:latin typeface="標楷體" pitchFamily="65" charset="-120"/>
            <a:ea typeface="標楷體" pitchFamily="65" charset="-120"/>
          </a:endParaRPr>
        </a:p>
      </dgm:t>
    </dgm:pt>
    <dgm:pt modelId="{D20F06BB-56A0-4741-B053-7486B64659D7}" type="parTrans" cxnId="{8FD76BC8-93D3-4D19-9DA8-F8069ADD2814}">
      <dgm:prSet/>
      <dgm:spPr/>
      <dgm:t>
        <a:bodyPr/>
        <a:lstStyle/>
        <a:p>
          <a:endParaRPr lang="zh-TW" altLang="en-US" b="1">
            <a:latin typeface="標楷體" pitchFamily="65" charset="-120"/>
            <a:ea typeface="標楷體" pitchFamily="65" charset="-120"/>
          </a:endParaRPr>
        </a:p>
      </dgm:t>
    </dgm:pt>
    <dgm:pt modelId="{97A8F4D9-2859-4FDB-BC6F-61117490F58E}" type="sibTrans" cxnId="{8FD76BC8-93D3-4D19-9DA8-F8069ADD2814}">
      <dgm:prSet/>
      <dgm:spPr/>
      <dgm:t>
        <a:bodyPr/>
        <a:lstStyle/>
        <a:p>
          <a:endParaRPr lang="zh-TW" altLang="en-US" b="1">
            <a:latin typeface="標楷體" pitchFamily="65" charset="-120"/>
            <a:ea typeface="標楷體" pitchFamily="65" charset="-120"/>
          </a:endParaRPr>
        </a:p>
      </dgm:t>
    </dgm:pt>
    <dgm:pt modelId="{3D6E57A1-ECFF-4F25-B02A-1B9BDBCCCBBD}">
      <dgm:prSet phldrT="[文字]" custT="1">
        <dgm:style>
          <a:lnRef idx="1">
            <a:schemeClr val="accent2"/>
          </a:lnRef>
          <a:fillRef idx="2">
            <a:schemeClr val="accent2"/>
          </a:fillRef>
          <a:effectRef idx="1">
            <a:schemeClr val="accent2"/>
          </a:effectRef>
          <a:fontRef idx="minor">
            <a:schemeClr val="dk1"/>
          </a:fontRef>
        </dgm:style>
      </dgm:prSet>
      <dgm:spPr>
        <a:noFill/>
        <a:ln w="57150">
          <a:solidFill>
            <a:srgbClr val="6600CC"/>
          </a:solidFill>
        </a:ln>
      </dgm:spPr>
      <dgm:t>
        <a:bodyPr/>
        <a:lstStyle/>
        <a:p>
          <a:r>
            <a:rPr lang="zh-TW" altLang="en-US" sz="3200" b="0" dirty="0" smtClean="0">
              <a:latin typeface="標楷體" pitchFamily="65" charset="-120"/>
              <a:ea typeface="標楷體" pitchFamily="65" charset="-120"/>
            </a:rPr>
            <a:t>認識</a:t>
          </a:r>
          <a:r>
            <a:rPr lang="zh-TW" altLang="en-US" sz="3200" b="1" u="sng" dirty="0" smtClean="0">
              <a:solidFill>
                <a:srgbClr val="6600CC"/>
              </a:solidFill>
              <a:latin typeface="標楷體" pitchFamily="65" charset="-120"/>
              <a:ea typeface="標楷體" pitchFamily="65" charset="-120"/>
            </a:rPr>
            <a:t>升學管道</a:t>
          </a:r>
          <a:endParaRPr lang="zh-TW" altLang="en-US" sz="3200" b="1" u="sng" dirty="0">
            <a:solidFill>
              <a:srgbClr val="6600CC"/>
            </a:solidFill>
            <a:latin typeface="標楷體" pitchFamily="65" charset="-120"/>
            <a:ea typeface="標楷體" pitchFamily="65" charset="-120"/>
          </a:endParaRPr>
        </a:p>
      </dgm:t>
    </dgm:pt>
    <dgm:pt modelId="{60ACEFD1-460F-4769-AB15-D4CE1F483019}" type="parTrans" cxnId="{4DC7E071-DB22-44D3-88B9-D54B7151271C}">
      <dgm:prSet/>
      <dgm:spPr/>
      <dgm:t>
        <a:bodyPr/>
        <a:lstStyle/>
        <a:p>
          <a:endParaRPr lang="zh-TW" altLang="en-US" b="1">
            <a:latin typeface="標楷體" pitchFamily="65" charset="-120"/>
            <a:ea typeface="標楷體" pitchFamily="65" charset="-120"/>
          </a:endParaRPr>
        </a:p>
      </dgm:t>
    </dgm:pt>
    <dgm:pt modelId="{9CC53CED-EDBB-4378-83A6-9605772CA595}" type="sibTrans" cxnId="{4DC7E071-DB22-44D3-88B9-D54B7151271C}">
      <dgm:prSet/>
      <dgm:spPr/>
      <dgm:t>
        <a:bodyPr/>
        <a:lstStyle/>
        <a:p>
          <a:endParaRPr lang="zh-TW" altLang="en-US" b="1">
            <a:latin typeface="標楷體" pitchFamily="65" charset="-120"/>
            <a:ea typeface="標楷體" pitchFamily="65" charset="-120"/>
          </a:endParaRPr>
        </a:p>
      </dgm:t>
    </dgm:pt>
    <dgm:pt modelId="{93B116C7-5BE7-4E96-87E9-8E81A8643AD7}">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50000" t="50000" r="50000" b="50000"/>
          </a:path>
          <a:tileRect/>
        </a:gradFill>
        <a:ln>
          <a:noFill/>
        </a:ln>
      </dgm:spPr>
      <dgm:t>
        <a:bodyPr/>
        <a:lstStyle/>
        <a:p>
          <a:r>
            <a:rPr lang="zh-TW" altLang="en-US" sz="2500" b="1" dirty="0" smtClean="0">
              <a:solidFill>
                <a:schemeClr val="bg1"/>
              </a:solidFill>
              <a:latin typeface="標楷體" pitchFamily="65" charset="-120"/>
              <a:ea typeface="標楷體" pitchFamily="65" charset="-120"/>
            </a:rPr>
            <a:t>免試、特招</a:t>
          </a:r>
          <a:r>
            <a:rPr lang="en-US" altLang="zh-TW" sz="2500" b="1" dirty="0" smtClean="0">
              <a:solidFill>
                <a:schemeClr val="bg1"/>
              </a:solidFill>
              <a:latin typeface="標楷體" pitchFamily="65" charset="-120"/>
              <a:ea typeface="標楷體" pitchFamily="65" charset="-120"/>
            </a:rPr>
            <a:t>(</a:t>
          </a:r>
          <a:r>
            <a:rPr lang="zh-TW" altLang="en-US" sz="2500" b="1" dirty="0" smtClean="0">
              <a:solidFill>
                <a:schemeClr val="bg1"/>
              </a:solidFill>
              <a:latin typeface="標楷體" pitchFamily="65" charset="-120"/>
              <a:ea typeface="標楷體" pitchFamily="65" charset="-120"/>
            </a:rPr>
            <a:t>學科、術科</a:t>
          </a:r>
          <a:r>
            <a:rPr lang="en-US" altLang="zh-TW" sz="2500" b="1" dirty="0" smtClean="0">
              <a:solidFill>
                <a:schemeClr val="bg1"/>
              </a:solidFill>
              <a:latin typeface="標楷體" pitchFamily="65" charset="-120"/>
              <a:ea typeface="標楷體" pitchFamily="65" charset="-120"/>
            </a:rPr>
            <a:t>)</a:t>
          </a:r>
          <a:endParaRPr lang="zh-TW" altLang="en-US" sz="2500" b="1" dirty="0">
            <a:solidFill>
              <a:schemeClr val="bg1"/>
            </a:solidFill>
            <a:latin typeface="標楷體" pitchFamily="65" charset="-120"/>
            <a:ea typeface="標楷體" pitchFamily="65" charset="-120"/>
          </a:endParaRPr>
        </a:p>
      </dgm:t>
    </dgm:pt>
    <dgm:pt modelId="{8B1EB74D-BE9F-4C92-ACBC-E9AD233D6E23}" type="parTrans" cxnId="{2F2CF382-263B-43C3-A369-B3164EFE359D}">
      <dgm:prSet/>
      <dgm:spPr/>
      <dgm:t>
        <a:bodyPr/>
        <a:lstStyle/>
        <a:p>
          <a:endParaRPr lang="zh-TW" altLang="en-US" b="1">
            <a:latin typeface="標楷體" pitchFamily="65" charset="-120"/>
            <a:ea typeface="標楷體" pitchFamily="65" charset="-120"/>
          </a:endParaRPr>
        </a:p>
      </dgm:t>
    </dgm:pt>
    <dgm:pt modelId="{9F74D398-BF7A-46CC-9A28-6BD76B98C1D5}" type="sibTrans" cxnId="{2F2CF382-263B-43C3-A369-B3164EFE359D}">
      <dgm:prSet/>
      <dgm:spPr/>
      <dgm:t>
        <a:bodyPr/>
        <a:lstStyle/>
        <a:p>
          <a:endParaRPr lang="zh-TW" altLang="en-US" b="1">
            <a:latin typeface="標楷體" pitchFamily="65" charset="-120"/>
            <a:ea typeface="標楷體" pitchFamily="65" charset="-120"/>
          </a:endParaRPr>
        </a:p>
      </dgm:t>
    </dgm:pt>
    <dgm:pt modelId="{0FE808F6-8F4F-4C7D-88AB-5BF759DBE016}">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50000" t="50000" r="50000" b="50000"/>
          </a:path>
          <a:tileRect/>
        </a:gradFill>
        <a:ln>
          <a:noFill/>
        </a:ln>
      </dgm:spPr>
      <dgm:t>
        <a:bodyPr/>
        <a:lstStyle/>
        <a:p>
          <a:r>
            <a:rPr lang="zh-TW" altLang="en-US" sz="2500" b="1" dirty="0" smtClean="0">
              <a:solidFill>
                <a:schemeClr val="bg1"/>
              </a:solidFill>
              <a:latin typeface="標楷體" pitchFamily="65" charset="-120"/>
              <a:ea typeface="標楷體" pitchFamily="65" charset="-120"/>
            </a:rPr>
            <a:t>技優、產特、獨招、實用技能</a:t>
          </a:r>
          <a:endParaRPr lang="zh-TW" altLang="en-US" sz="2500" b="1" dirty="0">
            <a:solidFill>
              <a:schemeClr val="bg1"/>
            </a:solidFill>
            <a:latin typeface="標楷體" pitchFamily="65" charset="-120"/>
            <a:ea typeface="標楷體" pitchFamily="65" charset="-120"/>
          </a:endParaRPr>
        </a:p>
      </dgm:t>
    </dgm:pt>
    <dgm:pt modelId="{32CCA704-C4CA-469F-A9E1-C7AC5B37B6A0}" type="parTrans" cxnId="{3A3EC6E7-D8C6-428C-A636-372EACDFA34D}">
      <dgm:prSet/>
      <dgm:spPr/>
      <dgm:t>
        <a:bodyPr/>
        <a:lstStyle/>
        <a:p>
          <a:endParaRPr lang="zh-TW" altLang="en-US">
            <a:latin typeface="標楷體" pitchFamily="65" charset="-120"/>
            <a:ea typeface="標楷體" pitchFamily="65" charset="-120"/>
          </a:endParaRPr>
        </a:p>
      </dgm:t>
    </dgm:pt>
    <dgm:pt modelId="{E350F7B5-FE3E-4D15-A9D5-7E06484CC3A3}" type="sibTrans" cxnId="{3A3EC6E7-D8C6-428C-A636-372EACDFA34D}">
      <dgm:prSet/>
      <dgm:spPr/>
      <dgm:t>
        <a:bodyPr/>
        <a:lstStyle/>
        <a:p>
          <a:endParaRPr lang="zh-TW" altLang="en-US">
            <a:latin typeface="標楷體" pitchFamily="65" charset="-120"/>
            <a:ea typeface="標楷體" pitchFamily="65" charset="-120"/>
          </a:endParaRPr>
        </a:p>
      </dgm:t>
    </dgm:pt>
    <dgm:pt modelId="{6CE8C990-00D5-4AFD-9A16-E413ECC478F5}">
      <dgm:prSet phldrT="[文字]" custT="1">
        <dgm:style>
          <a:lnRef idx="1">
            <a:schemeClr val="accent6"/>
          </a:lnRef>
          <a:fillRef idx="2">
            <a:schemeClr val="accent6"/>
          </a:fillRef>
          <a:effectRef idx="1">
            <a:schemeClr val="accent6"/>
          </a:effectRef>
          <a:fontRef idx="minor">
            <a:schemeClr val="dk1"/>
          </a:fontRef>
        </dgm:style>
      </dgm:prSet>
      <dgm:spPr>
        <a:gradFill flip="none" rotWithShape="0">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50000" t="50000" r="50000" b="50000"/>
          </a:path>
          <a:tileRect/>
        </a:gradFill>
        <a:ln>
          <a:noFill/>
        </a:ln>
      </dgm:spPr>
      <dgm:t>
        <a:bodyPr/>
        <a:lstStyle/>
        <a:p>
          <a:r>
            <a:rPr lang="zh-TW" altLang="en-US" sz="2500" b="1" dirty="0" smtClean="0">
              <a:solidFill>
                <a:schemeClr val="bg1"/>
              </a:solidFill>
              <a:latin typeface="標楷體" pitchFamily="65" charset="-120"/>
              <a:ea typeface="標楷體" pitchFamily="65" charset="-120"/>
            </a:rPr>
            <a:t>建教合作</a:t>
          </a:r>
          <a:endParaRPr lang="zh-TW" altLang="en-US" sz="2500" b="1" dirty="0">
            <a:solidFill>
              <a:schemeClr val="bg1"/>
            </a:solidFill>
            <a:latin typeface="標楷體" pitchFamily="65" charset="-120"/>
            <a:ea typeface="標楷體" pitchFamily="65" charset="-120"/>
          </a:endParaRPr>
        </a:p>
      </dgm:t>
    </dgm:pt>
    <dgm:pt modelId="{46281762-3BE5-4531-89A9-4FA75E13838A}" type="parTrans" cxnId="{02793BDA-88A6-480C-946B-C091E169B0CE}">
      <dgm:prSet/>
      <dgm:spPr/>
    </dgm:pt>
    <dgm:pt modelId="{14A03E2B-A10E-469D-92CA-5494FCBC954A}" type="sibTrans" cxnId="{02793BDA-88A6-480C-946B-C091E169B0CE}">
      <dgm:prSet/>
      <dgm:spPr/>
    </dgm:pt>
    <dgm:pt modelId="{E912D80C-F1F6-47BA-B13E-F9AC2FA84EB1}" type="pres">
      <dgm:prSet presAssocID="{2E90CF65-C4E5-4C3D-A2FA-1369B3AEE429}" presName="Name0" presStyleCnt="0">
        <dgm:presLayoutVars>
          <dgm:dir/>
          <dgm:animLvl val="lvl"/>
          <dgm:resizeHandles val="exact"/>
        </dgm:presLayoutVars>
      </dgm:prSet>
      <dgm:spPr/>
      <dgm:t>
        <a:bodyPr/>
        <a:lstStyle/>
        <a:p>
          <a:endParaRPr lang="zh-TW" altLang="en-US"/>
        </a:p>
      </dgm:t>
    </dgm:pt>
    <dgm:pt modelId="{CD62DEE3-3095-447E-854E-E1295E27B18A}" type="pres">
      <dgm:prSet presAssocID="{12921D4E-9E2F-43AD-89EC-0E65664673DE}" presName="linNode" presStyleCnt="0"/>
      <dgm:spPr/>
    </dgm:pt>
    <dgm:pt modelId="{CF8C3C36-7F2C-4B11-875A-CFCDF0FBDB8A}" type="pres">
      <dgm:prSet presAssocID="{12921D4E-9E2F-43AD-89EC-0E65664673DE}" presName="parentText" presStyleLbl="node1" presStyleIdx="0" presStyleCnt="3" custScaleY="74289" custLinFactNeighborX="365" custLinFactNeighborY="93659">
        <dgm:presLayoutVars>
          <dgm:chMax val="1"/>
          <dgm:bulletEnabled val="1"/>
        </dgm:presLayoutVars>
      </dgm:prSet>
      <dgm:spPr/>
      <dgm:t>
        <a:bodyPr/>
        <a:lstStyle/>
        <a:p>
          <a:endParaRPr lang="zh-TW" altLang="en-US"/>
        </a:p>
      </dgm:t>
    </dgm:pt>
    <dgm:pt modelId="{C28C4315-6606-4761-8C8C-258AE881EE35}" type="pres">
      <dgm:prSet presAssocID="{12921D4E-9E2F-43AD-89EC-0E65664673DE}" presName="descendantText" presStyleLbl="alignAccFollowNode1" presStyleIdx="0" presStyleCnt="3" custScaleX="95277" custScaleY="86081" custLinFactY="18568" custLinFactNeighborX="4847" custLinFactNeighborY="100000">
        <dgm:presLayoutVars>
          <dgm:bulletEnabled val="1"/>
        </dgm:presLayoutVars>
      </dgm:prSet>
      <dgm:spPr/>
      <dgm:t>
        <a:bodyPr/>
        <a:lstStyle/>
        <a:p>
          <a:endParaRPr lang="zh-TW" altLang="en-US"/>
        </a:p>
      </dgm:t>
    </dgm:pt>
    <dgm:pt modelId="{1E5748A8-A6CC-4382-9511-94B42A7ED813}" type="pres">
      <dgm:prSet presAssocID="{A276D5C8-A2F7-4E0C-873B-4F9500BFFB28}" presName="sp" presStyleCnt="0"/>
      <dgm:spPr/>
    </dgm:pt>
    <dgm:pt modelId="{BDC497A6-B57A-4000-B3EF-7E33403E1C1A}" type="pres">
      <dgm:prSet presAssocID="{2ACA8C43-6334-4980-A7C2-557C84CCBB87}" presName="linNode" presStyleCnt="0"/>
      <dgm:spPr/>
    </dgm:pt>
    <dgm:pt modelId="{A77E6328-D9BB-46BA-ABE6-26B075A9E726}" type="pres">
      <dgm:prSet presAssocID="{2ACA8C43-6334-4980-A7C2-557C84CCBB87}" presName="parentText" presStyleLbl="node1" presStyleIdx="1" presStyleCnt="3" custScaleY="87381" custLinFactY="-5151" custLinFactNeighborX="365" custLinFactNeighborY="-100000">
        <dgm:presLayoutVars>
          <dgm:chMax val="1"/>
          <dgm:bulletEnabled val="1"/>
        </dgm:presLayoutVars>
      </dgm:prSet>
      <dgm:spPr/>
      <dgm:t>
        <a:bodyPr/>
        <a:lstStyle/>
        <a:p>
          <a:endParaRPr lang="zh-TW" altLang="en-US"/>
        </a:p>
      </dgm:t>
    </dgm:pt>
    <dgm:pt modelId="{5C18EEC9-0A5F-41CC-BD1D-1E8CE14B7605}" type="pres">
      <dgm:prSet presAssocID="{2ACA8C43-6334-4980-A7C2-557C84CCBB87}" presName="descendantText" presStyleLbl="alignAccFollowNode1" presStyleIdx="1" presStyleCnt="3" custScaleX="92551" custScaleY="105566" custLinFactY="-13860" custLinFactNeighborX="4609" custLinFactNeighborY="-100000">
        <dgm:presLayoutVars>
          <dgm:bulletEnabled val="1"/>
        </dgm:presLayoutVars>
      </dgm:prSet>
      <dgm:spPr/>
      <dgm:t>
        <a:bodyPr/>
        <a:lstStyle/>
        <a:p>
          <a:endParaRPr lang="zh-TW" altLang="en-US"/>
        </a:p>
      </dgm:t>
    </dgm:pt>
    <dgm:pt modelId="{BB5A5952-6F01-49F6-8E74-9CCADF5262FE}" type="pres">
      <dgm:prSet presAssocID="{EBDA2B40-219B-423F-BC08-A99ACB728959}" presName="sp" presStyleCnt="0"/>
      <dgm:spPr/>
    </dgm:pt>
    <dgm:pt modelId="{5C567BB6-FE23-451D-BB0A-07986CCAF95F}" type="pres">
      <dgm:prSet presAssocID="{3D6E57A1-ECFF-4F25-B02A-1B9BDBCCCBBD}" presName="linNode" presStyleCnt="0"/>
      <dgm:spPr/>
    </dgm:pt>
    <dgm:pt modelId="{52395DD6-F666-4D0F-96C2-0F5D9E7D6C20}" type="pres">
      <dgm:prSet presAssocID="{3D6E57A1-ECFF-4F25-B02A-1B9BDBCCCBBD}" presName="parentText" presStyleLbl="node1" presStyleIdx="2" presStyleCnt="3" custScaleY="75281">
        <dgm:presLayoutVars>
          <dgm:chMax val="1"/>
          <dgm:bulletEnabled val="1"/>
        </dgm:presLayoutVars>
      </dgm:prSet>
      <dgm:spPr/>
      <dgm:t>
        <a:bodyPr/>
        <a:lstStyle/>
        <a:p>
          <a:endParaRPr lang="zh-TW" altLang="en-US"/>
        </a:p>
      </dgm:t>
    </dgm:pt>
    <dgm:pt modelId="{85449B0E-D906-48E7-940E-C425A6CF9F36}" type="pres">
      <dgm:prSet presAssocID="{3D6E57A1-ECFF-4F25-B02A-1B9BDBCCCBBD}" presName="descendantText" presStyleLbl="alignAccFollowNode1" presStyleIdx="2" presStyleCnt="3" custScaleX="94215" custScaleY="85747" custLinFactNeighborX="7375" custLinFactNeighborY="-3909">
        <dgm:presLayoutVars>
          <dgm:bulletEnabled val="1"/>
        </dgm:presLayoutVars>
      </dgm:prSet>
      <dgm:spPr/>
      <dgm:t>
        <a:bodyPr/>
        <a:lstStyle/>
        <a:p>
          <a:endParaRPr lang="zh-TW" altLang="en-US"/>
        </a:p>
      </dgm:t>
    </dgm:pt>
  </dgm:ptLst>
  <dgm:cxnLst>
    <dgm:cxn modelId="{53565486-D5B9-436A-8E33-D82CE2C95FC5}" type="presOf" srcId="{F5C3921B-4F42-493F-BDA0-929A959142DD}" destId="{C28C4315-6606-4761-8C8C-258AE881EE35}" srcOrd="0" destOrd="0" presId="urn:microsoft.com/office/officeart/2005/8/layout/vList5"/>
    <dgm:cxn modelId="{FED03FF3-9027-469A-A3BB-1D2EEE606C99}" srcId="{12921D4E-9E2F-43AD-89EC-0E65664673DE}" destId="{F5C3921B-4F42-493F-BDA0-929A959142DD}" srcOrd="0" destOrd="0" parTransId="{D9102735-9A4D-4C84-A80C-8D3E15508137}" sibTransId="{6F768EF3-032C-42BA-AA11-E0D37433B6A3}"/>
    <dgm:cxn modelId="{4DC7E071-DB22-44D3-88B9-D54B7151271C}" srcId="{2E90CF65-C4E5-4C3D-A2FA-1369B3AEE429}" destId="{3D6E57A1-ECFF-4F25-B02A-1B9BDBCCCBBD}" srcOrd="2" destOrd="0" parTransId="{60ACEFD1-460F-4769-AB15-D4CE1F483019}" sibTransId="{9CC53CED-EDBB-4378-83A6-9605772CA595}"/>
    <dgm:cxn modelId="{3D5308C3-AAAE-478E-AD79-8A8A3204E201}" srcId="{2E90CF65-C4E5-4C3D-A2FA-1369B3AEE429}" destId="{12921D4E-9E2F-43AD-89EC-0E65664673DE}" srcOrd="0" destOrd="0" parTransId="{8392BB44-C659-4CC7-B08C-51E67922D635}" sibTransId="{A276D5C8-A2F7-4E0C-873B-4F9500BFFB28}"/>
    <dgm:cxn modelId="{8888A819-CCF0-4A8D-963C-052393C4053F}" type="presOf" srcId="{3D6E57A1-ECFF-4F25-B02A-1B9BDBCCCBBD}" destId="{52395DD6-F666-4D0F-96C2-0F5D9E7D6C20}" srcOrd="0" destOrd="0" presId="urn:microsoft.com/office/officeart/2005/8/layout/vList5"/>
    <dgm:cxn modelId="{F5204141-20BE-4034-A8D7-1B1DF7A080B3}" type="presOf" srcId="{12921D4E-9E2F-43AD-89EC-0E65664673DE}" destId="{CF8C3C36-7F2C-4B11-875A-CFCDF0FBDB8A}" srcOrd="0" destOrd="0" presId="urn:microsoft.com/office/officeart/2005/8/layout/vList5"/>
    <dgm:cxn modelId="{8FD76BC8-93D3-4D19-9DA8-F8069ADD2814}" srcId="{2ACA8C43-6334-4980-A7C2-557C84CCBB87}" destId="{9D24FF67-3931-4985-A898-3A2560AAE226}" srcOrd="0" destOrd="0" parTransId="{D20F06BB-56A0-4741-B053-7486B64659D7}" sibTransId="{97A8F4D9-2859-4FDB-BC6F-61117490F58E}"/>
    <dgm:cxn modelId="{6D32703F-B3A8-4BD7-A71E-DE79015616C7}" type="presOf" srcId="{9D24FF67-3931-4985-A898-3A2560AAE226}" destId="{5C18EEC9-0A5F-41CC-BD1D-1E8CE14B7605}" srcOrd="0" destOrd="0" presId="urn:microsoft.com/office/officeart/2005/8/layout/vList5"/>
    <dgm:cxn modelId="{A698AC1B-2EF6-4876-B13F-A50B18529DF7}" type="presOf" srcId="{2ACA8C43-6334-4980-A7C2-557C84CCBB87}" destId="{A77E6328-D9BB-46BA-ABE6-26B075A9E726}" srcOrd="0" destOrd="0" presId="urn:microsoft.com/office/officeart/2005/8/layout/vList5"/>
    <dgm:cxn modelId="{1CDB0982-A957-4C6A-857F-83BAD157CBF1}" type="presOf" srcId="{93B116C7-5BE7-4E96-87E9-8E81A8643AD7}" destId="{85449B0E-D906-48E7-940E-C425A6CF9F36}" srcOrd="0" destOrd="0" presId="urn:microsoft.com/office/officeart/2005/8/layout/vList5"/>
    <dgm:cxn modelId="{02793BDA-88A6-480C-946B-C091E169B0CE}" srcId="{3D6E57A1-ECFF-4F25-B02A-1B9BDBCCCBBD}" destId="{6CE8C990-00D5-4AFD-9A16-E413ECC478F5}" srcOrd="2" destOrd="0" parTransId="{46281762-3BE5-4531-89A9-4FA75E13838A}" sibTransId="{14A03E2B-A10E-469D-92CA-5494FCBC954A}"/>
    <dgm:cxn modelId="{F94C1D7B-2C22-4480-990D-0F9CDA9DBFE1}" type="presOf" srcId="{2E90CF65-C4E5-4C3D-A2FA-1369B3AEE429}" destId="{E912D80C-F1F6-47BA-B13E-F9AC2FA84EB1}" srcOrd="0" destOrd="0" presId="urn:microsoft.com/office/officeart/2005/8/layout/vList5"/>
    <dgm:cxn modelId="{CBD3718B-8E33-4B6D-BE3B-5A64C590E473}" type="presOf" srcId="{6CE8C990-00D5-4AFD-9A16-E413ECC478F5}" destId="{85449B0E-D906-48E7-940E-C425A6CF9F36}" srcOrd="0" destOrd="2" presId="urn:microsoft.com/office/officeart/2005/8/layout/vList5"/>
    <dgm:cxn modelId="{5725BAE9-D2DC-4DC5-A513-FB52A754D4FB}" srcId="{2E90CF65-C4E5-4C3D-A2FA-1369B3AEE429}" destId="{2ACA8C43-6334-4980-A7C2-557C84CCBB87}" srcOrd="1" destOrd="0" parTransId="{E7A842E6-7E0B-4465-A493-2ED523B9E1BA}" sibTransId="{EBDA2B40-219B-423F-BC08-A99ACB728959}"/>
    <dgm:cxn modelId="{3A3EC6E7-D8C6-428C-A636-372EACDFA34D}" srcId="{3D6E57A1-ECFF-4F25-B02A-1B9BDBCCCBBD}" destId="{0FE808F6-8F4F-4C7D-88AB-5BF759DBE016}" srcOrd="1" destOrd="0" parTransId="{32CCA704-C4CA-469F-A9E1-C7AC5B37B6A0}" sibTransId="{E350F7B5-FE3E-4D15-A9D5-7E06484CC3A3}"/>
    <dgm:cxn modelId="{81EB9B7C-CEA2-4FF6-B5E4-32CECA58E9D5}" type="presOf" srcId="{0FE808F6-8F4F-4C7D-88AB-5BF759DBE016}" destId="{85449B0E-D906-48E7-940E-C425A6CF9F36}" srcOrd="0" destOrd="1" presId="urn:microsoft.com/office/officeart/2005/8/layout/vList5"/>
    <dgm:cxn modelId="{2F2CF382-263B-43C3-A369-B3164EFE359D}" srcId="{3D6E57A1-ECFF-4F25-B02A-1B9BDBCCCBBD}" destId="{93B116C7-5BE7-4E96-87E9-8E81A8643AD7}" srcOrd="0" destOrd="0" parTransId="{8B1EB74D-BE9F-4C92-ACBC-E9AD233D6E23}" sibTransId="{9F74D398-BF7A-46CC-9A28-6BD76B98C1D5}"/>
    <dgm:cxn modelId="{BFBE3E25-0E15-4AC3-82F0-45485A503030}" type="presParOf" srcId="{E912D80C-F1F6-47BA-B13E-F9AC2FA84EB1}" destId="{CD62DEE3-3095-447E-854E-E1295E27B18A}" srcOrd="0" destOrd="0" presId="urn:microsoft.com/office/officeart/2005/8/layout/vList5"/>
    <dgm:cxn modelId="{8B9414C2-2F3A-425E-AC48-BDDD375908B2}" type="presParOf" srcId="{CD62DEE3-3095-447E-854E-E1295E27B18A}" destId="{CF8C3C36-7F2C-4B11-875A-CFCDF0FBDB8A}" srcOrd="0" destOrd="0" presId="urn:microsoft.com/office/officeart/2005/8/layout/vList5"/>
    <dgm:cxn modelId="{3F4FF2EB-BA72-4889-923F-93AA64FE4FCC}" type="presParOf" srcId="{CD62DEE3-3095-447E-854E-E1295E27B18A}" destId="{C28C4315-6606-4761-8C8C-258AE881EE35}" srcOrd="1" destOrd="0" presId="urn:microsoft.com/office/officeart/2005/8/layout/vList5"/>
    <dgm:cxn modelId="{10B35674-46E0-4962-958C-730D34BA89CC}" type="presParOf" srcId="{E912D80C-F1F6-47BA-B13E-F9AC2FA84EB1}" destId="{1E5748A8-A6CC-4382-9511-94B42A7ED813}" srcOrd="1" destOrd="0" presId="urn:microsoft.com/office/officeart/2005/8/layout/vList5"/>
    <dgm:cxn modelId="{97521FCE-D261-43C7-82F2-3542424053CC}" type="presParOf" srcId="{E912D80C-F1F6-47BA-B13E-F9AC2FA84EB1}" destId="{BDC497A6-B57A-4000-B3EF-7E33403E1C1A}" srcOrd="2" destOrd="0" presId="urn:microsoft.com/office/officeart/2005/8/layout/vList5"/>
    <dgm:cxn modelId="{17E565AA-01BC-49D9-A1D7-80FA85BB0BE3}" type="presParOf" srcId="{BDC497A6-B57A-4000-B3EF-7E33403E1C1A}" destId="{A77E6328-D9BB-46BA-ABE6-26B075A9E726}" srcOrd="0" destOrd="0" presId="urn:microsoft.com/office/officeart/2005/8/layout/vList5"/>
    <dgm:cxn modelId="{ABA969C2-F2DD-4918-AA01-A7BDB452A971}" type="presParOf" srcId="{BDC497A6-B57A-4000-B3EF-7E33403E1C1A}" destId="{5C18EEC9-0A5F-41CC-BD1D-1E8CE14B7605}" srcOrd="1" destOrd="0" presId="urn:microsoft.com/office/officeart/2005/8/layout/vList5"/>
    <dgm:cxn modelId="{A387783A-6B87-4975-965E-CF13B92D57C9}" type="presParOf" srcId="{E912D80C-F1F6-47BA-B13E-F9AC2FA84EB1}" destId="{BB5A5952-6F01-49F6-8E74-9CCADF5262FE}" srcOrd="3" destOrd="0" presId="urn:microsoft.com/office/officeart/2005/8/layout/vList5"/>
    <dgm:cxn modelId="{B350DE1C-919E-40B8-8D1C-943AD40347B0}" type="presParOf" srcId="{E912D80C-F1F6-47BA-B13E-F9AC2FA84EB1}" destId="{5C567BB6-FE23-451D-BB0A-07986CCAF95F}" srcOrd="4" destOrd="0" presId="urn:microsoft.com/office/officeart/2005/8/layout/vList5"/>
    <dgm:cxn modelId="{7B065FD4-8129-4396-AD8D-354F035AD140}" type="presParOf" srcId="{5C567BB6-FE23-451D-BB0A-07986CCAF95F}" destId="{52395DD6-F666-4D0F-96C2-0F5D9E7D6C20}" srcOrd="0" destOrd="0" presId="urn:microsoft.com/office/officeart/2005/8/layout/vList5"/>
    <dgm:cxn modelId="{6F7EA023-57B9-43D7-8E3B-FCD8BDDC8A43}" type="presParOf" srcId="{5C567BB6-FE23-451D-BB0A-07986CCAF95F}" destId="{85449B0E-D906-48E7-940E-C425A6CF9F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6D6CE-02A3-47EE-A048-A4F1250B70F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zh-TW" altLang="en-US"/>
        </a:p>
      </dgm:t>
    </dgm:pt>
    <dgm:pt modelId="{92DD3863-F51B-42D8-B1E0-9E978B862262}">
      <dgm:prSet phldrT="[文字]"/>
      <dgm:spPr/>
      <dgm:t>
        <a:bodyPr/>
        <a:lstStyle/>
        <a:p>
          <a:r>
            <a:rPr kumimoji="0" lang="zh-TW" altLang="en-US" b="0" i="0" u="none" strike="noStrike" cap="none" normalizeH="0" baseline="0" dirty="0" smtClean="0">
              <a:ln/>
              <a:effectLst/>
              <a:latin typeface="微軟正黑體" panose="020B0604030504040204" pitchFamily="34" charset="-120"/>
              <a:ea typeface="微軟正黑體" panose="020B0604030504040204" pitchFamily="34" charset="-120"/>
            </a:rPr>
            <a:t>難易適中</a:t>
          </a:r>
          <a:endPar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endParaRPr>
        </a:p>
        <a:p>
          <a:r>
            <a:rPr kumimoji="0" lang="zh-TW" altLang="en-US" b="0" i="0" u="none" strike="noStrike" cap="none" normalizeH="0" baseline="0" dirty="0" smtClean="0">
              <a:ln/>
              <a:effectLst/>
              <a:latin typeface="微軟正黑體" panose="020B0604030504040204" pitchFamily="34" charset="-120"/>
              <a:ea typeface="微軟正黑體" panose="020B0604030504040204" pitchFamily="34" charset="-120"/>
            </a:rPr>
            <a:t>每科平均通過率 </a:t>
          </a:r>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50%~55%</a:t>
          </a:r>
          <a:endParaRPr lang="zh-TW" altLang="en-US" dirty="0">
            <a:latin typeface="微軟正黑體" panose="020B0604030504040204" pitchFamily="34" charset="-120"/>
            <a:ea typeface="微軟正黑體" panose="020B0604030504040204" pitchFamily="34" charset="-120"/>
          </a:endParaRPr>
        </a:p>
      </dgm:t>
    </dgm:pt>
    <dgm:pt modelId="{65E7BCDC-2ED9-4A07-ADA9-F99F7536281D}" type="parTrans" cxnId="{A00A9F9F-ECE3-4165-9679-9E906AADED9D}">
      <dgm:prSet/>
      <dgm:spPr/>
      <dgm:t>
        <a:bodyPr/>
        <a:lstStyle/>
        <a:p>
          <a:endParaRPr lang="zh-TW" altLang="en-US"/>
        </a:p>
      </dgm:t>
    </dgm:pt>
    <dgm:pt modelId="{628F734A-812F-441F-98A8-5E8E1F43C3A4}" type="sibTrans" cxnId="{A00A9F9F-ECE3-4165-9679-9E906AADED9D}">
      <dgm:prSet/>
      <dgm:spPr/>
      <dgm:t>
        <a:bodyPr/>
        <a:lstStyle/>
        <a:p>
          <a:endParaRPr lang="zh-TW" altLang="en-US"/>
        </a:p>
      </dgm:t>
    </dgm:pt>
    <dgm:pt modelId="{99AEE8ED-F1C1-410F-B400-5DA846EF6FF2}">
      <dgm:prSet phldrT="[文字]"/>
      <dgm:spPr/>
      <dgm:t>
        <a:bodyPr/>
        <a:lstStyle/>
        <a:p>
          <a:r>
            <a:rPr lang="zh-TW" altLang="en-US" dirty="0" smtClean="0">
              <a:latin typeface="微軟正黑體" panose="020B0604030504040204" pitchFamily="34" charset="-120"/>
              <a:ea typeface="微軟正黑體" panose="020B0604030504040204" pitchFamily="34" charset="-120"/>
            </a:rPr>
            <a:t>國文、數學、英語、社會、自然</a:t>
          </a:r>
          <a:endParaRPr lang="zh-TW" altLang="en-US" dirty="0">
            <a:latin typeface="微軟正黑體" panose="020B0604030504040204" pitchFamily="34" charset="-120"/>
            <a:ea typeface="微軟正黑體" panose="020B0604030504040204" pitchFamily="34" charset="-120"/>
          </a:endParaRPr>
        </a:p>
      </dgm:t>
    </dgm:pt>
    <dgm:pt modelId="{A1BACE61-313A-4524-9097-F60D0C3DFB5A}" type="parTrans" cxnId="{07CB2CE0-7586-4E59-8EA1-A0DF9FC291EE}">
      <dgm:prSet/>
      <dgm:spPr/>
      <dgm:t>
        <a:bodyPr/>
        <a:lstStyle/>
        <a:p>
          <a:endParaRPr lang="zh-TW" altLang="en-US"/>
        </a:p>
      </dgm:t>
    </dgm:pt>
    <dgm:pt modelId="{5C97AAB5-EF8B-4B36-BDF1-1FC1D585536A}" type="sibTrans" cxnId="{07CB2CE0-7586-4E59-8EA1-A0DF9FC291EE}">
      <dgm:prSet/>
      <dgm:spPr/>
      <dgm:t>
        <a:bodyPr/>
        <a:lstStyle/>
        <a:p>
          <a:endParaRPr lang="zh-TW" altLang="en-US"/>
        </a:p>
      </dgm:t>
    </dgm:pt>
    <dgm:pt modelId="{29622E1E-61EF-44CD-94FB-97BE9BB02FA8}">
      <dgm:prSet phldrT="[文字]"/>
      <dgm:spPr>
        <a:solidFill>
          <a:schemeClr val="accent3"/>
        </a:solidFill>
      </dgm:spPr>
      <dgm:t>
        <a:bodyPr/>
        <a:lstStyle/>
        <a:p>
          <a:r>
            <a:rPr lang="en-US" altLang="zh-TW" dirty="0" smtClean="0">
              <a:latin typeface="微軟正黑體" panose="020B0604030504040204" pitchFamily="34" charset="-120"/>
              <a:ea typeface="微軟正黑體" panose="020B0604030504040204" pitchFamily="34" charset="-120"/>
            </a:rPr>
            <a:t>A</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精熟</a:t>
          </a:r>
          <a:r>
            <a:rPr lang="en-US" altLang="zh-TW" dirty="0" smtClean="0">
              <a:latin typeface="微軟正黑體" panose="020B0604030504040204" pitchFamily="34" charset="-120"/>
              <a:ea typeface="微軟正黑體" panose="020B0604030504040204" pitchFamily="34" charset="-120"/>
            </a:rPr>
            <a:t>10%~20%</a:t>
          </a:r>
          <a:endParaRPr lang="zh-TW" altLang="en-US" dirty="0">
            <a:latin typeface="微軟正黑體" panose="020B0604030504040204" pitchFamily="34" charset="-120"/>
            <a:ea typeface="微軟正黑體" panose="020B0604030504040204" pitchFamily="34" charset="-120"/>
          </a:endParaRPr>
        </a:p>
      </dgm:t>
    </dgm:pt>
    <dgm:pt modelId="{2EF2197C-C090-46F5-884A-866530673D22}" type="parTrans" cxnId="{CA1499BC-10EF-48EE-A6F7-6AC1CE0A7B71}">
      <dgm:prSet/>
      <dgm:spPr/>
      <dgm:t>
        <a:bodyPr/>
        <a:lstStyle/>
        <a:p>
          <a:endParaRPr lang="zh-TW" altLang="en-US"/>
        </a:p>
      </dgm:t>
    </dgm:pt>
    <dgm:pt modelId="{39EB5301-FDAE-4088-8CD5-F575212FA4A6}" type="sibTrans" cxnId="{CA1499BC-10EF-48EE-A6F7-6AC1CE0A7B71}">
      <dgm:prSet/>
      <dgm:spPr/>
      <dgm:t>
        <a:bodyPr/>
        <a:lstStyle/>
        <a:p>
          <a:endParaRPr lang="zh-TW" altLang="en-US"/>
        </a:p>
      </dgm:t>
    </dgm:pt>
    <dgm:pt modelId="{BBF06845-DE8C-4E95-A9A8-5B8F820F13BC}">
      <dgm:prSet phldrT="[文字]"/>
      <dgm:spPr>
        <a:solidFill>
          <a:schemeClr val="accent4"/>
        </a:solidFill>
      </dgm:spPr>
      <dgm:t>
        <a:bodyPr/>
        <a:lstStyle/>
        <a:p>
          <a:r>
            <a:rPr lang="zh-TW" altLang="en-US" dirty="0" smtClean="0">
              <a:latin typeface="微軟正黑體" panose="020B0604030504040204" pitchFamily="34" charset="-120"/>
              <a:ea typeface="微軟正黑體" panose="020B0604030504040204" pitchFamily="34" charset="-120"/>
            </a:rPr>
            <a:t>寫作測驗</a:t>
          </a:r>
          <a:endParaRPr lang="zh-TW" altLang="en-US" dirty="0">
            <a:latin typeface="微軟正黑體" panose="020B0604030504040204" pitchFamily="34" charset="-120"/>
            <a:ea typeface="微軟正黑體" panose="020B0604030504040204" pitchFamily="34" charset="-120"/>
          </a:endParaRPr>
        </a:p>
      </dgm:t>
    </dgm:pt>
    <dgm:pt modelId="{C7755204-8625-402F-B9A1-4CB9826C7EE7}" type="parTrans" cxnId="{B96F6B9E-05BE-415E-8C4F-676A9FEB77F8}">
      <dgm:prSet/>
      <dgm:spPr/>
      <dgm:t>
        <a:bodyPr/>
        <a:lstStyle/>
        <a:p>
          <a:endParaRPr lang="zh-TW" altLang="en-US"/>
        </a:p>
      </dgm:t>
    </dgm:pt>
    <dgm:pt modelId="{FAE7927F-15E5-40F1-9AF8-410DA5652FD2}" type="sibTrans" cxnId="{B96F6B9E-05BE-415E-8C4F-676A9FEB77F8}">
      <dgm:prSet/>
      <dgm:spPr/>
      <dgm:t>
        <a:bodyPr/>
        <a:lstStyle/>
        <a:p>
          <a:endParaRPr lang="zh-TW" altLang="en-US"/>
        </a:p>
      </dgm:t>
    </dgm:pt>
    <dgm:pt modelId="{DB78C4A0-794E-4EAB-BD9F-58F6668F308F}">
      <dgm:prSet phldrT="[文字]"/>
      <dgm:spPr>
        <a:solidFill>
          <a:schemeClr val="accent6"/>
        </a:solidFill>
      </dgm:spPr>
      <dgm:t>
        <a:bodyPr/>
        <a:lstStyle/>
        <a:p>
          <a:r>
            <a:rPr lang="zh-TW" altLang="en-US" dirty="0" smtClean="0">
              <a:latin typeface="微軟正黑體" panose="020B0604030504040204" pitchFamily="34" charset="-120"/>
              <a:ea typeface="微軟正黑體" panose="020B0604030504040204" pitchFamily="34" charset="-120"/>
            </a:rPr>
            <a:t>基礎</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含以上</a:t>
          </a:r>
          <a:r>
            <a:rPr lang="en-US" altLang="zh-TW" dirty="0" smtClean="0">
              <a:latin typeface="微軟正黑體" panose="020B0604030504040204" pitchFamily="34" charset="-120"/>
              <a:ea typeface="微軟正黑體" panose="020B0604030504040204" pitchFamily="34" charset="-120"/>
            </a:rPr>
            <a:t>)/</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待加強</a:t>
          </a:r>
          <a:endParaRPr lang="zh-TW" altLang="en-US" dirty="0">
            <a:latin typeface="微軟正黑體" panose="020B0604030504040204" pitchFamily="34" charset="-120"/>
            <a:ea typeface="微軟正黑體" panose="020B0604030504040204" pitchFamily="34" charset="-120"/>
          </a:endParaRPr>
        </a:p>
      </dgm:t>
    </dgm:pt>
    <dgm:pt modelId="{FE0DA293-798C-4253-A543-1FF855E9C238}" type="parTrans" cxnId="{6362643A-BBE4-4858-84BD-019AAD82A92F}">
      <dgm:prSet/>
      <dgm:spPr/>
      <dgm:t>
        <a:bodyPr/>
        <a:lstStyle/>
        <a:p>
          <a:endParaRPr lang="zh-TW" altLang="en-US"/>
        </a:p>
      </dgm:t>
    </dgm:pt>
    <dgm:pt modelId="{9B811AAD-0486-4AA0-AAC4-4D4903A87526}" type="sibTrans" cxnId="{6362643A-BBE4-4858-84BD-019AAD82A92F}">
      <dgm:prSet/>
      <dgm:spPr/>
      <dgm:t>
        <a:bodyPr/>
        <a:lstStyle/>
        <a:p>
          <a:endParaRPr lang="zh-TW" altLang="en-US"/>
        </a:p>
      </dgm:t>
    </dgm:pt>
    <dgm:pt modelId="{684C5039-AB3D-453D-9EFE-C82A3D49B846}">
      <dgm:prSet phldrT="[文字]"/>
      <dgm:spPr>
        <a:solidFill>
          <a:schemeClr val="accent6"/>
        </a:solidFill>
      </dgm:spPr>
      <dgm:t>
        <a:bodyPr/>
        <a:lstStyle/>
        <a:p>
          <a:r>
            <a:rPr lang="zh-TW" altLang="en-US" dirty="0" smtClean="0">
              <a:latin typeface="微軟正黑體" panose="020B0604030504040204" pitchFamily="34" charset="-120"/>
              <a:ea typeface="微軟正黑體" panose="020B0604030504040204" pitchFamily="34" charset="-120"/>
            </a:rPr>
            <a:t>英語聽力</a:t>
          </a:r>
          <a:endParaRPr lang="zh-TW" altLang="en-US" dirty="0">
            <a:latin typeface="微軟正黑體" panose="020B0604030504040204" pitchFamily="34" charset="-120"/>
            <a:ea typeface="微軟正黑體" panose="020B0604030504040204" pitchFamily="34" charset="-120"/>
          </a:endParaRPr>
        </a:p>
      </dgm:t>
    </dgm:pt>
    <dgm:pt modelId="{A9AE54EA-7A33-460E-9147-C4A4498188FC}" type="parTrans" cxnId="{1E097230-332E-43D6-BB34-8CC87FFC6240}">
      <dgm:prSet/>
      <dgm:spPr/>
      <dgm:t>
        <a:bodyPr/>
        <a:lstStyle/>
        <a:p>
          <a:endParaRPr lang="zh-TW" altLang="en-US"/>
        </a:p>
      </dgm:t>
    </dgm:pt>
    <dgm:pt modelId="{511A6511-586F-4952-B583-8C7A50FFF03E}" type="sibTrans" cxnId="{1E097230-332E-43D6-BB34-8CC87FFC6240}">
      <dgm:prSet/>
      <dgm:spPr/>
      <dgm:t>
        <a:bodyPr/>
        <a:lstStyle/>
        <a:p>
          <a:endParaRPr lang="zh-TW" altLang="en-US"/>
        </a:p>
      </dgm:t>
    </dgm:pt>
    <dgm:pt modelId="{5CA7B223-D9D2-4B5A-89FC-41FB114A7F3D}">
      <dgm:prSet phldrT="[文字]"/>
      <dgm:spPr>
        <a:solidFill>
          <a:schemeClr val="accent4"/>
        </a:solidFill>
      </dgm:spPr>
      <dgm:t>
        <a:bodyPr/>
        <a:lstStyle/>
        <a:p>
          <a:r>
            <a:rPr lang="en-US" altLang="zh-TW" dirty="0" smtClean="0">
              <a:latin typeface="微軟正黑體" panose="020B0604030504040204" pitchFamily="34" charset="-120"/>
              <a:ea typeface="微軟正黑體" panose="020B0604030504040204" pitchFamily="34" charset="-120"/>
            </a:rPr>
            <a:t>1-6</a:t>
          </a:r>
          <a:r>
            <a:rPr lang="zh-TW" altLang="en-US" dirty="0" smtClean="0">
              <a:latin typeface="微軟正黑體" panose="020B0604030504040204" pitchFamily="34" charset="-120"/>
              <a:ea typeface="微軟正黑體" panose="020B0604030504040204" pitchFamily="34" charset="-120"/>
            </a:rPr>
            <a:t>級分</a:t>
          </a:r>
          <a:endParaRPr lang="zh-TW" altLang="en-US" dirty="0">
            <a:latin typeface="微軟正黑體" panose="020B0604030504040204" pitchFamily="34" charset="-120"/>
            <a:ea typeface="微軟正黑體" panose="020B0604030504040204" pitchFamily="34" charset="-120"/>
          </a:endParaRPr>
        </a:p>
      </dgm:t>
    </dgm:pt>
    <dgm:pt modelId="{E27DAAFC-9CA7-4CAE-82C4-8B580031CAB6}" type="parTrans" cxnId="{E05C1028-B186-4E16-8FB5-E912018C93DA}">
      <dgm:prSet/>
      <dgm:spPr/>
      <dgm:t>
        <a:bodyPr/>
        <a:lstStyle/>
        <a:p>
          <a:endParaRPr lang="zh-TW" altLang="en-US"/>
        </a:p>
      </dgm:t>
    </dgm:pt>
    <dgm:pt modelId="{7CBEA9C7-2644-4AAB-AB5D-EB88ED41DE38}" type="sibTrans" cxnId="{E05C1028-B186-4E16-8FB5-E912018C93DA}">
      <dgm:prSet/>
      <dgm:spPr/>
      <dgm:t>
        <a:bodyPr/>
        <a:lstStyle/>
        <a:p>
          <a:endParaRPr lang="zh-TW" altLang="en-US"/>
        </a:p>
      </dgm:t>
    </dgm:pt>
    <dgm:pt modelId="{CFC6DAB6-39B4-44A5-9E0B-9300C3A79549}">
      <dgm:prSet phldrT="[文字]"/>
      <dgm:spPr>
        <a:solidFill>
          <a:schemeClr val="accent3"/>
        </a:solidFill>
      </dgm:spPr>
      <dgm:t>
        <a:bodyPr/>
        <a:lstStyle/>
        <a:p>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B</a:t>
          </a:r>
          <a:b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br>
          <a:r>
            <a:rPr kumimoji="0" lang="zh-TW" altLang="en-US" b="0" i="0" u="none" strike="noStrike" cap="none" normalizeH="0" baseline="0" dirty="0" smtClean="0">
              <a:ln/>
              <a:effectLst/>
              <a:latin typeface="微軟正黑體" panose="020B0604030504040204" pitchFamily="34" charset="-120"/>
              <a:ea typeface="微軟正黑體" panose="020B0604030504040204" pitchFamily="34" charset="-120"/>
            </a:rPr>
            <a:t>基礎 </a:t>
          </a:r>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45%~60%</a:t>
          </a:r>
          <a:endParaRPr lang="zh-TW" altLang="en-US" dirty="0">
            <a:latin typeface="微軟正黑體" panose="020B0604030504040204" pitchFamily="34" charset="-120"/>
            <a:ea typeface="微軟正黑體" panose="020B0604030504040204" pitchFamily="34" charset="-120"/>
          </a:endParaRPr>
        </a:p>
      </dgm:t>
    </dgm:pt>
    <dgm:pt modelId="{3D87EED7-A494-446A-8FCA-1482454FEED5}" type="parTrans" cxnId="{0D85CEC2-07DF-4094-82E0-60D564B8C7BA}">
      <dgm:prSet/>
      <dgm:spPr/>
      <dgm:t>
        <a:bodyPr/>
        <a:lstStyle/>
        <a:p>
          <a:endParaRPr lang="zh-TW" altLang="en-US"/>
        </a:p>
      </dgm:t>
    </dgm:pt>
    <dgm:pt modelId="{EABEF76F-94BF-4D0D-AF60-FC054C556137}" type="sibTrans" cxnId="{0D85CEC2-07DF-4094-82E0-60D564B8C7BA}">
      <dgm:prSet/>
      <dgm:spPr/>
      <dgm:t>
        <a:bodyPr/>
        <a:lstStyle/>
        <a:p>
          <a:endParaRPr lang="zh-TW" altLang="en-US"/>
        </a:p>
      </dgm:t>
    </dgm:pt>
    <dgm:pt modelId="{E2B27670-2214-4D6C-965D-29505CEE4367}">
      <dgm:prSet phldrT="[文字]"/>
      <dgm:spPr>
        <a:solidFill>
          <a:schemeClr val="accent3"/>
        </a:solidFill>
      </dgm:spPr>
      <dgm:t>
        <a:bodyPr/>
        <a:lstStyle/>
        <a:p>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C</a:t>
          </a:r>
          <a:b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br>
          <a:r>
            <a:rPr kumimoji="0" lang="zh-TW" altLang="en-US" b="0" i="0" u="none" strike="noStrike" cap="none" normalizeH="0" baseline="0" dirty="0" smtClean="0">
              <a:ln/>
              <a:effectLst/>
              <a:latin typeface="微軟正黑體" panose="020B0604030504040204" pitchFamily="34" charset="-120"/>
              <a:ea typeface="微軟正黑體" panose="020B0604030504040204" pitchFamily="34" charset="-120"/>
            </a:rPr>
            <a:t>待加強</a:t>
          </a:r>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20%~35%</a:t>
          </a:r>
          <a:endParaRPr lang="zh-TW" altLang="en-US" dirty="0">
            <a:latin typeface="微軟正黑體" panose="020B0604030504040204" pitchFamily="34" charset="-120"/>
            <a:ea typeface="微軟正黑體" panose="020B0604030504040204" pitchFamily="34" charset="-120"/>
          </a:endParaRPr>
        </a:p>
      </dgm:t>
    </dgm:pt>
    <dgm:pt modelId="{0DFCF2C1-D6E8-4AD2-8D0C-666AA555C2EB}" type="parTrans" cxnId="{CA7285D0-7CE0-4B6F-8AFF-B632D5BD7292}">
      <dgm:prSet/>
      <dgm:spPr/>
      <dgm:t>
        <a:bodyPr/>
        <a:lstStyle/>
        <a:p>
          <a:endParaRPr lang="zh-TW" altLang="en-US"/>
        </a:p>
      </dgm:t>
    </dgm:pt>
    <dgm:pt modelId="{43E14C34-4DE4-4ACF-BA27-E06768D99548}" type="sibTrans" cxnId="{CA7285D0-7CE0-4B6F-8AFF-B632D5BD7292}">
      <dgm:prSet/>
      <dgm:spPr/>
      <dgm:t>
        <a:bodyPr/>
        <a:lstStyle/>
        <a:p>
          <a:endParaRPr lang="zh-TW" altLang="en-US"/>
        </a:p>
      </dgm:t>
    </dgm:pt>
    <dgm:pt modelId="{76DB18F4-2CE5-4E16-9081-DDB60CE6D729}" type="pres">
      <dgm:prSet presAssocID="{21F6D6CE-02A3-47EE-A048-A4F1250B70FA}" presName="Name0" presStyleCnt="0">
        <dgm:presLayoutVars>
          <dgm:chPref val="1"/>
          <dgm:dir/>
          <dgm:animOne val="branch"/>
          <dgm:animLvl val="lvl"/>
          <dgm:resizeHandles/>
        </dgm:presLayoutVars>
      </dgm:prSet>
      <dgm:spPr/>
      <dgm:t>
        <a:bodyPr/>
        <a:lstStyle/>
        <a:p>
          <a:endParaRPr lang="zh-TW" altLang="en-US"/>
        </a:p>
      </dgm:t>
    </dgm:pt>
    <dgm:pt modelId="{8F703EA7-3422-4B8A-A909-23C95C6FF82A}" type="pres">
      <dgm:prSet presAssocID="{92DD3863-F51B-42D8-B1E0-9E978B862262}" presName="vertOne" presStyleCnt="0"/>
      <dgm:spPr/>
    </dgm:pt>
    <dgm:pt modelId="{802879A8-89F0-46AB-8814-DF3D989AC499}" type="pres">
      <dgm:prSet presAssocID="{92DD3863-F51B-42D8-B1E0-9E978B862262}" presName="txOne" presStyleLbl="node0" presStyleIdx="0" presStyleCnt="1" custScaleX="97679" custScaleY="95772" custLinFactY="9145" custLinFactNeighborX="-5173" custLinFactNeighborY="100000">
        <dgm:presLayoutVars>
          <dgm:chPref val="3"/>
        </dgm:presLayoutVars>
      </dgm:prSet>
      <dgm:spPr/>
      <dgm:t>
        <a:bodyPr/>
        <a:lstStyle/>
        <a:p>
          <a:endParaRPr lang="zh-TW" altLang="en-US"/>
        </a:p>
      </dgm:t>
    </dgm:pt>
    <dgm:pt modelId="{E7ABE37E-6EF5-4284-82C9-BB5C6F59403D}" type="pres">
      <dgm:prSet presAssocID="{92DD3863-F51B-42D8-B1E0-9E978B862262}" presName="parTransOne" presStyleCnt="0"/>
      <dgm:spPr/>
    </dgm:pt>
    <dgm:pt modelId="{E509A1A4-C1BA-4B24-85A3-E012B9761436}" type="pres">
      <dgm:prSet presAssocID="{92DD3863-F51B-42D8-B1E0-9E978B862262}" presName="horzOne" presStyleCnt="0"/>
      <dgm:spPr/>
    </dgm:pt>
    <dgm:pt modelId="{9FB9D88F-28FF-48A4-A572-04235DBFDD67}" type="pres">
      <dgm:prSet presAssocID="{99AEE8ED-F1C1-410F-B400-5DA846EF6FF2}" presName="vertTwo" presStyleCnt="0"/>
      <dgm:spPr/>
    </dgm:pt>
    <dgm:pt modelId="{0BC25A63-4B3C-4CE7-8314-5203F453B26C}" type="pres">
      <dgm:prSet presAssocID="{99AEE8ED-F1C1-410F-B400-5DA846EF6FF2}" presName="txTwo" presStyleLbl="node2" presStyleIdx="0" presStyleCnt="3" custScaleX="99134" custLinFactY="5711" custLinFactNeighborX="-6727" custLinFactNeighborY="100000">
        <dgm:presLayoutVars>
          <dgm:chPref val="3"/>
        </dgm:presLayoutVars>
      </dgm:prSet>
      <dgm:spPr/>
      <dgm:t>
        <a:bodyPr/>
        <a:lstStyle/>
        <a:p>
          <a:endParaRPr lang="zh-TW" altLang="en-US"/>
        </a:p>
      </dgm:t>
    </dgm:pt>
    <dgm:pt modelId="{0520055F-0BBE-4599-8D64-42D358D1CC15}" type="pres">
      <dgm:prSet presAssocID="{99AEE8ED-F1C1-410F-B400-5DA846EF6FF2}" presName="parTransTwo" presStyleCnt="0"/>
      <dgm:spPr/>
    </dgm:pt>
    <dgm:pt modelId="{15607E51-29C2-4214-A539-FC4AFC2F8623}" type="pres">
      <dgm:prSet presAssocID="{99AEE8ED-F1C1-410F-B400-5DA846EF6FF2}" presName="horzTwo" presStyleCnt="0"/>
      <dgm:spPr/>
    </dgm:pt>
    <dgm:pt modelId="{9D0AFFF9-BD66-4CBA-9E7A-219E8475BF8B}" type="pres">
      <dgm:prSet presAssocID="{29622E1E-61EF-44CD-94FB-97BE9BB02FA8}" presName="vertThree" presStyleCnt="0"/>
      <dgm:spPr/>
    </dgm:pt>
    <dgm:pt modelId="{50EFD8C2-7F24-4C01-8CA1-FB8B4FA2721B}" type="pres">
      <dgm:prSet presAssocID="{29622E1E-61EF-44CD-94FB-97BE9BB02FA8}" presName="txThree" presStyleLbl="node3" presStyleIdx="0" presStyleCnt="5" custLinFactNeighborX="-6933" custLinFactNeighborY="13882">
        <dgm:presLayoutVars>
          <dgm:chPref val="3"/>
        </dgm:presLayoutVars>
      </dgm:prSet>
      <dgm:spPr/>
      <dgm:t>
        <a:bodyPr/>
        <a:lstStyle/>
        <a:p>
          <a:endParaRPr lang="zh-TW" altLang="en-US"/>
        </a:p>
      </dgm:t>
    </dgm:pt>
    <dgm:pt modelId="{B39CF471-C85C-4A3E-BFDD-07D3DE86C9B5}" type="pres">
      <dgm:prSet presAssocID="{29622E1E-61EF-44CD-94FB-97BE9BB02FA8}" presName="horzThree" presStyleCnt="0"/>
      <dgm:spPr/>
    </dgm:pt>
    <dgm:pt modelId="{92519610-290E-4347-82C1-7A60C0D67EA6}" type="pres">
      <dgm:prSet presAssocID="{39EB5301-FDAE-4088-8CD5-F575212FA4A6}" presName="sibSpaceThree" presStyleCnt="0"/>
      <dgm:spPr/>
    </dgm:pt>
    <dgm:pt modelId="{172B780E-CB36-49FC-B58F-273F64174E07}" type="pres">
      <dgm:prSet presAssocID="{CFC6DAB6-39B4-44A5-9E0B-9300C3A79549}" presName="vertThree" presStyleCnt="0"/>
      <dgm:spPr/>
    </dgm:pt>
    <dgm:pt modelId="{E64A6A70-A102-4592-9EC2-10F7F7D3975E}" type="pres">
      <dgm:prSet presAssocID="{CFC6DAB6-39B4-44A5-9E0B-9300C3A79549}" presName="txThree" presStyleLbl="node3" presStyleIdx="1" presStyleCnt="5" custLinFactNeighborX="-21151" custLinFactNeighborY="13882">
        <dgm:presLayoutVars>
          <dgm:chPref val="3"/>
        </dgm:presLayoutVars>
      </dgm:prSet>
      <dgm:spPr/>
      <dgm:t>
        <a:bodyPr/>
        <a:lstStyle/>
        <a:p>
          <a:endParaRPr lang="zh-TW" altLang="en-US"/>
        </a:p>
      </dgm:t>
    </dgm:pt>
    <dgm:pt modelId="{AB957F5A-8B26-451A-AAEF-D4247A505A96}" type="pres">
      <dgm:prSet presAssocID="{CFC6DAB6-39B4-44A5-9E0B-9300C3A79549}" presName="horzThree" presStyleCnt="0"/>
      <dgm:spPr/>
    </dgm:pt>
    <dgm:pt modelId="{1082FCEC-63A7-4415-B992-3DE07581B37C}" type="pres">
      <dgm:prSet presAssocID="{EABEF76F-94BF-4D0D-AF60-FC054C556137}" presName="sibSpaceThree" presStyleCnt="0"/>
      <dgm:spPr/>
    </dgm:pt>
    <dgm:pt modelId="{C6523CA3-7ADA-490B-A7D5-59CE7317266F}" type="pres">
      <dgm:prSet presAssocID="{E2B27670-2214-4D6C-965D-29505CEE4367}" presName="vertThree" presStyleCnt="0"/>
      <dgm:spPr/>
    </dgm:pt>
    <dgm:pt modelId="{D95CF39E-9D26-4C3D-BD2B-192F07DA3764}" type="pres">
      <dgm:prSet presAssocID="{E2B27670-2214-4D6C-965D-29505CEE4367}" presName="txThree" presStyleLbl="node3" presStyleIdx="2" presStyleCnt="5" custLinFactNeighborX="-21151" custLinFactNeighborY="13882">
        <dgm:presLayoutVars>
          <dgm:chPref val="3"/>
        </dgm:presLayoutVars>
      </dgm:prSet>
      <dgm:spPr/>
      <dgm:t>
        <a:bodyPr/>
        <a:lstStyle/>
        <a:p>
          <a:endParaRPr lang="zh-TW" altLang="en-US"/>
        </a:p>
      </dgm:t>
    </dgm:pt>
    <dgm:pt modelId="{0982C05F-CA1E-4170-8007-56B03FAE869A}" type="pres">
      <dgm:prSet presAssocID="{E2B27670-2214-4D6C-965D-29505CEE4367}" presName="horzThree" presStyleCnt="0"/>
      <dgm:spPr/>
    </dgm:pt>
    <dgm:pt modelId="{DADD586E-4987-4CE5-8395-FD50572DF181}" type="pres">
      <dgm:prSet presAssocID="{5C97AAB5-EF8B-4B36-BDF1-1FC1D585536A}" presName="sibSpaceTwo" presStyleCnt="0"/>
      <dgm:spPr/>
    </dgm:pt>
    <dgm:pt modelId="{F7ABBC99-343B-41EE-BA2E-64C394E8B2E6}" type="pres">
      <dgm:prSet presAssocID="{BBF06845-DE8C-4E95-A9A8-5B8F820F13BC}" presName="vertTwo" presStyleCnt="0"/>
      <dgm:spPr/>
    </dgm:pt>
    <dgm:pt modelId="{28F003FD-135A-41C3-B5F4-91B9FFE3F575}" type="pres">
      <dgm:prSet presAssocID="{BBF06845-DE8C-4E95-A9A8-5B8F820F13BC}" presName="txTwo" presStyleLbl="node2" presStyleIdx="1" presStyleCnt="3" custLinFactY="5871" custLinFactNeighborX="-21151" custLinFactNeighborY="100000">
        <dgm:presLayoutVars>
          <dgm:chPref val="3"/>
        </dgm:presLayoutVars>
      </dgm:prSet>
      <dgm:spPr/>
      <dgm:t>
        <a:bodyPr/>
        <a:lstStyle/>
        <a:p>
          <a:endParaRPr lang="zh-TW" altLang="en-US"/>
        </a:p>
      </dgm:t>
    </dgm:pt>
    <dgm:pt modelId="{130428AD-31D2-4A7C-8361-6F1BBB779941}" type="pres">
      <dgm:prSet presAssocID="{BBF06845-DE8C-4E95-A9A8-5B8F820F13BC}" presName="parTransTwo" presStyleCnt="0"/>
      <dgm:spPr/>
    </dgm:pt>
    <dgm:pt modelId="{8069EBA7-3121-4F94-A512-C201B0CB8D98}" type="pres">
      <dgm:prSet presAssocID="{BBF06845-DE8C-4E95-A9A8-5B8F820F13BC}" presName="horzTwo" presStyleCnt="0"/>
      <dgm:spPr/>
    </dgm:pt>
    <dgm:pt modelId="{B9B11A5C-1D72-43D8-9DD5-E50303735828}" type="pres">
      <dgm:prSet presAssocID="{5CA7B223-D9D2-4B5A-89FC-41FB114A7F3D}" presName="vertThree" presStyleCnt="0"/>
      <dgm:spPr/>
    </dgm:pt>
    <dgm:pt modelId="{7E188A53-206B-4322-895F-788FDF988A60}" type="pres">
      <dgm:prSet presAssocID="{5CA7B223-D9D2-4B5A-89FC-41FB114A7F3D}" presName="txThree" presStyleLbl="node3" presStyleIdx="3" presStyleCnt="5" custLinFactNeighborX="-21151" custLinFactNeighborY="13882">
        <dgm:presLayoutVars>
          <dgm:chPref val="3"/>
        </dgm:presLayoutVars>
      </dgm:prSet>
      <dgm:spPr/>
      <dgm:t>
        <a:bodyPr/>
        <a:lstStyle/>
        <a:p>
          <a:endParaRPr lang="zh-TW" altLang="en-US"/>
        </a:p>
      </dgm:t>
    </dgm:pt>
    <dgm:pt modelId="{F77AA9F3-38F8-4046-A0F9-0971DC5A7467}" type="pres">
      <dgm:prSet presAssocID="{5CA7B223-D9D2-4B5A-89FC-41FB114A7F3D}" presName="horzThree" presStyleCnt="0"/>
      <dgm:spPr/>
    </dgm:pt>
    <dgm:pt modelId="{AAB14D1B-AC67-4A85-9DCA-CB0ACDB8EDD6}" type="pres">
      <dgm:prSet presAssocID="{FAE7927F-15E5-40F1-9AF8-410DA5652FD2}" presName="sibSpaceTwo" presStyleCnt="0"/>
      <dgm:spPr/>
    </dgm:pt>
    <dgm:pt modelId="{F4D4F7CB-AB4D-4615-AF88-D380EC6B0332}" type="pres">
      <dgm:prSet presAssocID="{684C5039-AB3D-453D-9EFE-C82A3D49B846}" presName="vertTwo" presStyleCnt="0"/>
      <dgm:spPr/>
    </dgm:pt>
    <dgm:pt modelId="{9E54933C-F873-47A5-BA11-8B496C34F470}" type="pres">
      <dgm:prSet presAssocID="{684C5039-AB3D-453D-9EFE-C82A3D49B846}" presName="txTwo" presStyleLbl="node2" presStyleIdx="2" presStyleCnt="3">
        <dgm:presLayoutVars>
          <dgm:chPref val="3"/>
        </dgm:presLayoutVars>
      </dgm:prSet>
      <dgm:spPr/>
      <dgm:t>
        <a:bodyPr/>
        <a:lstStyle/>
        <a:p>
          <a:endParaRPr lang="zh-TW" altLang="en-US"/>
        </a:p>
      </dgm:t>
    </dgm:pt>
    <dgm:pt modelId="{257F014C-8AD4-4FDF-A1C4-87AD140EA960}" type="pres">
      <dgm:prSet presAssocID="{684C5039-AB3D-453D-9EFE-C82A3D49B846}" presName="parTransTwo" presStyleCnt="0"/>
      <dgm:spPr/>
    </dgm:pt>
    <dgm:pt modelId="{90892D18-FCF5-4089-BD7B-5C442BA21CFE}" type="pres">
      <dgm:prSet presAssocID="{684C5039-AB3D-453D-9EFE-C82A3D49B846}" presName="horzTwo" presStyleCnt="0"/>
      <dgm:spPr/>
    </dgm:pt>
    <dgm:pt modelId="{4D5345D7-6CAA-41A9-A704-00523422D2C8}" type="pres">
      <dgm:prSet presAssocID="{DB78C4A0-794E-4EAB-BD9F-58F6668F308F}" presName="vertThree" presStyleCnt="0"/>
      <dgm:spPr/>
    </dgm:pt>
    <dgm:pt modelId="{B8640255-276C-41BA-8282-6D931FC6596B}" type="pres">
      <dgm:prSet presAssocID="{DB78C4A0-794E-4EAB-BD9F-58F6668F308F}" presName="txThree" presStyleLbl="node3" presStyleIdx="4" presStyleCnt="5">
        <dgm:presLayoutVars>
          <dgm:chPref val="3"/>
        </dgm:presLayoutVars>
      </dgm:prSet>
      <dgm:spPr/>
      <dgm:t>
        <a:bodyPr/>
        <a:lstStyle/>
        <a:p>
          <a:endParaRPr lang="zh-TW" altLang="en-US"/>
        </a:p>
      </dgm:t>
    </dgm:pt>
    <dgm:pt modelId="{FC9FD660-E7A1-4E83-B6D8-9EEF9505E74C}" type="pres">
      <dgm:prSet presAssocID="{DB78C4A0-794E-4EAB-BD9F-58F6668F308F}" presName="horzThree" presStyleCnt="0"/>
      <dgm:spPr/>
    </dgm:pt>
  </dgm:ptLst>
  <dgm:cxnLst>
    <dgm:cxn modelId="{07CB2CE0-7586-4E59-8EA1-A0DF9FC291EE}" srcId="{92DD3863-F51B-42D8-B1E0-9E978B862262}" destId="{99AEE8ED-F1C1-410F-B400-5DA846EF6FF2}" srcOrd="0" destOrd="0" parTransId="{A1BACE61-313A-4524-9097-F60D0C3DFB5A}" sibTransId="{5C97AAB5-EF8B-4B36-BDF1-1FC1D585536A}"/>
    <dgm:cxn modelId="{E05C1028-B186-4E16-8FB5-E912018C93DA}" srcId="{BBF06845-DE8C-4E95-A9A8-5B8F820F13BC}" destId="{5CA7B223-D9D2-4B5A-89FC-41FB114A7F3D}" srcOrd="0" destOrd="0" parTransId="{E27DAAFC-9CA7-4CAE-82C4-8B580031CAB6}" sibTransId="{7CBEA9C7-2644-4AAB-AB5D-EB88ED41DE38}"/>
    <dgm:cxn modelId="{CE29A5E4-DC40-4B54-A0B0-8538358BB56D}" type="presOf" srcId="{29622E1E-61EF-44CD-94FB-97BE9BB02FA8}" destId="{50EFD8C2-7F24-4C01-8CA1-FB8B4FA2721B}" srcOrd="0" destOrd="0" presId="urn:microsoft.com/office/officeart/2005/8/layout/hierarchy4"/>
    <dgm:cxn modelId="{CA1499BC-10EF-48EE-A6F7-6AC1CE0A7B71}" srcId="{99AEE8ED-F1C1-410F-B400-5DA846EF6FF2}" destId="{29622E1E-61EF-44CD-94FB-97BE9BB02FA8}" srcOrd="0" destOrd="0" parTransId="{2EF2197C-C090-46F5-884A-866530673D22}" sibTransId="{39EB5301-FDAE-4088-8CD5-F575212FA4A6}"/>
    <dgm:cxn modelId="{605998D2-C559-474C-AD60-888133CBB7AA}" type="presOf" srcId="{21F6D6CE-02A3-47EE-A048-A4F1250B70FA}" destId="{76DB18F4-2CE5-4E16-9081-DDB60CE6D729}" srcOrd="0" destOrd="0" presId="urn:microsoft.com/office/officeart/2005/8/layout/hierarchy4"/>
    <dgm:cxn modelId="{AD82962A-6364-4471-A79A-03E8A6099A88}" type="presOf" srcId="{99AEE8ED-F1C1-410F-B400-5DA846EF6FF2}" destId="{0BC25A63-4B3C-4CE7-8314-5203F453B26C}" srcOrd="0" destOrd="0" presId="urn:microsoft.com/office/officeart/2005/8/layout/hierarchy4"/>
    <dgm:cxn modelId="{CA7285D0-7CE0-4B6F-8AFF-B632D5BD7292}" srcId="{99AEE8ED-F1C1-410F-B400-5DA846EF6FF2}" destId="{E2B27670-2214-4D6C-965D-29505CEE4367}" srcOrd="2" destOrd="0" parTransId="{0DFCF2C1-D6E8-4AD2-8D0C-666AA555C2EB}" sibTransId="{43E14C34-4DE4-4ACF-BA27-E06768D99548}"/>
    <dgm:cxn modelId="{6362643A-BBE4-4858-84BD-019AAD82A92F}" srcId="{684C5039-AB3D-453D-9EFE-C82A3D49B846}" destId="{DB78C4A0-794E-4EAB-BD9F-58F6668F308F}" srcOrd="0" destOrd="0" parTransId="{FE0DA293-798C-4253-A543-1FF855E9C238}" sibTransId="{9B811AAD-0486-4AA0-AAC4-4D4903A87526}"/>
    <dgm:cxn modelId="{F6FB5872-441B-4B78-8BCE-7DF30B95B814}" type="presOf" srcId="{DB78C4A0-794E-4EAB-BD9F-58F6668F308F}" destId="{B8640255-276C-41BA-8282-6D931FC6596B}" srcOrd="0" destOrd="0" presId="urn:microsoft.com/office/officeart/2005/8/layout/hierarchy4"/>
    <dgm:cxn modelId="{506CCC49-E287-4E95-A2E1-FEBF5B43C314}" type="presOf" srcId="{5CA7B223-D9D2-4B5A-89FC-41FB114A7F3D}" destId="{7E188A53-206B-4322-895F-788FDF988A60}" srcOrd="0" destOrd="0" presId="urn:microsoft.com/office/officeart/2005/8/layout/hierarchy4"/>
    <dgm:cxn modelId="{1E097230-332E-43D6-BB34-8CC87FFC6240}" srcId="{92DD3863-F51B-42D8-B1E0-9E978B862262}" destId="{684C5039-AB3D-453D-9EFE-C82A3D49B846}" srcOrd="2" destOrd="0" parTransId="{A9AE54EA-7A33-460E-9147-C4A4498188FC}" sibTransId="{511A6511-586F-4952-B583-8C7A50FFF03E}"/>
    <dgm:cxn modelId="{CBE02396-1B27-4AFC-9232-900068F3CDDB}" type="presOf" srcId="{684C5039-AB3D-453D-9EFE-C82A3D49B846}" destId="{9E54933C-F873-47A5-BA11-8B496C34F470}" srcOrd="0" destOrd="0" presId="urn:microsoft.com/office/officeart/2005/8/layout/hierarchy4"/>
    <dgm:cxn modelId="{E15DCB8A-B10F-485F-9540-15FBBFFBDC2C}" type="presOf" srcId="{E2B27670-2214-4D6C-965D-29505CEE4367}" destId="{D95CF39E-9D26-4C3D-BD2B-192F07DA3764}" srcOrd="0" destOrd="0" presId="urn:microsoft.com/office/officeart/2005/8/layout/hierarchy4"/>
    <dgm:cxn modelId="{A00A9F9F-ECE3-4165-9679-9E906AADED9D}" srcId="{21F6D6CE-02A3-47EE-A048-A4F1250B70FA}" destId="{92DD3863-F51B-42D8-B1E0-9E978B862262}" srcOrd="0" destOrd="0" parTransId="{65E7BCDC-2ED9-4A07-ADA9-F99F7536281D}" sibTransId="{628F734A-812F-441F-98A8-5E8E1F43C3A4}"/>
    <dgm:cxn modelId="{AA1CAA78-07C4-4156-B09A-FEC30BDD3F15}" type="presOf" srcId="{BBF06845-DE8C-4E95-A9A8-5B8F820F13BC}" destId="{28F003FD-135A-41C3-B5F4-91B9FFE3F575}" srcOrd="0" destOrd="0" presId="urn:microsoft.com/office/officeart/2005/8/layout/hierarchy4"/>
    <dgm:cxn modelId="{0D85CEC2-07DF-4094-82E0-60D564B8C7BA}" srcId="{99AEE8ED-F1C1-410F-B400-5DA846EF6FF2}" destId="{CFC6DAB6-39B4-44A5-9E0B-9300C3A79549}" srcOrd="1" destOrd="0" parTransId="{3D87EED7-A494-446A-8FCA-1482454FEED5}" sibTransId="{EABEF76F-94BF-4D0D-AF60-FC054C556137}"/>
    <dgm:cxn modelId="{B96F6B9E-05BE-415E-8C4F-676A9FEB77F8}" srcId="{92DD3863-F51B-42D8-B1E0-9E978B862262}" destId="{BBF06845-DE8C-4E95-A9A8-5B8F820F13BC}" srcOrd="1" destOrd="0" parTransId="{C7755204-8625-402F-B9A1-4CB9826C7EE7}" sibTransId="{FAE7927F-15E5-40F1-9AF8-410DA5652FD2}"/>
    <dgm:cxn modelId="{5CD8516E-ABC8-4798-A289-789C27F2143B}" type="presOf" srcId="{92DD3863-F51B-42D8-B1E0-9E978B862262}" destId="{802879A8-89F0-46AB-8814-DF3D989AC499}" srcOrd="0" destOrd="0" presId="urn:microsoft.com/office/officeart/2005/8/layout/hierarchy4"/>
    <dgm:cxn modelId="{ED05D54D-65DB-41B3-9BF2-5701C8719C05}" type="presOf" srcId="{CFC6DAB6-39B4-44A5-9E0B-9300C3A79549}" destId="{E64A6A70-A102-4592-9EC2-10F7F7D3975E}" srcOrd="0" destOrd="0" presId="urn:microsoft.com/office/officeart/2005/8/layout/hierarchy4"/>
    <dgm:cxn modelId="{E2C953F3-D165-43DF-8EDE-9DF91A25E8F0}" type="presParOf" srcId="{76DB18F4-2CE5-4E16-9081-DDB60CE6D729}" destId="{8F703EA7-3422-4B8A-A909-23C95C6FF82A}" srcOrd="0" destOrd="0" presId="urn:microsoft.com/office/officeart/2005/8/layout/hierarchy4"/>
    <dgm:cxn modelId="{F92BFF27-A4D7-40E9-920E-79CA2EAB47D3}" type="presParOf" srcId="{8F703EA7-3422-4B8A-A909-23C95C6FF82A}" destId="{802879A8-89F0-46AB-8814-DF3D989AC499}" srcOrd="0" destOrd="0" presId="urn:microsoft.com/office/officeart/2005/8/layout/hierarchy4"/>
    <dgm:cxn modelId="{EE7D356C-BE85-46B4-A5FF-E0AFD4C100B5}" type="presParOf" srcId="{8F703EA7-3422-4B8A-A909-23C95C6FF82A}" destId="{E7ABE37E-6EF5-4284-82C9-BB5C6F59403D}" srcOrd="1" destOrd="0" presId="urn:microsoft.com/office/officeart/2005/8/layout/hierarchy4"/>
    <dgm:cxn modelId="{A277CEE1-5E48-4AE6-B644-A8032D20109E}" type="presParOf" srcId="{8F703EA7-3422-4B8A-A909-23C95C6FF82A}" destId="{E509A1A4-C1BA-4B24-85A3-E012B9761436}" srcOrd="2" destOrd="0" presId="urn:microsoft.com/office/officeart/2005/8/layout/hierarchy4"/>
    <dgm:cxn modelId="{5EE0E83A-3652-446A-8AF1-7999CA5FC893}" type="presParOf" srcId="{E509A1A4-C1BA-4B24-85A3-E012B9761436}" destId="{9FB9D88F-28FF-48A4-A572-04235DBFDD67}" srcOrd="0" destOrd="0" presId="urn:microsoft.com/office/officeart/2005/8/layout/hierarchy4"/>
    <dgm:cxn modelId="{3521F2C2-E122-416A-A6BF-EAF6EBC4FC62}" type="presParOf" srcId="{9FB9D88F-28FF-48A4-A572-04235DBFDD67}" destId="{0BC25A63-4B3C-4CE7-8314-5203F453B26C}" srcOrd="0" destOrd="0" presId="urn:microsoft.com/office/officeart/2005/8/layout/hierarchy4"/>
    <dgm:cxn modelId="{06DC0F3A-B2FB-4256-AE82-85DD31724407}" type="presParOf" srcId="{9FB9D88F-28FF-48A4-A572-04235DBFDD67}" destId="{0520055F-0BBE-4599-8D64-42D358D1CC15}" srcOrd="1" destOrd="0" presId="urn:microsoft.com/office/officeart/2005/8/layout/hierarchy4"/>
    <dgm:cxn modelId="{ADD8161C-EA23-47C6-8042-989867FF55E6}" type="presParOf" srcId="{9FB9D88F-28FF-48A4-A572-04235DBFDD67}" destId="{15607E51-29C2-4214-A539-FC4AFC2F8623}" srcOrd="2" destOrd="0" presId="urn:microsoft.com/office/officeart/2005/8/layout/hierarchy4"/>
    <dgm:cxn modelId="{18F043E6-DA2E-4CD4-A5A9-E7A94FB1E051}" type="presParOf" srcId="{15607E51-29C2-4214-A539-FC4AFC2F8623}" destId="{9D0AFFF9-BD66-4CBA-9E7A-219E8475BF8B}" srcOrd="0" destOrd="0" presId="urn:microsoft.com/office/officeart/2005/8/layout/hierarchy4"/>
    <dgm:cxn modelId="{99B8FBD2-A3F9-4711-81C4-1FFAB2034F74}" type="presParOf" srcId="{9D0AFFF9-BD66-4CBA-9E7A-219E8475BF8B}" destId="{50EFD8C2-7F24-4C01-8CA1-FB8B4FA2721B}" srcOrd="0" destOrd="0" presId="urn:microsoft.com/office/officeart/2005/8/layout/hierarchy4"/>
    <dgm:cxn modelId="{42EAB1C6-F9D9-45CF-BC90-D2BD57F64B82}" type="presParOf" srcId="{9D0AFFF9-BD66-4CBA-9E7A-219E8475BF8B}" destId="{B39CF471-C85C-4A3E-BFDD-07D3DE86C9B5}" srcOrd="1" destOrd="0" presId="urn:microsoft.com/office/officeart/2005/8/layout/hierarchy4"/>
    <dgm:cxn modelId="{0C0EEB5D-C46D-45E4-981F-517B6A6A0DBC}" type="presParOf" srcId="{15607E51-29C2-4214-A539-FC4AFC2F8623}" destId="{92519610-290E-4347-82C1-7A60C0D67EA6}" srcOrd="1" destOrd="0" presId="urn:microsoft.com/office/officeart/2005/8/layout/hierarchy4"/>
    <dgm:cxn modelId="{A1471E91-DE97-44D2-A4F9-B3CBEC74C543}" type="presParOf" srcId="{15607E51-29C2-4214-A539-FC4AFC2F8623}" destId="{172B780E-CB36-49FC-B58F-273F64174E07}" srcOrd="2" destOrd="0" presId="urn:microsoft.com/office/officeart/2005/8/layout/hierarchy4"/>
    <dgm:cxn modelId="{1DF4A0DC-D981-4B79-B44B-99A5D9D08761}" type="presParOf" srcId="{172B780E-CB36-49FC-B58F-273F64174E07}" destId="{E64A6A70-A102-4592-9EC2-10F7F7D3975E}" srcOrd="0" destOrd="0" presId="urn:microsoft.com/office/officeart/2005/8/layout/hierarchy4"/>
    <dgm:cxn modelId="{884246DE-FB7D-4500-8257-9488DB56F3F7}" type="presParOf" srcId="{172B780E-CB36-49FC-B58F-273F64174E07}" destId="{AB957F5A-8B26-451A-AAEF-D4247A505A96}" srcOrd="1" destOrd="0" presId="urn:microsoft.com/office/officeart/2005/8/layout/hierarchy4"/>
    <dgm:cxn modelId="{55BA291B-F3BE-42F8-9997-EB087290232F}" type="presParOf" srcId="{15607E51-29C2-4214-A539-FC4AFC2F8623}" destId="{1082FCEC-63A7-4415-B992-3DE07581B37C}" srcOrd="3" destOrd="0" presId="urn:microsoft.com/office/officeart/2005/8/layout/hierarchy4"/>
    <dgm:cxn modelId="{262E6E54-68C4-4F95-BBA0-D872892985D6}" type="presParOf" srcId="{15607E51-29C2-4214-A539-FC4AFC2F8623}" destId="{C6523CA3-7ADA-490B-A7D5-59CE7317266F}" srcOrd="4" destOrd="0" presId="urn:microsoft.com/office/officeart/2005/8/layout/hierarchy4"/>
    <dgm:cxn modelId="{DB66D9CF-E44A-4040-8EF4-C17C909A011D}" type="presParOf" srcId="{C6523CA3-7ADA-490B-A7D5-59CE7317266F}" destId="{D95CF39E-9D26-4C3D-BD2B-192F07DA3764}" srcOrd="0" destOrd="0" presId="urn:microsoft.com/office/officeart/2005/8/layout/hierarchy4"/>
    <dgm:cxn modelId="{1CD35A7B-2822-40FF-897F-FCEAC96E5FB2}" type="presParOf" srcId="{C6523CA3-7ADA-490B-A7D5-59CE7317266F}" destId="{0982C05F-CA1E-4170-8007-56B03FAE869A}" srcOrd="1" destOrd="0" presId="urn:microsoft.com/office/officeart/2005/8/layout/hierarchy4"/>
    <dgm:cxn modelId="{0F19D5D3-4FD9-44AE-ADF9-8BDD7F269B03}" type="presParOf" srcId="{E509A1A4-C1BA-4B24-85A3-E012B9761436}" destId="{DADD586E-4987-4CE5-8395-FD50572DF181}" srcOrd="1" destOrd="0" presId="urn:microsoft.com/office/officeart/2005/8/layout/hierarchy4"/>
    <dgm:cxn modelId="{342F59D9-4420-4A4A-8D13-BE9DAB5BC31D}" type="presParOf" srcId="{E509A1A4-C1BA-4B24-85A3-E012B9761436}" destId="{F7ABBC99-343B-41EE-BA2E-64C394E8B2E6}" srcOrd="2" destOrd="0" presId="urn:microsoft.com/office/officeart/2005/8/layout/hierarchy4"/>
    <dgm:cxn modelId="{28619C01-0239-4DEE-94FA-70ED92F8836F}" type="presParOf" srcId="{F7ABBC99-343B-41EE-BA2E-64C394E8B2E6}" destId="{28F003FD-135A-41C3-B5F4-91B9FFE3F575}" srcOrd="0" destOrd="0" presId="urn:microsoft.com/office/officeart/2005/8/layout/hierarchy4"/>
    <dgm:cxn modelId="{56F8995F-0FDA-473A-AD21-B9F443D35F0B}" type="presParOf" srcId="{F7ABBC99-343B-41EE-BA2E-64C394E8B2E6}" destId="{130428AD-31D2-4A7C-8361-6F1BBB779941}" srcOrd="1" destOrd="0" presId="urn:microsoft.com/office/officeart/2005/8/layout/hierarchy4"/>
    <dgm:cxn modelId="{98ECD8BA-056D-40C1-BC47-740DF4893243}" type="presParOf" srcId="{F7ABBC99-343B-41EE-BA2E-64C394E8B2E6}" destId="{8069EBA7-3121-4F94-A512-C201B0CB8D98}" srcOrd="2" destOrd="0" presId="urn:microsoft.com/office/officeart/2005/8/layout/hierarchy4"/>
    <dgm:cxn modelId="{F3E8B05E-CE32-4C74-B55D-B02E80480B88}" type="presParOf" srcId="{8069EBA7-3121-4F94-A512-C201B0CB8D98}" destId="{B9B11A5C-1D72-43D8-9DD5-E50303735828}" srcOrd="0" destOrd="0" presId="urn:microsoft.com/office/officeart/2005/8/layout/hierarchy4"/>
    <dgm:cxn modelId="{AE72CD2A-954B-4AFE-B6EA-D10B14A06D36}" type="presParOf" srcId="{B9B11A5C-1D72-43D8-9DD5-E50303735828}" destId="{7E188A53-206B-4322-895F-788FDF988A60}" srcOrd="0" destOrd="0" presId="urn:microsoft.com/office/officeart/2005/8/layout/hierarchy4"/>
    <dgm:cxn modelId="{536E0AB9-0B7B-450A-905A-B260C4CC1FCD}" type="presParOf" srcId="{B9B11A5C-1D72-43D8-9DD5-E50303735828}" destId="{F77AA9F3-38F8-4046-A0F9-0971DC5A7467}" srcOrd="1" destOrd="0" presId="urn:microsoft.com/office/officeart/2005/8/layout/hierarchy4"/>
    <dgm:cxn modelId="{530032CE-71AC-43AB-BB79-70D5FD15FF06}" type="presParOf" srcId="{E509A1A4-C1BA-4B24-85A3-E012B9761436}" destId="{AAB14D1B-AC67-4A85-9DCA-CB0ACDB8EDD6}" srcOrd="3" destOrd="0" presId="urn:microsoft.com/office/officeart/2005/8/layout/hierarchy4"/>
    <dgm:cxn modelId="{35F13300-06A0-4FB8-A71C-7CA57C167336}" type="presParOf" srcId="{E509A1A4-C1BA-4B24-85A3-E012B9761436}" destId="{F4D4F7CB-AB4D-4615-AF88-D380EC6B0332}" srcOrd="4" destOrd="0" presId="urn:microsoft.com/office/officeart/2005/8/layout/hierarchy4"/>
    <dgm:cxn modelId="{BF7D333D-39C4-475A-9BF1-CBE444DA9220}" type="presParOf" srcId="{F4D4F7CB-AB4D-4615-AF88-D380EC6B0332}" destId="{9E54933C-F873-47A5-BA11-8B496C34F470}" srcOrd="0" destOrd="0" presId="urn:microsoft.com/office/officeart/2005/8/layout/hierarchy4"/>
    <dgm:cxn modelId="{0EC20C14-7093-4A42-8372-8AA20B0DCF54}" type="presParOf" srcId="{F4D4F7CB-AB4D-4615-AF88-D380EC6B0332}" destId="{257F014C-8AD4-4FDF-A1C4-87AD140EA960}" srcOrd="1" destOrd="0" presId="urn:microsoft.com/office/officeart/2005/8/layout/hierarchy4"/>
    <dgm:cxn modelId="{4FCF10CF-F762-4346-B92A-DDFBA5090C66}" type="presParOf" srcId="{F4D4F7CB-AB4D-4615-AF88-D380EC6B0332}" destId="{90892D18-FCF5-4089-BD7B-5C442BA21CFE}" srcOrd="2" destOrd="0" presId="urn:microsoft.com/office/officeart/2005/8/layout/hierarchy4"/>
    <dgm:cxn modelId="{20C806E1-C01F-4052-9E11-E3F495CC9EAD}" type="presParOf" srcId="{90892D18-FCF5-4089-BD7B-5C442BA21CFE}" destId="{4D5345D7-6CAA-41A9-A704-00523422D2C8}" srcOrd="0" destOrd="0" presId="urn:microsoft.com/office/officeart/2005/8/layout/hierarchy4"/>
    <dgm:cxn modelId="{05AE1888-4C3D-49FB-82A4-E6EE59ED1772}" type="presParOf" srcId="{4D5345D7-6CAA-41A9-A704-00523422D2C8}" destId="{B8640255-276C-41BA-8282-6D931FC6596B}" srcOrd="0" destOrd="0" presId="urn:microsoft.com/office/officeart/2005/8/layout/hierarchy4"/>
    <dgm:cxn modelId="{8F8BBB67-215B-4BF7-AA57-4FD1321B72FA}" type="presParOf" srcId="{4D5345D7-6CAA-41A9-A704-00523422D2C8}" destId="{FC9FD660-E7A1-4E83-B6D8-9EEF9505E74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75870-9BD6-4129-BE28-85D8077553B0}"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zh-TW" altLang="en-US"/>
        </a:p>
      </dgm:t>
    </dgm:pt>
    <dgm:pt modelId="{57351C18-EBB1-43B3-8F39-EEECDCF93A97}">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比序開始</a:t>
          </a:r>
          <a:endParaRPr lang="zh-TW" altLang="en-US" b="1" dirty="0"/>
        </a:p>
      </dgm:t>
    </dgm:pt>
    <dgm:pt modelId="{0C555175-AC5C-4098-A932-0D67C2AD5B69}" type="parTrans" cxnId="{FE3D9269-95A1-4293-94F7-5D11888FA8EB}">
      <dgm:prSet/>
      <dgm:spPr/>
      <dgm:t>
        <a:bodyPr/>
        <a:lstStyle/>
        <a:p>
          <a:endParaRPr lang="zh-TW" altLang="en-US"/>
        </a:p>
      </dgm:t>
    </dgm:pt>
    <dgm:pt modelId="{9764D4BE-4A89-428A-82F7-3A97DE0C8782}" type="sibTrans" cxnId="{FE3D9269-95A1-4293-94F7-5D11888FA8EB}">
      <dgm:prSet/>
      <dgm:spPr/>
      <dgm:t>
        <a:bodyPr/>
        <a:lstStyle/>
        <a:p>
          <a:endParaRPr lang="zh-TW" altLang="en-US"/>
        </a:p>
      </dgm:t>
    </dgm:pt>
    <dgm:pt modelId="{C966C785-C4E0-4760-92AC-0AADE1E281A7}">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總積分</a:t>
          </a:r>
          <a:r>
            <a:rPr kumimoji="0" lang="en-US" altLang="zh-TW" b="1" dirty="0" smtClean="0">
              <a:latin typeface="微軟正黑體" panose="020B0604030504040204" pitchFamily="34" charset="-120"/>
              <a:ea typeface="微軟正黑體" panose="020B0604030504040204" pitchFamily="34" charset="-120"/>
            </a:rPr>
            <a:t>(108)</a:t>
          </a:r>
          <a:endParaRPr lang="zh-TW" altLang="en-US" b="1" dirty="0"/>
        </a:p>
      </dgm:t>
    </dgm:pt>
    <dgm:pt modelId="{270B05AE-6149-4A7B-BFC9-2171D200B180}" type="parTrans" cxnId="{3D1CDEF0-4595-45E5-B859-03E320F573A9}">
      <dgm:prSet/>
      <dgm:spPr/>
      <dgm:t>
        <a:bodyPr/>
        <a:lstStyle/>
        <a:p>
          <a:endParaRPr lang="zh-TW" altLang="en-US"/>
        </a:p>
      </dgm:t>
    </dgm:pt>
    <dgm:pt modelId="{9D6649B5-CDD5-4FC4-8478-D3A287976E99}" type="sibTrans" cxnId="{3D1CDEF0-4595-45E5-B859-03E320F573A9}">
      <dgm:prSet/>
      <dgm:spPr/>
      <dgm:t>
        <a:bodyPr/>
        <a:lstStyle/>
        <a:p>
          <a:endParaRPr lang="zh-TW" altLang="en-US"/>
        </a:p>
      </dgm:t>
    </dgm:pt>
    <dgm:pt modelId="{7876BA96-D0A3-47C0-9B75-BD2125B30456}">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多元學習表現</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積分</a:t>
          </a:r>
          <a:r>
            <a:rPr kumimoji="0" lang="en-US" altLang="zh-TW" sz="2400" b="1" dirty="0" smtClean="0">
              <a:latin typeface="微軟正黑體" panose="020B0604030504040204" pitchFamily="34" charset="-120"/>
              <a:ea typeface="微軟正黑體" panose="020B0604030504040204" pitchFamily="34" charset="-120"/>
            </a:rPr>
            <a:t>( 36 )</a:t>
          </a:r>
          <a:endParaRPr lang="zh-TW" altLang="en-US" sz="2400" b="1" dirty="0">
            <a:latin typeface="微軟正黑體" panose="020B0604030504040204" pitchFamily="34" charset="-120"/>
            <a:ea typeface="微軟正黑體" panose="020B0604030504040204" pitchFamily="34" charset="-120"/>
          </a:endParaRPr>
        </a:p>
      </dgm:t>
    </dgm:pt>
    <dgm:pt modelId="{2DFA737C-E49E-4A05-B60A-87819F84E473}" type="parTrans" cxnId="{69D8AED6-BE13-4DF7-BC45-CE5FE68E6916}">
      <dgm:prSet/>
      <dgm:spPr/>
      <dgm:t>
        <a:bodyPr/>
        <a:lstStyle/>
        <a:p>
          <a:endParaRPr lang="zh-TW" altLang="en-US"/>
        </a:p>
      </dgm:t>
    </dgm:pt>
    <dgm:pt modelId="{774AF582-C6BB-4A4C-A5B3-47D9FA225934}" type="sibTrans" cxnId="{69D8AED6-BE13-4DF7-BC45-CE5FE68E6916}">
      <dgm:prSet/>
      <dgm:spPr/>
      <dgm:t>
        <a:bodyPr/>
        <a:lstStyle/>
        <a:p>
          <a:endParaRPr lang="zh-TW" altLang="en-US"/>
        </a:p>
      </dgm:t>
    </dgm:pt>
    <dgm:pt modelId="{03CE6B28-76FF-43B0-81C6-9A833CD8EC7A}">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會考總積分</a:t>
          </a:r>
          <a:r>
            <a:rPr kumimoji="0" lang="en-US" altLang="zh-TW" b="1" dirty="0" smtClean="0">
              <a:latin typeface="微軟正黑體" panose="020B0604030504040204" pitchFamily="34" charset="-120"/>
              <a:ea typeface="微軟正黑體" panose="020B0604030504040204" pitchFamily="34" charset="-120"/>
            </a:rPr>
            <a:t>( 36 )</a:t>
          </a:r>
          <a:endParaRPr lang="zh-TW" altLang="en-US" b="1" dirty="0"/>
        </a:p>
      </dgm:t>
    </dgm:pt>
    <dgm:pt modelId="{5F4EAFA9-055B-4946-BC41-D4CDAA390678}" type="parTrans" cxnId="{B230F3F8-A172-4ED5-991A-1AAA68CF8CE3}">
      <dgm:prSet/>
      <dgm:spPr/>
      <dgm:t>
        <a:bodyPr/>
        <a:lstStyle/>
        <a:p>
          <a:endParaRPr lang="zh-TW" altLang="en-US"/>
        </a:p>
      </dgm:t>
    </dgm:pt>
    <dgm:pt modelId="{FBED4742-E8CB-4633-B1B6-9F69896F3E5B}" type="sibTrans" cxnId="{B230F3F8-A172-4ED5-991A-1AAA68CF8CE3}">
      <dgm:prSet/>
      <dgm:spPr/>
      <dgm:t>
        <a:bodyPr/>
        <a:lstStyle/>
        <a:p>
          <a:endParaRPr lang="zh-TW" altLang="en-US"/>
        </a:p>
      </dgm:t>
    </dgm:pt>
    <dgm:pt modelId="{B45534D0-8ADD-475E-BEEC-3EA55348BE6C}">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志願序積分 </a:t>
          </a:r>
          <a:r>
            <a:rPr kumimoji="0" lang="en-US" altLang="zh-TW" b="1" dirty="0" smtClean="0">
              <a:latin typeface="微軟正黑體" panose="020B0604030504040204" pitchFamily="34" charset="-120"/>
              <a:ea typeface="微軟正黑體" panose="020B0604030504040204" pitchFamily="34" charset="-120"/>
            </a:rPr>
            <a:t>( 36 )</a:t>
          </a:r>
          <a:endParaRPr lang="zh-TW" altLang="en-US" b="1" dirty="0"/>
        </a:p>
      </dgm:t>
    </dgm:pt>
    <dgm:pt modelId="{5220CCB8-08D0-4D48-BB35-ADEA3B72C368}" type="parTrans" cxnId="{BE020624-A74C-456F-94FC-498F428CFD13}">
      <dgm:prSet/>
      <dgm:spPr/>
      <dgm:t>
        <a:bodyPr/>
        <a:lstStyle/>
        <a:p>
          <a:endParaRPr lang="zh-TW" altLang="en-US"/>
        </a:p>
      </dgm:t>
    </dgm:pt>
    <dgm:pt modelId="{0C7E76EC-E8F2-4842-849C-80E4BECF366D}" type="sibTrans" cxnId="{BE020624-A74C-456F-94FC-498F428CFD13}">
      <dgm:prSet/>
      <dgm:spPr/>
      <dgm:t>
        <a:bodyPr/>
        <a:lstStyle/>
        <a:p>
          <a:endParaRPr lang="zh-TW" altLang="en-US"/>
        </a:p>
      </dgm:t>
    </dgm:pt>
    <dgm:pt modelId="{27BFFA28-AEE1-4231-A331-02FD600E8DFA}">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增額人數</a:t>
          </a:r>
          <a:r>
            <a:rPr kumimoji="0" lang="en-US" altLang="zh-TW" b="1" dirty="0" smtClean="0">
              <a:latin typeface="微軟正黑體" panose="020B0604030504040204" pitchFamily="34" charset="-120"/>
              <a:ea typeface="微軟正黑體" panose="020B0604030504040204" pitchFamily="34" charset="-120"/>
            </a:rPr>
            <a:t>5%</a:t>
          </a:r>
          <a:r>
            <a:rPr kumimoji="0" lang="zh-TW" altLang="en-US" b="1" dirty="0" smtClean="0">
              <a:latin typeface="微軟正黑體" panose="020B0604030504040204" pitchFamily="34" charset="-120"/>
              <a:ea typeface="微軟正黑體" panose="020B0604030504040204" pitchFamily="34" charset="-120"/>
            </a:rPr>
            <a:t>內直接增額錄取</a:t>
          </a:r>
          <a:endParaRPr lang="zh-TW" altLang="en-US" b="1" dirty="0"/>
        </a:p>
      </dgm:t>
    </dgm:pt>
    <dgm:pt modelId="{C510590A-DCF8-4E3A-BA0A-7DC0BB4ED919}" type="parTrans" cxnId="{D498F365-96CF-45C7-86D6-0DF8C412D927}">
      <dgm:prSet/>
      <dgm:spPr/>
      <dgm:t>
        <a:bodyPr/>
        <a:lstStyle/>
        <a:p>
          <a:endParaRPr lang="zh-TW" altLang="en-US"/>
        </a:p>
      </dgm:t>
    </dgm:pt>
    <dgm:pt modelId="{4D63EC19-D8A7-425B-B3EC-3B0EB47D825D}" type="sibTrans" cxnId="{D498F365-96CF-45C7-86D6-0DF8C412D927}">
      <dgm:prSet/>
      <dgm:spPr/>
      <dgm:t>
        <a:bodyPr/>
        <a:lstStyle/>
        <a:p>
          <a:endParaRPr lang="zh-TW" altLang="en-US"/>
        </a:p>
      </dgm:t>
    </dgm:pt>
    <dgm:pt modelId="{85ABEB69-F671-4DB1-858B-FACCD285D542}">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各科會考標示</a:t>
          </a:r>
          <a:endParaRPr lang="zh-TW" altLang="en-US" b="1" dirty="0"/>
        </a:p>
      </dgm:t>
    </dgm:pt>
    <dgm:pt modelId="{2922F0BA-7277-45E5-89B1-183BC0099773}" type="parTrans" cxnId="{0DEF275F-CC77-43F0-841B-D5B48D64F321}">
      <dgm:prSet/>
      <dgm:spPr/>
      <dgm:t>
        <a:bodyPr/>
        <a:lstStyle/>
        <a:p>
          <a:endParaRPr lang="zh-TW" altLang="en-US"/>
        </a:p>
      </dgm:t>
    </dgm:pt>
    <dgm:pt modelId="{86A2A4B7-CFB1-4E1F-B189-34F0391E36BF}" type="sibTrans" cxnId="{0DEF275F-CC77-43F0-841B-D5B48D64F321}">
      <dgm:prSet/>
      <dgm:spPr/>
      <dgm:t>
        <a:bodyPr/>
        <a:lstStyle/>
        <a:p>
          <a:endParaRPr lang="zh-TW" altLang="en-US"/>
        </a:p>
      </dgm:t>
    </dgm:pt>
    <dgm:pt modelId="{C45EBC97-A563-48D2-9A94-1F884DF6B604}" type="pres">
      <dgm:prSet presAssocID="{99F75870-9BD6-4129-BE28-85D8077553B0}" presName="diagram" presStyleCnt="0">
        <dgm:presLayoutVars>
          <dgm:dir/>
          <dgm:resizeHandles val="exact"/>
        </dgm:presLayoutVars>
      </dgm:prSet>
      <dgm:spPr/>
      <dgm:t>
        <a:bodyPr/>
        <a:lstStyle/>
        <a:p>
          <a:endParaRPr lang="zh-TW" altLang="en-US"/>
        </a:p>
      </dgm:t>
    </dgm:pt>
    <dgm:pt modelId="{E685EEB7-E388-4E57-A751-93DE9098F612}" type="pres">
      <dgm:prSet presAssocID="{57351C18-EBB1-43B3-8F39-EEECDCF93A97}" presName="node" presStyleLbl="node1" presStyleIdx="0" presStyleCnt="7" custScaleX="174277" custScaleY="135741">
        <dgm:presLayoutVars>
          <dgm:bulletEnabled val="1"/>
        </dgm:presLayoutVars>
      </dgm:prSet>
      <dgm:spPr/>
      <dgm:t>
        <a:bodyPr/>
        <a:lstStyle/>
        <a:p>
          <a:endParaRPr lang="zh-TW" altLang="en-US"/>
        </a:p>
      </dgm:t>
    </dgm:pt>
    <dgm:pt modelId="{47DB1D89-A6EE-4266-97B4-53E5FF052C21}" type="pres">
      <dgm:prSet presAssocID="{9764D4BE-4A89-428A-82F7-3A97DE0C8782}" presName="sibTrans" presStyleLbl="sibTrans2D1" presStyleIdx="0" presStyleCnt="6"/>
      <dgm:spPr/>
      <dgm:t>
        <a:bodyPr/>
        <a:lstStyle/>
        <a:p>
          <a:endParaRPr lang="zh-TW" altLang="en-US"/>
        </a:p>
      </dgm:t>
    </dgm:pt>
    <dgm:pt modelId="{A7840278-0DF3-46FF-9122-CD7B082E6002}" type="pres">
      <dgm:prSet presAssocID="{9764D4BE-4A89-428A-82F7-3A97DE0C8782}" presName="connectorText" presStyleLbl="sibTrans2D1" presStyleIdx="0" presStyleCnt="6"/>
      <dgm:spPr/>
      <dgm:t>
        <a:bodyPr/>
        <a:lstStyle/>
        <a:p>
          <a:endParaRPr lang="zh-TW" altLang="en-US"/>
        </a:p>
      </dgm:t>
    </dgm:pt>
    <dgm:pt modelId="{725127C5-0547-4195-AC86-6B19B134F452}" type="pres">
      <dgm:prSet presAssocID="{C966C785-C4E0-4760-92AC-0AADE1E281A7}" presName="node" presStyleLbl="node1" presStyleIdx="1" presStyleCnt="7" custScaleX="174277" custScaleY="135741">
        <dgm:presLayoutVars>
          <dgm:bulletEnabled val="1"/>
        </dgm:presLayoutVars>
      </dgm:prSet>
      <dgm:spPr/>
      <dgm:t>
        <a:bodyPr/>
        <a:lstStyle/>
        <a:p>
          <a:endParaRPr lang="zh-TW" altLang="en-US"/>
        </a:p>
      </dgm:t>
    </dgm:pt>
    <dgm:pt modelId="{6A76CDFB-01C3-4377-9F0A-00F9A99D462F}" type="pres">
      <dgm:prSet presAssocID="{9D6649B5-CDD5-4FC4-8478-D3A287976E99}" presName="sibTrans" presStyleLbl="sibTrans2D1" presStyleIdx="1" presStyleCnt="6"/>
      <dgm:spPr/>
      <dgm:t>
        <a:bodyPr/>
        <a:lstStyle/>
        <a:p>
          <a:endParaRPr lang="zh-TW" altLang="en-US"/>
        </a:p>
      </dgm:t>
    </dgm:pt>
    <dgm:pt modelId="{A5F38B19-D1BE-4DAA-943E-67F7BFF67E1D}" type="pres">
      <dgm:prSet presAssocID="{9D6649B5-CDD5-4FC4-8478-D3A287976E99}" presName="connectorText" presStyleLbl="sibTrans2D1" presStyleIdx="1" presStyleCnt="6"/>
      <dgm:spPr/>
      <dgm:t>
        <a:bodyPr/>
        <a:lstStyle/>
        <a:p>
          <a:endParaRPr lang="zh-TW" altLang="en-US"/>
        </a:p>
      </dgm:t>
    </dgm:pt>
    <dgm:pt modelId="{FF775114-8578-4EC4-930C-A182CCAF8B97}" type="pres">
      <dgm:prSet presAssocID="{7876BA96-D0A3-47C0-9B75-BD2125B30456}" presName="node" presStyleLbl="node1" presStyleIdx="2" presStyleCnt="7" custScaleX="174277" custScaleY="135741">
        <dgm:presLayoutVars>
          <dgm:bulletEnabled val="1"/>
        </dgm:presLayoutVars>
      </dgm:prSet>
      <dgm:spPr/>
      <dgm:t>
        <a:bodyPr/>
        <a:lstStyle/>
        <a:p>
          <a:endParaRPr lang="zh-TW" altLang="en-US"/>
        </a:p>
      </dgm:t>
    </dgm:pt>
    <dgm:pt modelId="{2E45A189-6EC3-411A-B274-9DF196E491A4}" type="pres">
      <dgm:prSet presAssocID="{774AF582-C6BB-4A4C-A5B3-47D9FA225934}" presName="sibTrans" presStyleLbl="sibTrans2D1" presStyleIdx="2" presStyleCnt="6"/>
      <dgm:spPr/>
      <dgm:t>
        <a:bodyPr/>
        <a:lstStyle/>
        <a:p>
          <a:endParaRPr lang="zh-TW" altLang="en-US"/>
        </a:p>
      </dgm:t>
    </dgm:pt>
    <dgm:pt modelId="{249430C9-F241-4E0B-BC9F-EEB1356862B1}" type="pres">
      <dgm:prSet presAssocID="{774AF582-C6BB-4A4C-A5B3-47D9FA225934}" presName="connectorText" presStyleLbl="sibTrans2D1" presStyleIdx="2" presStyleCnt="6"/>
      <dgm:spPr/>
      <dgm:t>
        <a:bodyPr/>
        <a:lstStyle/>
        <a:p>
          <a:endParaRPr lang="zh-TW" altLang="en-US"/>
        </a:p>
      </dgm:t>
    </dgm:pt>
    <dgm:pt modelId="{53540EF3-BE22-4ACA-83AA-0E0739A63BCC}" type="pres">
      <dgm:prSet presAssocID="{03CE6B28-76FF-43B0-81C6-9A833CD8EC7A}" presName="node" presStyleLbl="node1" presStyleIdx="3" presStyleCnt="7" custScaleX="174277" custScaleY="135741">
        <dgm:presLayoutVars>
          <dgm:bulletEnabled val="1"/>
        </dgm:presLayoutVars>
      </dgm:prSet>
      <dgm:spPr/>
      <dgm:t>
        <a:bodyPr/>
        <a:lstStyle/>
        <a:p>
          <a:endParaRPr lang="zh-TW" altLang="en-US"/>
        </a:p>
      </dgm:t>
    </dgm:pt>
    <dgm:pt modelId="{82BFD267-6BBB-447F-A2D1-8A6F6A22D19A}" type="pres">
      <dgm:prSet presAssocID="{FBED4742-E8CB-4633-B1B6-9F69896F3E5B}" presName="sibTrans" presStyleLbl="sibTrans2D1" presStyleIdx="3" presStyleCnt="6"/>
      <dgm:spPr/>
      <dgm:t>
        <a:bodyPr/>
        <a:lstStyle/>
        <a:p>
          <a:endParaRPr lang="zh-TW" altLang="en-US"/>
        </a:p>
      </dgm:t>
    </dgm:pt>
    <dgm:pt modelId="{EFC42735-DE60-4B74-A3B9-0EDC9753A41C}" type="pres">
      <dgm:prSet presAssocID="{FBED4742-E8CB-4633-B1B6-9F69896F3E5B}" presName="connectorText" presStyleLbl="sibTrans2D1" presStyleIdx="3" presStyleCnt="6"/>
      <dgm:spPr/>
      <dgm:t>
        <a:bodyPr/>
        <a:lstStyle/>
        <a:p>
          <a:endParaRPr lang="zh-TW" altLang="en-US"/>
        </a:p>
      </dgm:t>
    </dgm:pt>
    <dgm:pt modelId="{78BE291A-78D4-4D60-B80C-C2395E755964}" type="pres">
      <dgm:prSet presAssocID="{B45534D0-8ADD-475E-BEEC-3EA55348BE6C}" presName="node" presStyleLbl="node1" presStyleIdx="4" presStyleCnt="7" custScaleX="174277" custScaleY="135741">
        <dgm:presLayoutVars>
          <dgm:bulletEnabled val="1"/>
        </dgm:presLayoutVars>
      </dgm:prSet>
      <dgm:spPr/>
      <dgm:t>
        <a:bodyPr/>
        <a:lstStyle/>
        <a:p>
          <a:endParaRPr lang="zh-TW" altLang="en-US"/>
        </a:p>
      </dgm:t>
    </dgm:pt>
    <dgm:pt modelId="{098443E2-5F2E-4FFF-808B-449DD436676F}" type="pres">
      <dgm:prSet presAssocID="{0C7E76EC-E8F2-4842-849C-80E4BECF366D}" presName="sibTrans" presStyleLbl="sibTrans2D1" presStyleIdx="4" presStyleCnt="6"/>
      <dgm:spPr/>
      <dgm:t>
        <a:bodyPr/>
        <a:lstStyle/>
        <a:p>
          <a:endParaRPr lang="zh-TW" altLang="en-US"/>
        </a:p>
      </dgm:t>
    </dgm:pt>
    <dgm:pt modelId="{98638ABB-B95A-48F3-843F-26432B18CF7F}" type="pres">
      <dgm:prSet presAssocID="{0C7E76EC-E8F2-4842-849C-80E4BECF366D}" presName="connectorText" presStyleLbl="sibTrans2D1" presStyleIdx="4" presStyleCnt="6"/>
      <dgm:spPr/>
      <dgm:t>
        <a:bodyPr/>
        <a:lstStyle/>
        <a:p>
          <a:endParaRPr lang="zh-TW" altLang="en-US"/>
        </a:p>
      </dgm:t>
    </dgm:pt>
    <dgm:pt modelId="{1856336A-C2D4-4800-BFB5-5F31273D167E}" type="pres">
      <dgm:prSet presAssocID="{85ABEB69-F671-4DB1-858B-FACCD285D542}" presName="node" presStyleLbl="node1" presStyleIdx="5" presStyleCnt="7" custScaleX="174277" custScaleY="135741">
        <dgm:presLayoutVars>
          <dgm:bulletEnabled val="1"/>
        </dgm:presLayoutVars>
      </dgm:prSet>
      <dgm:spPr/>
      <dgm:t>
        <a:bodyPr/>
        <a:lstStyle/>
        <a:p>
          <a:endParaRPr lang="zh-TW" altLang="en-US"/>
        </a:p>
      </dgm:t>
    </dgm:pt>
    <dgm:pt modelId="{6B44879B-DBF8-41CA-8054-4C7DDDE60505}" type="pres">
      <dgm:prSet presAssocID="{86A2A4B7-CFB1-4E1F-B189-34F0391E36BF}" presName="sibTrans" presStyleLbl="sibTrans2D1" presStyleIdx="5" presStyleCnt="6"/>
      <dgm:spPr/>
      <dgm:t>
        <a:bodyPr/>
        <a:lstStyle/>
        <a:p>
          <a:endParaRPr lang="zh-TW" altLang="en-US"/>
        </a:p>
      </dgm:t>
    </dgm:pt>
    <dgm:pt modelId="{86C87F46-6868-4C5F-B389-31C71C77452D}" type="pres">
      <dgm:prSet presAssocID="{86A2A4B7-CFB1-4E1F-B189-34F0391E36BF}" presName="connectorText" presStyleLbl="sibTrans2D1" presStyleIdx="5" presStyleCnt="6"/>
      <dgm:spPr/>
      <dgm:t>
        <a:bodyPr/>
        <a:lstStyle/>
        <a:p>
          <a:endParaRPr lang="zh-TW" altLang="en-US"/>
        </a:p>
      </dgm:t>
    </dgm:pt>
    <dgm:pt modelId="{D0B48C92-F75E-4D70-BFB5-650E633FCE83}" type="pres">
      <dgm:prSet presAssocID="{27BFFA28-AEE1-4231-A331-02FD600E8DFA}" presName="node" presStyleLbl="node1" presStyleIdx="6" presStyleCnt="7" custScaleX="174277" custScaleY="135741">
        <dgm:presLayoutVars>
          <dgm:bulletEnabled val="1"/>
        </dgm:presLayoutVars>
      </dgm:prSet>
      <dgm:spPr/>
      <dgm:t>
        <a:bodyPr/>
        <a:lstStyle/>
        <a:p>
          <a:endParaRPr lang="zh-TW" altLang="en-US"/>
        </a:p>
      </dgm:t>
    </dgm:pt>
  </dgm:ptLst>
  <dgm:cxnLst>
    <dgm:cxn modelId="{F4DE1190-8034-4376-AF97-099C4DA621BD}" type="presOf" srcId="{7876BA96-D0A3-47C0-9B75-BD2125B30456}" destId="{FF775114-8578-4EC4-930C-A182CCAF8B97}" srcOrd="0" destOrd="0" presId="urn:microsoft.com/office/officeart/2005/8/layout/process5"/>
    <dgm:cxn modelId="{F13ABCCF-C85B-4BDE-8F49-EC40A364B438}" type="presOf" srcId="{B45534D0-8ADD-475E-BEEC-3EA55348BE6C}" destId="{78BE291A-78D4-4D60-B80C-C2395E755964}" srcOrd="0" destOrd="0" presId="urn:microsoft.com/office/officeart/2005/8/layout/process5"/>
    <dgm:cxn modelId="{B230F3F8-A172-4ED5-991A-1AAA68CF8CE3}" srcId="{99F75870-9BD6-4129-BE28-85D8077553B0}" destId="{03CE6B28-76FF-43B0-81C6-9A833CD8EC7A}" srcOrd="3" destOrd="0" parTransId="{5F4EAFA9-055B-4946-BC41-D4CDAA390678}" sibTransId="{FBED4742-E8CB-4633-B1B6-9F69896F3E5B}"/>
    <dgm:cxn modelId="{49874F44-83F4-490C-82B9-3D36E8B9A6FB}" type="presOf" srcId="{57351C18-EBB1-43B3-8F39-EEECDCF93A97}" destId="{E685EEB7-E388-4E57-A751-93DE9098F612}" srcOrd="0" destOrd="0" presId="urn:microsoft.com/office/officeart/2005/8/layout/process5"/>
    <dgm:cxn modelId="{D498F365-96CF-45C7-86D6-0DF8C412D927}" srcId="{99F75870-9BD6-4129-BE28-85D8077553B0}" destId="{27BFFA28-AEE1-4231-A331-02FD600E8DFA}" srcOrd="6" destOrd="0" parTransId="{C510590A-DCF8-4E3A-BA0A-7DC0BB4ED919}" sibTransId="{4D63EC19-D8A7-425B-B3EC-3B0EB47D825D}"/>
    <dgm:cxn modelId="{2552B809-CBBF-44F8-A1EB-7501C6C3E345}" type="presOf" srcId="{774AF582-C6BB-4A4C-A5B3-47D9FA225934}" destId="{2E45A189-6EC3-411A-B274-9DF196E491A4}" srcOrd="0" destOrd="0" presId="urn:microsoft.com/office/officeart/2005/8/layout/process5"/>
    <dgm:cxn modelId="{38A9D6C6-9303-41EB-B1DF-8D649803053F}" type="presOf" srcId="{85ABEB69-F671-4DB1-858B-FACCD285D542}" destId="{1856336A-C2D4-4800-BFB5-5F31273D167E}" srcOrd="0" destOrd="0" presId="urn:microsoft.com/office/officeart/2005/8/layout/process5"/>
    <dgm:cxn modelId="{69D8AED6-BE13-4DF7-BC45-CE5FE68E6916}" srcId="{99F75870-9BD6-4129-BE28-85D8077553B0}" destId="{7876BA96-D0A3-47C0-9B75-BD2125B30456}" srcOrd="2" destOrd="0" parTransId="{2DFA737C-E49E-4A05-B60A-87819F84E473}" sibTransId="{774AF582-C6BB-4A4C-A5B3-47D9FA225934}"/>
    <dgm:cxn modelId="{11078CF3-14C9-4BBD-872C-6B9FC407C45E}" type="presOf" srcId="{FBED4742-E8CB-4633-B1B6-9F69896F3E5B}" destId="{82BFD267-6BBB-447F-A2D1-8A6F6A22D19A}" srcOrd="0" destOrd="0" presId="urn:microsoft.com/office/officeart/2005/8/layout/process5"/>
    <dgm:cxn modelId="{BE020624-A74C-456F-94FC-498F428CFD13}" srcId="{99F75870-9BD6-4129-BE28-85D8077553B0}" destId="{B45534D0-8ADD-475E-BEEC-3EA55348BE6C}" srcOrd="4" destOrd="0" parTransId="{5220CCB8-08D0-4D48-BB35-ADEA3B72C368}" sibTransId="{0C7E76EC-E8F2-4842-849C-80E4BECF366D}"/>
    <dgm:cxn modelId="{D225C23B-FDAC-4A4F-B32C-D906F1928A45}" type="presOf" srcId="{9D6649B5-CDD5-4FC4-8478-D3A287976E99}" destId="{6A76CDFB-01C3-4377-9F0A-00F9A99D462F}" srcOrd="0" destOrd="0" presId="urn:microsoft.com/office/officeart/2005/8/layout/process5"/>
    <dgm:cxn modelId="{1ACB87CB-19DB-4135-A70E-F7DF254B725E}" type="presOf" srcId="{99F75870-9BD6-4129-BE28-85D8077553B0}" destId="{C45EBC97-A563-48D2-9A94-1F884DF6B604}" srcOrd="0" destOrd="0" presId="urn:microsoft.com/office/officeart/2005/8/layout/process5"/>
    <dgm:cxn modelId="{83CF5017-E7BC-493D-BC93-6AA1BC40111B}" type="presOf" srcId="{03CE6B28-76FF-43B0-81C6-9A833CD8EC7A}" destId="{53540EF3-BE22-4ACA-83AA-0E0739A63BCC}" srcOrd="0" destOrd="0" presId="urn:microsoft.com/office/officeart/2005/8/layout/process5"/>
    <dgm:cxn modelId="{DA18F7D0-8193-4803-BB75-F38D68DF1BB5}" type="presOf" srcId="{FBED4742-E8CB-4633-B1B6-9F69896F3E5B}" destId="{EFC42735-DE60-4B74-A3B9-0EDC9753A41C}" srcOrd="1" destOrd="0" presId="urn:microsoft.com/office/officeart/2005/8/layout/process5"/>
    <dgm:cxn modelId="{B0136616-5CA9-4853-9AF0-04CFF9658017}" type="presOf" srcId="{86A2A4B7-CFB1-4E1F-B189-34F0391E36BF}" destId="{6B44879B-DBF8-41CA-8054-4C7DDDE60505}" srcOrd="0" destOrd="0" presId="urn:microsoft.com/office/officeart/2005/8/layout/process5"/>
    <dgm:cxn modelId="{CE8DB5C8-B216-4DF4-B1F3-EDE51D4635FF}" type="presOf" srcId="{0C7E76EC-E8F2-4842-849C-80E4BECF366D}" destId="{098443E2-5F2E-4FFF-808B-449DD436676F}" srcOrd="0" destOrd="0" presId="urn:microsoft.com/office/officeart/2005/8/layout/process5"/>
    <dgm:cxn modelId="{0DEF275F-CC77-43F0-841B-D5B48D64F321}" srcId="{99F75870-9BD6-4129-BE28-85D8077553B0}" destId="{85ABEB69-F671-4DB1-858B-FACCD285D542}" srcOrd="5" destOrd="0" parTransId="{2922F0BA-7277-45E5-89B1-183BC0099773}" sibTransId="{86A2A4B7-CFB1-4E1F-B189-34F0391E36BF}"/>
    <dgm:cxn modelId="{2D059F23-07C4-496E-8F62-6E356D9D6FAA}" type="presOf" srcId="{9764D4BE-4A89-428A-82F7-3A97DE0C8782}" destId="{A7840278-0DF3-46FF-9122-CD7B082E6002}" srcOrd="1" destOrd="0" presId="urn:microsoft.com/office/officeart/2005/8/layout/process5"/>
    <dgm:cxn modelId="{458C69D1-456C-49BA-B8E2-7DFF5A6D340A}" type="presOf" srcId="{0C7E76EC-E8F2-4842-849C-80E4BECF366D}" destId="{98638ABB-B95A-48F3-843F-26432B18CF7F}" srcOrd="1" destOrd="0" presId="urn:microsoft.com/office/officeart/2005/8/layout/process5"/>
    <dgm:cxn modelId="{5E90691A-BF81-4314-A0A5-3AAE39C77BD4}" type="presOf" srcId="{9D6649B5-CDD5-4FC4-8478-D3A287976E99}" destId="{A5F38B19-D1BE-4DAA-943E-67F7BFF67E1D}" srcOrd="1" destOrd="0" presId="urn:microsoft.com/office/officeart/2005/8/layout/process5"/>
    <dgm:cxn modelId="{3D1CDEF0-4595-45E5-B859-03E320F573A9}" srcId="{99F75870-9BD6-4129-BE28-85D8077553B0}" destId="{C966C785-C4E0-4760-92AC-0AADE1E281A7}" srcOrd="1" destOrd="0" parTransId="{270B05AE-6149-4A7B-BFC9-2171D200B180}" sibTransId="{9D6649B5-CDD5-4FC4-8478-D3A287976E99}"/>
    <dgm:cxn modelId="{16AD7E5A-5C0F-44F5-A8F3-739E4B08CB24}" type="presOf" srcId="{774AF582-C6BB-4A4C-A5B3-47D9FA225934}" destId="{249430C9-F241-4E0B-BC9F-EEB1356862B1}" srcOrd="1" destOrd="0" presId="urn:microsoft.com/office/officeart/2005/8/layout/process5"/>
    <dgm:cxn modelId="{87837554-95CC-45E1-B74E-1551B1A84DD5}" type="presOf" srcId="{9764D4BE-4A89-428A-82F7-3A97DE0C8782}" destId="{47DB1D89-A6EE-4266-97B4-53E5FF052C21}" srcOrd="0" destOrd="0" presId="urn:microsoft.com/office/officeart/2005/8/layout/process5"/>
    <dgm:cxn modelId="{E21330F1-4685-4884-901D-D50B74D5C7C3}" type="presOf" srcId="{C966C785-C4E0-4760-92AC-0AADE1E281A7}" destId="{725127C5-0547-4195-AC86-6B19B134F452}" srcOrd="0" destOrd="0" presId="urn:microsoft.com/office/officeart/2005/8/layout/process5"/>
    <dgm:cxn modelId="{1D8EA206-ED4D-478A-A5B8-05C6FBE4C034}" type="presOf" srcId="{27BFFA28-AEE1-4231-A331-02FD600E8DFA}" destId="{D0B48C92-F75E-4D70-BFB5-650E633FCE83}" srcOrd="0" destOrd="0" presId="urn:microsoft.com/office/officeart/2005/8/layout/process5"/>
    <dgm:cxn modelId="{14555409-E42D-4739-B919-7EB9382C7CA4}" type="presOf" srcId="{86A2A4B7-CFB1-4E1F-B189-34F0391E36BF}" destId="{86C87F46-6868-4C5F-B389-31C71C77452D}" srcOrd="1" destOrd="0" presId="urn:microsoft.com/office/officeart/2005/8/layout/process5"/>
    <dgm:cxn modelId="{FE3D9269-95A1-4293-94F7-5D11888FA8EB}" srcId="{99F75870-9BD6-4129-BE28-85D8077553B0}" destId="{57351C18-EBB1-43B3-8F39-EEECDCF93A97}" srcOrd="0" destOrd="0" parTransId="{0C555175-AC5C-4098-A932-0D67C2AD5B69}" sibTransId="{9764D4BE-4A89-428A-82F7-3A97DE0C8782}"/>
    <dgm:cxn modelId="{242AF51F-D8A3-42C9-85A2-B96886B80405}" type="presParOf" srcId="{C45EBC97-A563-48D2-9A94-1F884DF6B604}" destId="{E685EEB7-E388-4E57-A751-93DE9098F612}" srcOrd="0" destOrd="0" presId="urn:microsoft.com/office/officeart/2005/8/layout/process5"/>
    <dgm:cxn modelId="{3F05BBEC-5A54-408F-B473-506C435A861F}" type="presParOf" srcId="{C45EBC97-A563-48D2-9A94-1F884DF6B604}" destId="{47DB1D89-A6EE-4266-97B4-53E5FF052C21}" srcOrd="1" destOrd="0" presId="urn:microsoft.com/office/officeart/2005/8/layout/process5"/>
    <dgm:cxn modelId="{77D00B34-3DBF-4837-85FA-053E9B93037B}" type="presParOf" srcId="{47DB1D89-A6EE-4266-97B4-53E5FF052C21}" destId="{A7840278-0DF3-46FF-9122-CD7B082E6002}" srcOrd="0" destOrd="0" presId="urn:microsoft.com/office/officeart/2005/8/layout/process5"/>
    <dgm:cxn modelId="{10B47D10-8CD6-431A-8129-31564C4AE938}" type="presParOf" srcId="{C45EBC97-A563-48D2-9A94-1F884DF6B604}" destId="{725127C5-0547-4195-AC86-6B19B134F452}" srcOrd="2" destOrd="0" presId="urn:microsoft.com/office/officeart/2005/8/layout/process5"/>
    <dgm:cxn modelId="{E55B7E58-7A3B-423C-96BF-B6368CE68B1F}" type="presParOf" srcId="{C45EBC97-A563-48D2-9A94-1F884DF6B604}" destId="{6A76CDFB-01C3-4377-9F0A-00F9A99D462F}" srcOrd="3" destOrd="0" presId="urn:microsoft.com/office/officeart/2005/8/layout/process5"/>
    <dgm:cxn modelId="{BFC6B38A-0FE8-4E89-9A94-095D467BCC96}" type="presParOf" srcId="{6A76CDFB-01C3-4377-9F0A-00F9A99D462F}" destId="{A5F38B19-D1BE-4DAA-943E-67F7BFF67E1D}" srcOrd="0" destOrd="0" presId="urn:microsoft.com/office/officeart/2005/8/layout/process5"/>
    <dgm:cxn modelId="{219C4DC0-B3EA-478B-B990-D2FB88ACB594}" type="presParOf" srcId="{C45EBC97-A563-48D2-9A94-1F884DF6B604}" destId="{FF775114-8578-4EC4-930C-A182CCAF8B97}" srcOrd="4" destOrd="0" presId="urn:microsoft.com/office/officeart/2005/8/layout/process5"/>
    <dgm:cxn modelId="{9EF8FB25-68F8-470D-996C-8664C9898B1B}" type="presParOf" srcId="{C45EBC97-A563-48D2-9A94-1F884DF6B604}" destId="{2E45A189-6EC3-411A-B274-9DF196E491A4}" srcOrd="5" destOrd="0" presId="urn:microsoft.com/office/officeart/2005/8/layout/process5"/>
    <dgm:cxn modelId="{72013606-419F-4FC8-9E32-0DF9B044F5D3}" type="presParOf" srcId="{2E45A189-6EC3-411A-B274-9DF196E491A4}" destId="{249430C9-F241-4E0B-BC9F-EEB1356862B1}" srcOrd="0" destOrd="0" presId="urn:microsoft.com/office/officeart/2005/8/layout/process5"/>
    <dgm:cxn modelId="{A32C45DD-9EBF-4E68-9A15-C3B85F79D876}" type="presParOf" srcId="{C45EBC97-A563-48D2-9A94-1F884DF6B604}" destId="{53540EF3-BE22-4ACA-83AA-0E0739A63BCC}" srcOrd="6" destOrd="0" presId="urn:microsoft.com/office/officeart/2005/8/layout/process5"/>
    <dgm:cxn modelId="{7798D9F8-7BC8-48F4-9718-2DD429CAAE0A}" type="presParOf" srcId="{C45EBC97-A563-48D2-9A94-1F884DF6B604}" destId="{82BFD267-6BBB-447F-A2D1-8A6F6A22D19A}" srcOrd="7" destOrd="0" presId="urn:microsoft.com/office/officeart/2005/8/layout/process5"/>
    <dgm:cxn modelId="{5BE369ED-302E-48DB-961C-DC19B1B4E97C}" type="presParOf" srcId="{82BFD267-6BBB-447F-A2D1-8A6F6A22D19A}" destId="{EFC42735-DE60-4B74-A3B9-0EDC9753A41C}" srcOrd="0" destOrd="0" presId="urn:microsoft.com/office/officeart/2005/8/layout/process5"/>
    <dgm:cxn modelId="{A0C9D67B-33BC-40B9-ABA2-E121EFC5C1D3}" type="presParOf" srcId="{C45EBC97-A563-48D2-9A94-1F884DF6B604}" destId="{78BE291A-78D4-4D60-B80C-C2395E755964}" srcOrd="8" destOrd="0" presId="urn:microsoft.com/office/officeart/2005/8/layout/process5"/>
    <dgm:cxn modelId="{AA394538-E93E-41AF-A12D-6A2205FD8004}" type="presParOf" srcId="{C45EBC97-A563-48D2-9A94-1F884DF6B604}" destId="{098443E2-5F2E-4FFF-808B-449DD436676F}" srcOrd="9" destOrd="0" presId="urn:microsoft.com/office/officeart/2005/8/layout/process5"/>
    <dgm:cxn modelId="{E5008171-A087-488B-89C3-A5727C4860C8}" type="presParOf" srcId="{098443E2-5F2E-4FFF-808B-449DD436676F}" destId="{98638ABB-B95A-48F3-843F-26432B18CF7F}" srcOrd="0" destOrd="0" presId="urn:microsoft.com/office/officeart/2005/8/layout/process5"/>
    <dgm:cxn modelId="{36A3E8F8-5083-462C-8D25-EE5CA38A25C6}" type="presParOf" srcId="{C45EBC97-A563-48D2-9A94-1F884DF6B604}" destId="{1856336A-C2D4-4800-BFB5-5F31273D167E}" srcOrd="10" destOrd="0" presId="urn:microsoft.com/office/officeart/2005/8/layout/process5"/>
    <dgm:cxn modelId="{C965BE36-3FA2-4B2C-A42E-24D4720F4E9B}" type="presParOf" srcId="{C45EBC97-A563-48D2-9A94-1F884DF6B604}" destId="{6B44879B-DBF8-41CA-8054-4C7DDDE60505}" srcOrd="11" destOrd="0" presId="urn:microsoft.com/office/officeart/2005/8/layout/process5"/>
    <dgm:cxn modelId="{76EAD18A-9F62-47BD-9513-BCEE6C812507}" type="presParOf" srcId="{6B44879B-DBF8-41CA-8054-4C7DDDE60505}" destId="{86C87F46-6868-4C5F-B389-31C71C77452D}" srcOrd="0" destOrd="0" presId="urn:microsoft.com/office/officeart/2005/8/layout/process5"/>
    <dgm:cxn modelId="{9146E24A-94E6-4BC3-86DE-ED043D543B3B}" type="presParOf" srcId="{C45EBC97-A563-48D2-9A94-1F884DF6B604}" destId="{D0B48C92-F75E-4D70-BFB5-650E633FCE83}"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E75E53-EFE3-4EF1-9843-52827FCF3038}" type="doc">
      <dgm:prSet loTypeId="urn:microsoft.com/office/officeart/2008/layout/VerticalCurvedList" loCatId="list" qsTypeId="urn:microsoft.com/office/officeart/2005/8/quickstyle/3d5" qsCatId="3D" csTypeId="urn:microsoft.com/office/officeart/2005/8/colors/accent1_2" csCatId="accent1" phldr="1"/>
      <dgm:spPr/>
      <dgm:t>
        <a:bodyPr/>
        <a:lstStyle/>
        <a:p>
          <a:endParaRPr lang="zh-TW" altLang="en-US"/>
        </a:p>
      </dgm:t>
    </dgm:pt>
    <dgm:pt modelId="{E41D8AA1-CDD1-4FCA-8F7E-D89E5864FE70}">
      <dgm:prSet phldrT="[文字]"/>
      <dgm:spPr/>
      <dgm:t>
        <a:bodyPr/>
        <a:lstStyle/>
        <a:p>
          <a:pPr rtl="0"/>
          <a:r>
            <a:rPr lang="zh-TW" altLang="en-US" dirty="0" smtClean="0"/>
            <a:t>科學班甄選入學</a:t>
          </a:r>
          <a:endParaRPr lang="zh-TW" altLang="en-US" dirty="0"/>
        </a:p>
      </dgm:t>
    </dgm:pt>
    <dgm:pt modelId="{711C5EDB-917B-4833-8AA6-7A3B5EB71067}" type="parTrans" cxnId="{9274EE8F-3E2F-4532-89BE-EDFEF4FB2A86}">
      <dgm:prSet/>
      <dgm:spPr/>
      <dgm:t>
        <a:bodyPr/>
        <a:lstStyle/>
        <a:p>
          <a:endParaRPr lang="zh-TW" altLang="en-US"/>
        </a:p>
      </dgm:t>
    </dgm:pt>
    <dgm:pt modelId="{65A00429-DB2A-4882-9CAE-A5D7468912D0}" type="sibTrans" cxnId="{9274EE8F-3E2F-4532-89BE-EDFEF4FB2A86}">
      <dgm:prSet/>
      <dgm:spPr/>
      <dgm:t>
        <a:bodyPr/>
        <a:lstStyle/>
        <a:p>
          <a:endParaRPr lang="zh-TW" altLang="en-US"/>
        </a:p>
      </dgm:t>
    </dgm:pt>
    <dgm:pt modelId="{8BB933B4-7A33-4FB4-8736-18556A1C5B7D}">
      <dgm:prSet/>
      <dgm:spPr/>
      <dgm:t>
        <a:bodyPr/>
        <a:lstStyle/>
        <a:p>
          <a:pPr rtl="0"/>
          <a:r>
            <a:rPr lang="zh-TW" altLang="en-US" dirty="0" smtClean="0"/>
            <a:t>特色招生考試分發入學</a:t>
          </a:r>
        </a:p>
      </dgm:t>
    </dgm:pt>
    <dgm:pt modelId="{D215A03E-4894-47CB-98B5-8B1C60C0C349}" type="parTrans" cxnId="{E827BDD6-4CCF-4939-9E78-636178104373}">
      <dgm:prSet/>
      <dgm:spPr/>
      <dgm:t>
        <a:bodyPr/>
        <a:lstStyle/>
        <a:p>
          <a:endParaRPr lang="zh-TW" altLang="en-US"/>
        </a:p>
      </dgm:t>
    </dgm:pt>
    <dgm:pt modelId="{8C5D9247-01E0-4A68-9C79-F9E32E6A9DB5}" type="sibTrans" cxnId="{E827BDD6-4CCF-4939-9E78-636178104373}">
      <dgm:prSet/>
      <dgm:spPr/>
      <dgm:t>
        <a:bodyPr/>
        <a:lstStyle/>
        <a:p>
          <a:endParaRPr lang="zh-TW" altLang="en-US"/>
        </a:p>
      </dgm:t>
    </dgm:pt>
    <dgm:pt modelId="{A4B1DB9E-3F26-46BF-BB66-4FBA3C0BD678}" type="pres">
      <dgm:prSet presAssocID="{E9E75E53-EFE3-4EF1-9843-52827FCF3038}" presName="Name0" presStyleCnt="0">
        <dgm:presLayoutVars>
          <dgm:chMax val="7"/>
          <dgm:chPref val="7"/>
          <dgm:dir/>
        </dgm:presLayoutVars>
      </dgm:prSet>
      <dgm:spPr/>
      <dgm:t>
        <a:bodyPr/>
        <a:lstStyle/>
        <a:p>
          <a:endParaRPr lang="zh-TW" altLang="en-US"/>
        </a:p>
      </dgm:t>
    </dgm:pt>
    <dgm:pt modelId="{B05CDEBF-7236-4AA6-A706-8CCEB07D460A}" type="pres">
      <dgm:prSet presAssocID="{E9E75E53-EFE3-4EF1-9843-52827FCF3038}" presName="Name1" presStyleCnt="0"/>
      <dgm:spPr/>
      <dgm:t>
        <a:bodyPr/>
        <a:lstStyle/>
        <a:p>
          <a:endParaRPr lang="zh-TW" altLang="en-US"/>
        </a:p>
      </dgm:t>
    </dgm:pt>
    <dgm:pt modelId="{2BCC60C9-FED7-4600-8E10-621705291165}" type="pres">
      <dgm:prSet presAssocID="{E9E75E53-EFE3-4EF1-9843-52827FCF3038}" presName="cycle" presStyleCnt="0"/>
      <dgm:spPr/>
      <dgm:t>
        <a:bodyPr/>
        <a:lstStyle/>
        <a:p>
          <a:endParaRPr lang="zh-TW" altLang="en-US"/>
        </a:p>
      </dgm:t>
    </dgm:pt>
    <dgm:pt modelId="{6E9286E6-DFB5-4261-B391-5192BE23A2C3}" type="pres">
      <dgm:prSet presAssocID="{E9E75E53-EFE3-4EF1-9843-52827FCF3038}" presName="srcNode" presStyleLbl="node1" presStyleIdx="0" presStyleCnt="2"/>
      <dgm:spPr/>
      <dgm:t>
        <a:bodyPr/>
        <a:lstStyle/>
        <a:p>
          <a:endParaRPr lang="zh-TW" altLang="en-US"/>
        </a:p>
      </dgm:t>
    </dgm:pt>
    <dgm:pt modelId="{5E2069CC-559B-49A7-B51E-C30CF5F3B1B9}" type="pres">
      <dgm:prSet presAssocID="{E9E75E53-EFE3-4EF1-9843-52827FCF3038}" presName="conn" presStyleLbl="parChTrans1D2" presStyleIdx="0" presStyleCnt="1"/>
      <dgm:spPr/>
      <dgm:t>
        <a:bodyPr/>
        <a:lstStyle/>
        <a:p>
          <a:endParaRPr lang="zh-TW" altLang="en-US"/>
        </a:p>
      </dgm:t>
    </dgm:pt>
    <dgm:pt modelId="{90234A8B-B447-4BB5-AFB7-E493543D935B}" type="pres">
      <dgm:prSet presAssocID="{E9E75E53-EFE3-4EF1-9843-52827FCF3038}" presName="extraNode" presStyleLbl="node1" presStyleIdx="0" presStyleCnt="2"/>
      <dgm:spPr/>
      <dgm:t>
        <a:bodyPr/>
        <a:lstStyle/>
        <a:p>
          <a:endParaRPr lang="zh-TW" altLang="en-US"/>
        </a:p>
      </dgm:t>
    </dgm:pt>
    <dgm:pt modelId="{20FACA11-2CBD-4902-82E3-93FD29AC6C7E}" type="pres">
      <dgm:prSet presAssocID="{E9E75E53-EFE3-4EF1-9843-52827FCF3038}" presName="dstNode" presStyleLbl="node1" presStyleIdx="0" presStyleCnt="2"/>
      <dgm:spPr/>
      <dgm:t>
        <a:bodyPr/>
        <a:lstStyle/>
        <a:p>
          <a:endParaRPr lang="zh-TW" altLang="en-US"/>
        </a:p>
      </dgm:t>
    </dgm:pt>
    <dgm:pt modelId="{04E1D914-ED0E-44B6-B225-B13D053BF118}" type="pres">
      <dgm:prSet presAssocID="{E41D8AA1-CDD1-4FCA-8F7E-D89E5864FE70}" presName="text_1" presStyleLbl="node1" presStyleIdx="0" presStyleCnt="2">
        <dgm:presLayoutVars>
          <dgm:bulletEnabled val="1"/>
        </dgm:presLayoutVars>
      </dgm:prSet>
      <dgm:spPr/>
      <dgm:t>
        <a:bodyPr/>
        <a:lstStyle/>
        <a:p>
          <a:endParaRPr lang="zh-TW" altLang="en-US"/>
        </a:p>
      </dgm:t>
    </dgm:pt>
    <dgm:pt modelId="{8D807AC9-9FEC-4425-888C-C16C0077AD3B}" type="pres">
      <dgm:prSet presAssocID="{E41D8AA1-CDD1-4FCA-8F7E-D89E5864FE70}" presName="accent_1" presStyleCnt="0"/>
      <dgm:spPr/>
      <dgm:t>
        <a:bodyPr/>
        <a:lstStyle/>
        <a:p>
          <a:endParaRPr lang="zh-TW" altLang="en-US"/>
        </a:p>
      </dgm:t>
    </dgm:pt>
    <dgm:pt modelId="{273740EE-6047-4EC2-A38E-6A74882D9454}" type="pres">
      <dgm:prSet presAssocID="{E41D8AA1-CDD1-4FCA-8F7E-D89E5864FE70}" presName="accentRepeatNode" presStyleLbl="solidFgAcc1" presStyleIdx="0" presStyleCnt="2"/>
      <dgm:spPr/>
      <dgm:t>
        <a:bodyPr/>
        <a:lstStyle/>
        <a:p>
          <a:endParaRPr lang="zh-TW" altLang="en-US"/>
        </a:p>
      </dgm:t>
    </dgm:pt>
    <dgm:pt modelId="{2F179205-A51A-49D7-B429-543EA65DC911}" type="pres">
      <dgm:prSet presAssocID="{8BB933B4-7A33-4FB4-8736-18556A1C5B7D}" presName="text_2" presStyleLbl="node1" presStyleIdx="1" presStyleCnt="2">
        <dgm:presLayoutVars>
          <dgm:bulletEnabled val="1"/>
        </dgm:presLayoutVars>
      </dgm:prSet>
      <dgm:spPr/>
      <dgm:t>
        <a:bodyPr/>
        <a:lstStyle/>
        <a:p>
          <a:endParaRPr lang="zh-TW" altLang="en-US"/>
        </a:p>
      </dgm:t>
    </dgm:pt>
    <dgm:pt modelId="{730D03C7-9668-490B-90A1-4BFAA112C6D5}" type="pres">
      <dgm:prSet presAssocID="{8BB933B4-7A33-4FB4-8736-18556A1C5B7D}" presName="accent_2" presStyleCnt="0"/>
      <dgm:spPr/>
      <dgm:t>
        <a:bodyPr/>
        <a:lstStyle/>
        <a:p>
          <a:endParaRPr lang="zh-TW" altLang="en-US"/>
        </a:p>
      </dgm:t>
    </dgm:pt>
    <dgm:pt modelId="{056F2FF9-C17F-4848-A3A2-4D8616722C0F}" type="pres">
      <dgm:prSet presAssocID="{8BB933B4-7A33-4FB4-8736-18556A1C5B7D}" presName="accentRepeatNode" presStyleLbl="solidFgAcc1" presStyleIdx="1" presStyleCnt="2"/>
      <dgm:spPr/>
      <dgm:t>
        <a:bodyPr/>
        <a:lstStyle/>
        <a:p>
          <a:endParaRPr lang="zh-TW" altLang="en-US"/>
        </a:p>
      </dgm:t>
    </dgm:pt>
  </dgm:ptLst>
  <dgm:cxnLst>
    <dgm:cxn modelId="{95770001-30AC-4FDF-8F5F-3EE62F900F03}" type="presOf" srcId="{65A00429-DB2A-4882-9CAE-A5D7468912D0}" destId="{5E2069CC-559B-49A7-B51E-C30CF5F3B1B9}" srcOrd="0" destOrd="0" presId="urn:microsoft.com/office/officeart/2008/layout/VerticalCurvedList"/>
    <dgm:cxn modelId="{E827BDD6-4CCF-4939-9E78-636178104373}" srcId="{E9E75E53-EFE3-4EF1-9843-52827FCF3038}" destId="{8BB933B4-7A33-4FB4-8736-18556A1C5B7D}" srcOrd="1" destOrd="0" parTransId="{D215A03E-4894-47CB-98B5-8B1C60C0C349}" sibTransId="{8C5D9247-01E0-4A68-9C79-F9E32E6A9DB5}"/>
    <dgm:cxn modelId="{A5F25192-E5B0-4C13-BC45-858128D07B6F}" type="presOf" srcId="{E9E75E53-EFE3-4EF1-9843-52827FCF3038}" destId="{A4B1DB9E-3F26-46BF-BB66-4FBA3C0BD678}" srcOrd="0" destOrd="0" presId="urn:microsoft.com/office/officeart/2008/layout/VerticalCurvedList"/>
    <dgm:cxn modelId="{9274EE8F-3E2F-4532-89BE-EDFEF4FB2A86}" srcId="{E9E75E53-EFE3-4EF1-9843-52827FCF3038}" destId="{E41D8AA1-CDD1-4FCA-8F7E-D89E5864FE70}" srcOrd="0" destOrd="0" parTransId="{711C5EDB-917B-4833-8AA6-7A3B5EB71067}" sibTransId="{65A00429-DB2A-4882-9CAE-A5D7468912D0}"/>
    <dgm:cxn modelId="{DB860436-C9EB-4976-9E20-404943808080}" type="presOf" srcId="{E41D8AA1-CDD1-4FCA-8F7E-D89E5864FE70}" destId="{04E1D914-ED0E-44B6-B225-B13D053BF118}" srcOrd="0" destOrd="0" presId="urn:microsoft.com/office/officeart/2008/layout/VerticalCurvedList"/>
    <dgm:cxn modelId="{DB31D3E4-C6DD-4BB7-9E65-D5509071F7F2}" type="presOf" srcId="{8BB933B4-7A33-4FB4-8736-18556A1C5B7D}" destId="{2F179205-A51A-49D7-B429-543EA65DC911}" srcOrd="0" destOrd="0" presId="urn:microsoft.com/office/officeart/2008/layout/VerticalCurvedList"/>
    <dgm:cxn modelId="{533EBD3A-178B-43AF-9A79-B9982DE363A7}" type="presParOf" srcId="{A4B1DB9E-3F26-46BF-BB66-4FBA3C0BD678}" destId="{B05CDEBF-7236-4AA6-A706-8CCEB07D460A}" srcOrd="0" destOrd="0" presId="urn:microsoft.com/office/officeart/2008/layout/VerticalCurvedList"/>
    <dgm:cxn modelId="{BBC4B5DD-1A46-4CD5-98E4-B9164A162876}" type="presParOf" srcId="{B05CDEBF-7236-4AA6-A706-8CCEB07D460A}" destId="{2BCC60C9-FED7-4600-8E10-621705291165}" srcOrd="0" destOrd="0" presId="urn:microsoft.com/office/officeart/2008/layout/VerticalCurvedList"/>
    <dgm:cxn modelId="{FCB7083F-EDBE-4377-B6CE-3F744CA7E579}" type="presParOf" srcId="{2BCC60C9-FED7-4600-8E10-621705291165}" destId="{6E9286E6-DFB5-4261-B391-5192BE23A2C3}" srcOrd="0" destOrd="0" presId="urn:microsoft.com/office/officeart/2008/layout/VerticalCurvedList"/>
    <dgm:cxn modelId="{7A547B96-D8C9-4697-92E3-FF6596B858E6}" type="presParOf" srcId="{2BCC60C9-FED7-4600-8E10-621705291165}" destId="{5E2069CC-559B-49A7-B51E-C30CF5F3B1B9}" srcOrd="1" destOrd="0" presId="urn:microsoft.com/office/officeart/2008/layout/VerticalCurvedList"/>
    <dgm:cxn modelId="{DF7A3AAB-C620-4DF6-A03A-332A45A6BDF9}" type="presParOf" srcId="{2BCC60C9-FED7-4600-8E10-621705291165}" destId="{90234A8B-B447-4BB5-AFB7-E493543D935B}" srcOrd="2" destOrd="0" presId="urn:microsoft.com/office/officeart/2008/layout/VerticalCurvedList"/>
    <dgm:cxn modelId="{DCCD963C-47AD-4072-88D1-A3986C8B3610}" type="presParOf" srcId="{2BCC60C9-FED7-4600-8E10-621705291165}" destId="{20FACA11-2CBD-4902-82E3-93FD29AC6C7E}" srcOrd="3" destOrd="0" presId="urn:microsoft.com/office/officeart/2008/layout/VerticalCurvedList"/>
    <dgm:cxn modelId="{DBE0FA1B-1E1C-478B-BF84-F33CB4F028B7}" type="presParOf" srcId="{B05CDEBF-7236-4AA6-A706-8CCEB07D460A}" destId="{04E1D914-ED0E-44B6-B225-B13D053BF118}" srcOrd="1" destOrd="0" presId="urn:microsoft.com/office/officeart/2008/layout/VerticalCurvedList"/>
    <dgm:cxn modelId="{E922606A-6D93-46E7-B705-11C670052768}" type="presParOf" srcId="{B05CDEBF-7236-4AA6-A706-8CCEB07D460A}" destId="{8D807AC9-9FEC-4425-888C-C16C0077AD3B}" srcOrd="2" destOrd="0" presId="urn:microsoft.com/office/officeart/2008/layout/VerticalCurvedList"/>
    <dgm:cxn modelId="{49531846-BDC9-4595-9C5A-A5BF22F665A5}" type="presParOf" srcId="{8D807AC9-9FEC-4425-888C-C16C0077AD3B}" destId="{273740EE-6047-4EC2-A38E-6A74882D9454}" srcOrd="0" destOrd="0" presId="urn:microsoft.com/office/officeart/2008/layout/VerticalCurvedList"/>
    <dgm:cxn modelId="{4CAA53C0-9613-415F-8F53-19361659622D}" type="presParOf" srcId="{B05CDEBF-7236-4AA6-A706-8CCEB07D460A}" destId="{2F179205-A51A-49D7-B429-543EA65DC911}" srcOrd="3" destOrd="0" presId="urn:microsoft.com/office/officeart/2008/layout/VerticalCurvedList"/>
    <dgm:cxn modelId="{23051357-F7A0-4191-8D1B-7257605D9458}" type="presParOf" srcId="{B05CDEBF-7236-4AA6-A706-8CCEB07D460A}" destId="{730D03C7-9668-490B-90A1-4BFAA112C6D5}" srcOrd="4" destOrd="0" presId="urn:microsoft.com/office/officeart/2008/layout/VerticalCurvedList"/>
    <dgm:cxn modelId="{851FCA42-47BE-4FF4-AEEC-48D842A78E67}" type="presParOf" srcId="{730D03C7-9668-490B-90A1-4BFAA112C6D5}" destId="{056F2FF9-C17F-4848-A3A2-4D8616722C0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DE2B5C-13BF-4CEF-A48D-FC1E8C62830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D070C77E-3924-43B8-BC2E-25FD05D93509}">
      <dgm:prSet phldrT="[文字]" custT="1"/>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報名與資格審查</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18E29BAA-5679-477E-B70A-3A6C0D88F403}" type="parTrans" cxnId="{25753900-898A-40C8-8163-515F3117125B}">
      <dgm:prSet/>
      <dgm:spPr/>
      <dgm:t>
        <a:bodyPr/>
        <a:lstStyle/>
        <a:p>
          <a:endParaRPr lang="zh-TW" altLang="en-US">
            <a:latin typeface="標楷體" panose="03000509000000000000" pitchFamily="65" charset="-120"/>
            <a:ea typeface="標楷體" panose="03000509000000000000" pitchFamily="65" charset="-120"/>
          </a:endParaRPr>
        </a:p>
      </dgm:t>
    </dgm:pt>
    <dgm:pt modelId="{44FEE17C-4854-4204-A975-AEA1BF80CE47}" type="sibTrans" cxnId="{25753900-898A-40C8-8163-515F3117125B}">
      <dgm:prSet/>
      <dgm:spPr/>
      <dgm:t>
        <a:bodyPr/>
        <a:lstStyle/>
        <a:p>
          <a:endParaRPr lang="zh-TW" altLang="en-US">
            <a:latin typeface="標楷體" panose="03000509000000000000" pitchFamily="65" charset="-120"/>
            <a:ea typeface="標楷體" panose="03000509000000000000" pitchFamily="65" charset="-120"/>
          </a:endParaRPr>
        </a:p>
      </dgm:t>
    </dgm:pt>
    <dgm:pt modelId="{BA019736-0669-473C-8DBE-2B4284EA45E2}">
      <dgm:prSet phldrT="[文字]" custT="1"/>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公告資格審查結果</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1600" b="1" dirty="0" smtClean="0">
              <a:solidFill>
                <a:schemeClr val="bg1"/>
              </a:solidFill>
              <a:latin typeface="微軟正黑體" panose="020B0604030504040204" pitchFamily="34" charset="-120"/>
              <a:ea typeface="微軟正黑體" panose="020B0604030504040204" pitchFamily="34" charset="-120"/>
            </a:rPr>
            <a:t>含直接入班名單公告</a:t>
          </a:r>
          <a:r>
            <a:rPr lang="en-US" altLang="zh-TW" sz="1600" b="1" dirty="0" smtClean="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dgm:t>
    </dgm:pt>
    <dgm:pt modelId="{5A2683C3-1AE9-4E6F-9DC9-5B22DDEA57E0}" type="parTrans" cxnId="{31510952-F00E-4C9C-BB22-453925BDB7B1}">
      <dgm:prSet/>
      <dgm:spPr/>
      <dgm:t>
        <a:bodyPr/>
        <a:lstStyle/>
        <a:p>
          <a:endParaRPr lang="zh-TW" altLang="en-US">
            <a:latin typeface="標楷體" panose="03000509000000000000" pitchFamily="65" charset="-120"/>
            <a:ea typeface="標楷體" panose="03000509000000000000" pitchFamily="65" charset="-120"/>
          </a:endParaRPr>
        </a:p>
      </dgm:t>
    </dgm:pt>
    <dgm:pt modelId="{12526A45-8E60-47AE-9151-D8B4B5DB6107}" type="sibTrans" cxnId="{31510952-F00E-4C9C-BB22-453925BDB7B1}">
      <dgm:prSet/>
      <dgm:spPr/>
      <dgm:t>
        <a:bodyPr/>
        <a:lstStyle/>
        <a:p>
          <a:endParaRPr lang="zh-TW" altLang="en-US">
            <a:latin typeface="標楷體" panose="03000509000000000000" pitchFamily="65" charset="-120"/>
            <a:ea typeface="標楷體" panose="03000509000000000000" pitchFamily="65" charset="-120"/>
          </a:endParaRPr>
        </a:p>
      </dgm:t>
    </dgm:pt>
    <dgm:pt modelId="{6EC71DD6-D463-4298-8A0D-269E52FA8924}">
      <dgm:prSet phldrT="[文字]" custT="1"/>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科學能力檢定</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089B9B0B-CB11-4915-AE09-B916B8EA3BA2}" type="parTrans" cxnId="{47230058-850F-4FF9-AA8D-8FE776E0962D}">
      <dgm:prSet/>
      <dgm:spPr/>
      <dgm:t>
        <a:bodyPr/>
        <a:lstStyle/>
        <a:p>
          <a:endParaRPr lang="zh-TW" altLang="en-US">
            <a:latin typeface="標楷體" panose="03000509000000000000" pitchFamily="65" charset="-120"/>
            <a:ea typeface="標楷體" panose="03000509000000000000" pitchFamily="65" charset="-120"/>
          </a:endParaRPr>
        </a:p>
      </dgm:t>
    </dgm:pt>
    <dgm:pt modelId="{6D175548-3CBA-4CB5-9431-CB3C92839DA6}" type="sibTrans" cxnId="{47230058-850F-4FF9-AA8D-8FE776E0962D}">
      <dgm:prSet/>
      <dgm:spPr/>
      <dgm:t>
        <a:bodyPr/>
        <a:lstStyle/>
        <a:p>
          <a:endParaRPr lang="zh-TW" altLang="en-US">
            <a:latin typeface="標楷體" panose="03000509000000000000" pitchFamily="65" charset="-120"/>
            <a:ea typeface="標楷體" panose="03000509000000000000" pitchFamily="65" charset="-120"/>
          </a:endParaRPr>
        </a:p>
      </dgm:t>
    </dgm:pt>
    <dgm:pt modelId="{C5710161-3F1E-4688-9B69-A2299CE0AA49}">
      <dgm:prSet phldrT="[文字]" custT="1"/>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實驗實作</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6E67215C-B57D-4191-A25A-6FA265E6934D}" type="parTrans" cxnId="{F08B90E2-7831-4823-9A0C-FAC4922A4485}">
      <dgm:prSet/>
      <dgm:spPr/>
      <dgm:t>
        <a:bodyPr/>
        <a:lstStyle/>
        <a:p>
          <a:endParaRPr lang="zh-TW" altLang="en-US">
            <a:latin typeface="標楷體" panose="03000509000000000000" pitchFamily="65" charset="-120"/>
            <a:ea typeface="標楷體" panose="03000509000000000000" pitchFamily="65" charset="-120"/>
          </a:endParaRPr>
        </a:p>
      </dgm:t>
    </dgm:pt>
    <dgm:pt modelId="{8E77813A-12CC-45D3-82C3-F3963FE5781B}" type="sibTrans" cxnId="{F08B90E2-7831-4823-9A0C-FAC4922A4485}">
      <dgm:prSet/>
      <dgm:spPr/>
      <dgm:t>
        <a:bodyPr/>
        <a:lstStyle/>
        <a:p>
          <a:endParaRPr lang="zh-TW" altLang="en-US">
            <a:latin typeface="標楷體" panose="03000509000000000000" pitchFamily="65" charset="-120"/>
            <a:ea typeface="標楷體" panose="03000509000000000000" pitchFamily="65" charset="-120"/>
          </a:endParaRPr>
        </a:p>
      </dgm:t>
    </dgm:pt>
    <dgm:pt modelId="{846756A6-84AC-40FB-BD42-DE7E5DEC2C40}">
      <dgm:prSet phldrT="[文字]" custT="1"/>
      <dgm:spPr/>
      <dgm: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公告成績與放榜</a:t>
          </a:r>
          <a:endParaRPr lang="zh-TW" altLang="en-US" sz="2400" b="1" dirty="0">
            <a:solidFill>
              <a:schemeClr val="bg1"/>
            </a:solidFill>
            <a:latin typeface="微軟正黑體" panose="020B0604030504040204" pitchFamily="34" charset="-120"/>
            <a:ea typeface="微軟正黑體" panose="020B0604030504040204" pitchFamily="34" charset="-120"/>
          </a:endParaRPr>
        </a:p>
      </dgm:t>
    </dgm:pt>
    <dgm:pt modelId="{7BC0D519-9133-4E9C-8C51-E71829D25CEF}" type="parTrans" cxnId="{3694C899-DB2B-4CA8-9BD5-CA5E73CC49F1}">
      <dgm:prSet/>
      <dgm:spPr/>
      <dgm:t>
        <a:bodyPr/>
        <a:lstStyle/>
        <a:p>
          <a:endParaRPr lang="zh-TW" altLang="en-US">
            <a:latin typeface="標楷體" panose="03000509000000000000" pitchFamily="65" charset="-120"/>
            <a:ea typeface="標楷體" panose="03000509000000000000" pitchFamily="65" charset="-120"/>
          </a:endParaRPr>
        </a:p>
      </dgm:t>
    </dgm:pt>
    <dgm:pt modelId="{7C1EEE3F-6A25-4854-9338-A86F67BEDDD5}" type="sibTrans" cxnId="{3694C899-DB2B-4CA8-9BD5-CA5E73CC49F1}">
      <dgm:prSet/>
      <dgm:spPr/>
      <dgm:t>
        <a:bodyPr/>
        <a:lstStyle/>
        <a:p>
          <a:endParaRPr lang="zh-TW" altLang="en-US">
            <a:latin typeface="標楷體" panose="03000509000000000000" pitchFamily="65" charset="-120"/>
            <a:ea typeface="標楷體" panose="03000509000000000000" pitchFamily="65" charset="-120"/>
          </a:endParaRPr>
        </a:p>
      </dgm:t>
    </dgm:pt>
    <dgm:pt modelId="{DD8A92D5-4BFB-4F2C-B13F-76B41C77BFCF}" type="pres">
      <dgm:prSet presAssocID="{BADE2B5C-13BF-4CEF-A48D-FC1E8C62830F}" presName="rootnode" presStyleCnt="0">
        <dgm:presLayoutVars>
          <dgm:chMax/>
          <dgm:chPref/>
          <dgm:dir/>
          <dgm:animLvl val="lvl"/>
        </dgm:presLayoutVars>
      </dgm:prSet>
      <dgm:spPr/>
      <dgm:t>
        <a:bodyPr/>
        <a:lstStyle/>
        <a:p>
          <a:endParaRPr lang="zh-TW" altLang="en-US"/>
        </a:p>
      </dgm:t>
    </dgm:pt>
    <dgm:pt modelId="{E4105533-BF81-4590-AF86-6B502AAF5F91}" type="pres">
      <dgm:prSet presAssocID="{D070C77E-3924-43B8-BC2E-25FD05D93509}" presName="composite" presStyleCnt="0"/>
      <dgm:spPr/>
    </dgm:pt>
    <dgm:pt modelId="{0CE5EC22-B0A8-48A6-A728-AD73076FD36E}" type="pres">
      <dgm:prSet presAssocID="{D070C77E-3924-43B8-BC2E-25FD05D93509}" presName="bentUpArrow1" presStyleLbl="alignImgPlace1" presStyleIdx="0" presStyleCnt="4" custLinFactNeighborX="-10954" custLinFactNeighborY="641"/>
      <dgm:spPr>
        <a:solidFill>
          <a:srgbClr val="FF0000"/>
        </a:solidFill>
      </dgm:spPr>
    </dgm:pt>
    <dgm:pt modelId="{6928771E-32A5-4D5B-81D8-835FAA942408}" type="pres">
      <dgm:prSet presAssocID="{D070C77E-3924-43B8-BC2E-25FD05D93509}" presName="ParentText" presStyleLbl="node1" presStyleIdx="0" presStyleCnt="5" custScaleX="145744">
        <dgm:presLayoutVars>
          <dgm:chMax val="1"/>
          <dgm:chPref val="1"/>
          <dgm:bulletEnabled val="1"/>
        </dgm:presLayoutVars>
      </dgm:prSet>
      <dgm:spPr/>
      <dgm:t>
        <a:bodyPr/>
        <a:lstStyle/>
        <a:p>
          <a:endParaRPr lang="zh-TW" altLang="en-US"/>
        </a:p>
      </dgm:t>
    </dgm:pt>
    <dgm:pt modelId="{6350BB5C-0C09-44C4-B367-2632CBD1F1D1}" type="pres">
      <dgm:prSet presAssocID="{D070C77E-3924-43B8-BC2E-25FD05D93509}" presName="ChildText" presStyleLbl="revTx" presStyleIdx="0" presStyleCnt="4" custScaleX="106150">
        <dgm:presLayoutVars>
          <dgm:chMax val="0"/>
          <dgm:chPref val="0"/>
          <dgm:bulletEnabled val="1"/>
        </dgm:presLayoutVars>
      </dgm:prSet>
      <dgm:spPr/>
      <dgm:t>
        <a:bodyPr/>
        <a:lstStyle/>
        <a:p>
          <a:endParaRPr lang="zh-TW" altLang="en-US"/>
        </a:p>
      </dgm:t>
    </dgm:pt>
    <dgm:pt modelId="{140598D8-66B8-4481-909E-038D5416546C}" type="pres">
      <dgm:prSet presAssocID="{44FEE17C-4854-4204-A975-AEA1BF80CE47}" presName="sibTrans" presStyleCnt="0"/>
      <dgm:spPr/>
    </dgm:pt>
    <dgm:pt modelId="{15436CFB-5EAE-47ED-AFFB-7D9724957BD1}" type="pres">
      <dgm:prSet presAssocID="{BA019736-0669-473C-8DBE-2B4284EA45E2}" presName="composite" presStyleCnt="0"/>
      <dgm:spPr/>
    </dgm:pt>
    <dgm:pt modelId="{8010CE84-DCE2-4712-8993-579954DC4E33}" type="pres">
      <dgm:prSet presAssocID="{BA019736-0669-473C-8DBE-2B4284EA45E2}" presName="bentUpArrow1" presStyleLbl="alignImgPlace1" presStyleIdx="1" presStyleCnt="4" custLinFactNeighborX="-25328" custLinFactNeighborY="277"/>
      <dgm:spPr>
        <a:solidFill>
          <a:srgbClr val="FF0000"/>
        </a:solidFill>
      </dgm:spPr>
    </dgm:pt>
    <dgm:pt modelId="{2811DBCA-2F86-469C-9C26-B919C267F128}" type="pres">
      <dgm:prSet presAssocID="{BA019736-0669-473C-8DBE-2B4284EA45E2}" presName="ParentText" presStyleLbl="node1" presStyleIdx="1" presStyleCnt="5" custScaleX="213848">
        <dgm:presLayoutVars>
          <dgm:chMax val="1"/>
          <dgm:chPref val="1"/>
          <dgm:bulletEnabled val="1"/>
        </dgm:presLayoutVars>
      </dgm:prSet>
      <dgm:spPr/>
      <dgm:t>
        <a:bodyPr/>
        <a:lstStyle/>
        <a:p>
          <a:endParaRPr lang="zh-TW" altLang="en-US"/>
        </a:p>
      </dgm:t>
    </dgm:pt>
    <dgm:pt modelId="{DCDE6048-0E1D-43F3-ABA4-F8C55C67196A}" type="pres">
      <dgm:prSet presAssocID="{BA019736-0669-473C-8DBE-2B4284EA45E2}" presName="ChildText" presStyleLbl="revTx" presStyleIdx="1" presStyleCnt="4">
        <dgm:presLayoutVars>
          <dgm:chMax val="0"/>
          <dgm:chPref val="0"/>
          <dgm:bulletEnabled val="1"/>
        </dgm:presLayoutVars>
      </dgm:prSet>
      <dgm:spPr/>
      <dgm:t>
        <a:bodyPr/>
        <a:lstStyle/>
        <a:p>
          <a:endParaRPr lang="zh-TW" altLang="en-US"/>
        </a:p>
      </dgm:t>
    </dgm:pt>
    <dgm:pt modelId="{92501A01-6833-46B5-9175-1C1A154523BC}" type="pres">
      <dgm:prSet presAssocID="{12526A45-8E60-47AE-9151-D8B4B5DB6107}" presName="sibTrans" presStyleCnt="0"/>
      <dgm:spPr/>
    </dgm:pt>
    <dgm:pt modelId="{9712F484-FA3D-4769-AC23-79291668A11B}" type="pres">
      <dgm:prSet presAssocID="{6EC71DD6-D463-4298-8A0D-269E52FA8924}" presName="composite" presStyleCnt="0"/>
      <dgm:spPr/>
    </dgm:pt>
    <dgm:pt modelId="{79447E95-BF82-4D15-8710-915CFD3AACD0}" type="pres">
      <dgm:prSet presAssocID="{6EC71DD6-D463-4298-8A0D-269E52FA8924}" presName="bentUpArrow1" presStyleLbl="alignImgPlace1" presStyleIdx="2" presStyleCnt="4" custLinFactNeighborX="7800" custLinFactNeighborY="-88"/>
      <dgm:spPr>
        <a:solidFill>
          <a:srgbClr val="FF0000"/>
        </a:solidFill>
      </dgm:spPr>
    </dgm:pt>
    <dgm:pt modelId="{FF936DFF-B0E5-43AD-B348-C589776F9AC4}" type="pres">
      <dgm:prSet presAssocID="{6EC71DD6-D463-4298-8A0D-269E52FA8924}" presName="ParentText" presStyleLbl="node1" presStyleIdx="2" presStyleCnt="5" custScaleX="168028" custLinFactNeighborX="22749" custLinFactNeighborY="-4224">
        <dgm:presLayoutVars>
          <dgm:chMax val="1"/>
          <dgm:chPref val="1"/>
          <dgm:bulletEnabled val="1"/>
        </dgm:presLayoutVars>
      </dgm:prSet>
      <dgm:spPr/>
      <dgm:t>
        <a:bodyPr/>
        <a:lstStyle/>
        <a:p>
          <a:endParaRPr lang="zh-TW" altLang="en-US"/>
        </a:p>
      </dgm:t>
    </dgm:pt>
    <dgm:pt modelId="{F4FA56A4-B067-4D2F-A92B-4ECE8859BDF3}" type="pres">
      <dgm:prSet presAssocID="{6EC71DD6-D463-4298-8A0D-269E52FA8924}" presName="ChildText" presStyleLbl="revTx" presStyleIdx="2" presStyleCnt="4">
        <dgm:presLayoutVars>
          <dgm:chMax val="0"/>
          <dgm:chPref val="0"/>
          <dgm:bulletEnabled val="1"/>
        </dgm:presLayoutVars>
      </dgm:prSet>
      <dgm:spPr/>
      <dgm:t>
        <a:bodyPr/>
        <a:lstStyle/>
        <a:p>
          <a:endParaRPr lang="zh-TW" altLang="en-US"/>
        </a:p>
      </dgm:t>
    </dgm:pt>
    <dgm:pt modelId="{EC1DA81B-F150-4DA6-A6D1-CFADB0919B1C}" type="pres">
      <dgm:prSet presAssocID="{6D175548-3CBA-4CB5-9431-CB3C92839DA6}" presName="sibTrans" presStyleCnt="0"/>
      <dgm:spPr/>
    </dgm:pt>
    <dgm:pt modelId="{2500CBC2-2D1B-4BFB-AEDF-EAFC4522E55E}" type="pres">
      <dgm:prSet presAssocID="{C5710161-3F1E-4688-9B69-A2299CE0AA49}" presName="composite" presStyleCnt="0"/>
      <dgm:spPr/>
    </dgm:pt>
    <dgm:pt modelId="{1FEA291D-9C26-47DE-ABA6-DB595A865508}" type="pres">
      <dgm:prSet presAssocID="{C5710161-3F1E-4688-9B69-A2299CE0AA49}" presName="bentUpArrow1" presStyleLbl="alignImgPlace1" presStyleIdx="3" presStyleCnt="4" custLinFactNeighborX="-24349" custLinFactNeighborY="-9880"/>
      <dgm:spPr>
        <a:solidFill>
          <a:srgbClr val="FF0000"/>
        </a:solidFill>
      </dgm:spPr>
    </dgm:pt>
    <dgm:pt modelId="{BABD9AA7-A32E-4C1F-8ECA-FA02ACBA2D3B}" type="pres">
      <dgm:prSet presAssocID="{C5710161-3F1E-4688-9B69-A2299CE0AA49}" presName="ParentText" presStyleLbl="node1" presStyleIdx="3" presStyleCnt="5" custScaleX="167211" custLinFactNeighborX="23163" custLinFactNeighborY="-4455">
        <dgm:presLayoutVars>
          <dgm:chMax val="1"/>
          <dgm:chPref val="1"/>
          <dgm:bulletEnabled val="1"/>
        </dgm:presLayoutVars>
      </dgm:prSet>
      <dgm:spPr/>
      <dgm:t>
        <a:bodyPr/>
        <a:lstStyle/>
        <a:p>
          <a:endParaRPr lang="zh-TW" altLang="en-US"/>
        </a:p>
      </dgm:t>
    </dgm:pt>
    <dgm:pt modelId="{FD99B0A8-DA71-4C26-8D17-824D3CCCAF42}" type="pres">
      <dgm:prSet presAssocID="{C5710161-3F1E-4688-9B69-A2299CE0AA49}" presName="ChildText" presStyleLbl="revTx" presStyleIdx="3" presStyleCnt="4" custLinFactNeighborX="17570" custLinFactNeighborY="2488">
        <dgm:presLayoutVars>
          <dgm:chMax val="0"/>
          <dgm:chPref val="0"/>
          <dgm:bulletEnabled val="1"/>
        </dgm:presLayoutVars>
      </dgm:prSet>
      <dgm:spPr/>
    </dgm:pt>
    <dgm:pt modelId="{0C068F03-39C5-483B-9335-F730C200C8FB}" type="pres">
      <dgm:prSet presAssocID="{8E77813A-12CC-45D3-82C3-F3963FE5781B}" presName="sibTrans" presStyleCnt="0"/>
      <dgm:spPr/>
    </dgm:pt>
    <dgm:pt modelId="{65200CD7-0FA4-423C-A4CF-D4661E1BB2D9}" type="pres">
      <dgm:prSet presAssocID="{846756A6-84AC-40FB-BD42-DE7E5DEC2C40}" presName="composite" presStyleCnt="0"/>
      <dgm:spPr/>
    </dgm:pt>
    <dgm:pt modelId="{CEC88AF8-C87D-49DF-A41C-3FA31D21287F}" type="pres">
      <dgm:prSet presAssocID="{846756A6-84AC-40FB-BD42-DE7E5DEC2C40}" presName="ParentText" presStyleLbl="node1" presStyleIdx="4" presStyleCnt="5" custScaleX="146637">
        <dgm:presLayoutVars>
          <dgm:chMax val="1"/>
          <dgm:chPref val="1"/>
          <dgm:bulletEnabled val="1"/>
        </dgm:presLayoutVars>
      </dgm:prSet>
      <dgm:spPr/>
      <dgm:t>
        <a:bodyPr/>
        <a:lstStyle/>
        <a:p>
          <a:endParaRPr lang="zh-TW" altLang="en-US"/>
        </a:p>
      </dgm:t>
    </dgm:pt>
  </dgm:ptLst>
  <dgm:cxnLst>
    <dgm:cxn modelId="{47230058-850F-4FF9-AA8D-8FE776E0962D}" srcId="{BADE2B5C-13BF-4CEF-A48D-FC1E8C62830F}" destId="{6EC71DD6-D463-4298-8A0D-269E52FA8924}" srcOrd="2" destOrd="0" parTransId="{089B9B0B-CB11-4915-AE09-B916B8EA3BA2}" sibTransId="{6D175548-3CBA-4CB5-9431-CB3C92839DA6}"/>
    <dgm:cxn modelId="{4A0569B9-692E-4540-A323-447968F1E75F}" type="presOf" srcId="{6EC71DD6-D463-4298-8A0D-269E52FA8924}" destId="{FF936DFF-B0E5-43AD-B348-C589776F9AC4}" srcOrd="0" destOrd="0" presId="urn:microsoft.com/office/officeart/2005/8/layout/StepDownProcess"/>
    <dgm:cxn modelId="{25753900-898A-40C8-8163-515F3117125B}" srcId="{BADE2B5C-13BF-4CEF-A48D-FC1E8C62830F}" destId="{D070C77E-3924-43B8-BC2E-25FD05D93509}" srcOrd="0" destOrd="0" parTransId="{18E29BAA-5679-477E-B70A-3A6C0D88F403}" sibTransId="{44FEE17C-4854-4204-A975-AEA1BF80CE47}"/>
    <dgm:cxn modelId="{501C9A22-75C9-461F-AEFD-79C708934BCD}" type="presOf" srcId="{846756A6-84AC-40FB-BD42-DE7E5DEC2C40}" destId="{CEC88AF8-C87D-49DF-A41C-3FA31D21287F}" srcOrd="0" destOrd="0" presId="urn:microsoft.com/office/officeart/2005/8/layout/StepDownProcess"/>
    <dgm:cxn modelId="{91C4AB5F-917F-4668-A124-A9A7B30CD15B}" type="presOf" srcId="{C5710161-3F1E-4688-9B69-A2299CE0AA49}" destId="{BABD9AA7-A32E-4C1F-8ECA-FA02ACBA2D3B}" srcOrd="0" destOrd="0" presId="urn:microsoft.com/office/officeart/2005/8/layout/StepDownProcess"/>
    <dgm:cxn modelId="{E23D2299-45BF-43A3-AC12-D936AEBB306C}" type="presOf" srcId="{D070C77E-3924-43B8-BC2E-25FD05D93509}" destId="{6928771E-32A5-4D5B-81D8-835FAA942408}" srcOrd="0" destOrd="0" presId="urn:microsoft.com/office/officeart/2005/8/layout/StepDownProcess"/>
    <dgm:cxn modelId="{1F7A7CFA-9AB4-4A4A-BFEE-1D4B46D8D5A5}" type="presOf" srcId="{BA019736-0669-473C-8DBE-2B4284EA45E2}" destId="{2811DBCA-2F86-469C-9C26-B919C267F128}" srcOrd="0" destOrd="0" presId="urn:microsoft.com/office/officeart/2005/8/layout/StepDownProcess"/>
    <dgm:cxn modelId="{F08B90E2-7831-4823-9A0C-FAC4922A4485}" srcId="{BADE2B5C-13BF-4CEF-A48D-FC1E8C62830F}" destId="{C5710161-3F1E-4688-9B69-A2299CE0AA49}" srcOrd="3" destOrd="0" parTransId="{6E67215C-B57D-4191-A25A-6FA265E6934D}" sibTransId="{8E77813A-12CC-45D3-82C3-F3963FE5781B}"/>
    <dgm:cxn modelId="{31510952-F00E-4C9C-BB22-453925BDB7B1}" srcId="{BADE2B5C-13BF-4CEF-A48D-FC1E8C62830F}" destId="{BA019736-0669-473C-8DBE-2B4284EA45E2}" srcOrd="1" destOrd="0" parTransId="{5A2683C3-1AE9-4E6F-9DC9-5B22DDEA57E0}" sibTransId="{12526A45-8E60-47AE-9151-D8B4B5DB6107}"/>
    <dgm:cxn modelId="{6421DBC9-B621-447D-B5F8-3C0433ED4BFE}" type="presOf" srcId="{BADE2B5C-13BF-4CEF-A48D-FC1E8C62830F}" destId="{DD8A92D5-4BFB-4F2C-B13F-76B41C77BFCF}" srcOrd="0" destOrd="0" presId="urn:microsoft.com/office/officeart/2005/8/layout/StepDownProcess"/>
    <dgm:cxn modelId="{3694C899-DB2B-4CA8-9BD5-CA5E73CC49F1}" srcId="{BADE2B5C-13BF-4CEF-A48D-FC1E8C62830F}" destId="{846756A6-84AC-40FB-BD42-DE7E5DEC2C40}" srcOrd="4" destOrd="0" parTransId="{7BC0D519-9133-4E9C-8C51-E71829D25CEF}" sibTransId="{7C1EEE3F-6A25-4854-9338-A86F67BEDDD5}"/>
    <dgm:cxn modelId="{6DFF76F3-4FB6-40DA-8D6A-A4C093CE920A}" type="presParOf" srcId="{DD8A92D5-4BFB-4F2C-B13F-76B41C77BFCF}" destId="{E4105533-BF81-4590-AF86-6B502AAF5F91}" srcOrd="0" destOrd="0" presId="urn:microsoft.com/office/officeart/2005/8/layout/StepDownProcess"/>
    <dgm:cxn modelId="{D07217C0-5EE9-4CE6-87B7-B8CBBE78FAA7}" type="presParOf" srcId="{E4105533-BF81-4590-AF86-6B502AAF5F91}" destId="{0CE5EC22-B0A8-48A6-A728-AD73076FD36E}" srcOrd="0" destOrd="0" presId="urn:microsoft.com/office/officeart/2005/8/layout/StepDownProcess"/>
    <dgm:cxn modelId="{8A313394-B678-439D-8EDD-D21469B97E5F}" type="presParOf" srcId="{E4105533-BF81-4590-AF86-6B502AAF5F91}" destId="{6928771E-32A5-4D5B-81D8-835FAA942408}" srcOrd="1" destOrd="0" presId="urn:microsoft.com/office/officeart/2005/8/layout/StepDownProcess"/>
    <dgm:cxn modelId="{AF6F1BCC-9E61-493F-8357-1463D3D8293A}" type="presParOf" srcId="{E4105533-BF81-4590-AF86-6B502AAF5F91}" destId="{6350BB5C-0C09-44C4-B367-2632CBD1F1D1}" srcOrd="2" destOrd="0" presId="urn:microsoft.com/office/officeart/2005/8/layout/StepDownProcess"/>
    <dgm:cxn modelId="{2BE5000B-93E6-43AD-BAC3-CCC9071BF651}" type="presParOf" srcId="{DD8A92D5-4BFB-4F2C-B13F-76B41C77BFCF}" destId="{140598D8-66B8-4481-909E-038D5416546C}" srcOrd="1" destOrd="0" presId="urn:microsoft.com/office/officeart/2005/8/layout/StepDownProcess"/>
    <dgm:cxn modelId="{4407C5DA-1913-4E54-955C-ED4C7F52F63D}" type="presParOf" srcId="{DD8A92D5-4BFB-4F2C-B13F-76B41C77BFCF}" destId="{15436CFB-5EAE-47ED-AFFB-7D9724957BD1}" srcOrd="2" destOrd="0" presId="urn:microsoft.com/office/officeart/2005/8/layout/StepDownProcess"/>
    <dgm:cxn modelId="{8C333A43-AD19-4A02-80E0-FBD868B7CC58}" type="presParOf" srcId="{15436CFB-5EAE-47ED-AFFB-7D9724957BD1}" destId="{8010CE84-DCE2-4712-8993-579954DC4E33}" srcOrd="0" destOrd="0" presId="urn:microsoft.com/office/officeart/2005/8/layout/StepDownProcess"/>
    <dgm:cxn modelId="{CE5FFAC4-7BF4-43C1-8D87-DCB43611EA71}" type="presParOf" srcId="{15436CFB-5EAE-47ED-AFFB-7D9724957BD1}" destId="{2811DBCA-2F86-469C-9C26-B919C267F128}" srcOrd="1" destOrd="0" presId="urn:microsoft.com/office/officeart/2005/8/layout/StepDownProcess"/>
    <dgm:cxn modelId="{43BDABFD-45EB-4D46-B99D-B345B26254D8}" type="presParOf" srcId="{15436CFB-5EAE-47ED-AFFB-7D9724957BD1}" destId="{DCDE6048-0E1D-43F3-ABA4-F8C55C67196A}" srcOrd="2" destOrd="0" presId="urn:microsoft.com/office/officeart/2005/8/layout/StepDownProcess"/>
    <dgm:cxn modelId="{6B2D11EA-F0A6-449F-A332-8332D4CF4957}" type="presParOf" srcId="{DD8A92D5-4BFB-4F2C-B13F-76B41C77BFCF}" destId="{92501A01-6833-46B5-9175-1C1A154523BC}" srcOrd="3" destOrd="0" presId="urn:microsoft.com/office/officeart/2005/8/layout/StepDownProcess"/>
    <dgm:cxn modelId="{3F707205-E3DC-4264-8F77-DFC5D2A8F6C5}" type="presParOf" srcId="{DD8A92D5-4BFB-4F2C-B13F-76B41C77BFCF}" destId="{9712F484-FA3D-4769-AC23-79291668A11B}" srcOrd="4" destOrd="0" presId="urn:microsoft.com/office/officeart/2005/8/layout/StepDownProcess"/>
    <dgm:cxn modelId="{DF81E93E-2FCA-4D94-90C3-E4141715DA95}" type="presParOf" srcId="{9712F484-FA3D-4769-AC23-79291668A11B}" destId="{79447E95-BF82-4D15-8710-915CFD3AACD0}" srcOrd="0" destOrd="0" presId="urn:microsoft.com/office/officeart/2005/8/layout/StepDownProcess"/>
    <dgm:cxn modelId="{ACE03DDF-E7B9-431F-9D65-868A1C863406}" type="presParOf" srcId="{9712F484-FA3D-4769-AC23-79291668A11B}" destId="{FF936DFF-B0E5-43AD-B348-C589776F9AC4}" srcOrd="1" destOrd="0" presId="urn:microsoft.com/office/officeart/2005/8/layout/StepDownProcess"/>
    <dgm:cxn modelId="{FEA550B0-8453-4410-A757-7B75C45F995B}" type="presParOf" srcId="{9712F484-FA3D-4769-AC23-79291668A11B}" destId="{F4FA56A4-B067-4D2F-A92B-4ECE8859BDF3}" srcOrd="2" destOrd="0" presId="urn:microsoft.com/office/officeart/2005/8/layout/StepDownProcess"/>
    <dgm:cxn modelId="{5B8B8E67-C198-49AF-97C5-94022D098891}" type="presParOf" srcId="{DD8A92D5-4BFB-4F2C-B13F-76B41C77BFCF}" destId="{EC1DA81B-F150-4DA6-A6D1-CFADB0919B1C}" srcOrd="5" destOrd="0" presId="urn:microsoft.com/office/officeart/2005/8/layout/StepDownProcess"/>
    <dgm:cxn modelId="{C2BAC3D8-C33F-42DF-BE8B-DF6CD23A72EF}" type="presParOf" srcId="{DD8A92D5-4BFB-4F2C-B13F-76B41C77BFCF}" destId="{2500CBC2-2D1B-4BFB-AEDF-EAFC4522E55E}" srcOrd="6" destOrd="0" presId="urn:microsoft.com/office/officeart/2005/8/layout/StepDownProcess"/>
    <dgm:cxn modelId="{C4A1BB9A-CD74-4444-A3B8-C08324495330}" type="presParOf" srcId="{2500CBC2-2D1B-4BFB-AEDF-EAFC4522E55E}" destId="{1FEA291D-9C26-47DE-ABA6-DB595A865508}" srcOrd="0" destOrd="0" presId="urn:microsoft.com/office/officeart/2005/8/layout/StepDownProcess"/>
    <dgm:cxn modelId="{00990588-1BC3-4A94-896E-31AD9C90D095}" type="presParOf" srcId="{2500CBC2-2D1B-4BFB-AEDF-EAFC4522E55E}" destId="{BABD9AA7-A32E-4C1F-8ECA-FA02ACBA2D3B}" srcOrd="1" destOrd="0" presId="urn:microsoft.com/office/officeart/2005/8/layout/StepDownProcess"/>
    <dgm:cxn modelId="{5F55466D-58FA-4B98-ACBE-8E8C08B33A41}" type="presParOf" srcId="{2500CBC2-2D1B-4BFB-AEDF-EAFC4522E55E}" destId="{FD99B0A8-DA71-4C26-8D17-824D3CCCAF42}" srcOrd="2" destOrd="0" presId="urn:microsoft.com/office/officeart/2005/8/layout/StepDownProcess"/>
    <dgm:cxn modelId="{52674F09-5E0D-46F3-9681-8B4B90E1597C}" type="presParOf" srcId="{DD8A92D5-4BFB-4F2C-B13F-76B41C77BFCF}" destId="{0C068F03-39C5-483B-9335-F730C200C8FB}" srcOrd="7" destOrd="0" presId="urn:microsoft.com/office/officeart/2005/8/layout/StepDownProcess"/>
    <dgm:cxn modelId="{73C9BAE7-45FD-4C35-82F4-EAC030CA7BCC}" type="presParOf" srcId="{DD8A92D5-4BFB-4F2C-B13F-76B41C77BFCF}" destId="{65200CD7-0FA4-423C-A4CF-D4661E1BB2D9}" srcOrd="8" destOrd="0" presId="urn:microsoft.com/office/officeart/2005/8/layout/StepDownProcess"/>
    <dgm:cxn modelId="{C654391F-6E3E-4B26-9A14-0511C9BC9213}" type="presParOf" srcId="{65200CD7-0FA4-423C-A4CF-D4661E1BB2D9}" destId="{CEC88AF8-C87D-49DF-A41C-3FA31D21287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F64CCC-7FF9-46A3-8E6C-0B65EB1383FA}"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zh-TW" altLang="en-US"/>
        </a:p>
      </dgm:t>
    </dgm:pt>
    <dgm:pt modelId="{D97F83D7-B1E2-4D31-A336-9B6B00E3AB0F}">
      <dgm:prSet phldrT="[文字]" custT="1"/>
      <dgm:spPr>
        <a:solidFill>
          <a:schemeClr val="tx1"/>
        </a:solidFill>
      </dgm:spPr>
      <dgm:t>
        <a:bodyPr/>
        <a:lstStyle/>
        <a:p>
          <a:r>
            <a:rPr lang="zh-TW" altLang="en-US" sz="2800" b="1" dirty="0" smtClean="0"/>
            <a:t>技優甄審入學</a:t>
          </a:r>
          <a:endParaRPr lang="zh-TW" altLang="en-US" sz="2800" b="1" dirty="0"/>
        </a:p>
      </dgm:t>
    </dgm:pt>
    <dgm:pt modelId="{D69FCF5A-B724-49F1-945F-C3D7A57AFE2A}" type="parTrans" cxnId="{AC8FA5A5-5BBD-44A7-9418-DAB5A3C2C4CB}">
      <dgm:prSet/>
      <dgm:spPr/>
      <dgm:t>
        <a:bodyPr/>
        <a:lstStyle/>
        <a:p>
          <a:endParaRPr lang="zh-TW" altLang="en-US" sz="2400" b="1">
            <a:solidFill>
              <a:schemeClr val="accent2">
                <a:lumMod val="75000"/>
              </a:schemeClr>
            </a:solidFill>
          </a:endParaRPr>
        </a:p>
      </dgm:t>
    </dgm:pt>
    <dgm:pt modelId="{A4B0C26D-3F44-4A64-BC29-A19D2F9C2D60}" type="sibTrans" cxnId="{AC8FA5A5-5BBD-44A7-9418-DAB5A3C2C4CB}">
      <dgm:prSet/>
      <dgm:spPr/>
      <dgm:t>
        <a:bodyPr/>
        <a:lstStyle/>
        <a:p>
          <a:endParaRPr lang="zh-TW" altLang="en-US" sz="2400" b="1">
            <a:solidFill>
              <a:schemeClr val="accent2">
                <a:lumMod val="75000"/>
              </a:schemeClr>
            </a:solidFill>
          </a:endParaRPr>
        </a:p>
      </dgm:t>
    </dgm:pt>
    <dgm:pt modelId="{E2B1E84C-1E4B-4064-8AF3-ACA7120D3377}">
      <dgm:prSet custT="1"/>
      <dgm:spPr>
        <a:solidFill>
          <a:schemeClr val="tx1"/>
        </a:solidFill>
      </dgm:spPr>
      <dgm:t>
        <a:bodyPr/>
        <a:lstStyle/>
        <a:p>
          <a:r>
            <a:rPr lang="zh-TW" altLang="en-US" sz="2800" b="1" dirty="0" smtClean="0"/>
            <a:t>特色招生專業群科甄選入學</a:t>
          </a:r>
          <a:endParaRPr lang="en-US" altLang="zh-TW" sz="2800" b="1" dirty="0" smtClean="0"/>
        </a:p>
      </dgm:t>
    </dgm:pt>
    <dgm:pt modelId="{0807B5BB-DEF0-41CA-A7E4-832BCDBE7C69}" type="parTrans" cxnId="{6560193A-5A86-46A0-9D3D-CAB0B356AAB6}">
      <dgm:prSet/>
      <dgm:spPr/>
      <dgm:t>
        <a:bodyPr/>
        <a:lstStyle/>
        <a:p>
          <a:endParaRPr lang="zh-TW" altLang="en-US" sz="2400" b="1">
            <a:solidFill>
              <a:schemeClr val="accent2">
                <a:lumMod val="75000"/>
              </a:schemeClr>
            </a:solidFill>
          </a:endParaRPr>
        </a:p>
      </dgm:t>
    </dgm:pt>
    <dgm:pt modelId="{78C13673-4D10-402B-96FD-F816FB08EA97}" type="sibTrans" cxnId="{6560193A-5A86-46A0-9D3D-CAB0B356AAB6}">
      <dgm:prSet/>
      <dgm:spPr/>
      <dgm:t>
        <a:bodyPr/>
        <a:lstStyle/>
        <a:p>
          <a:endParaRPr lang="zh-TW" altLang="en-US" sz="2400" b="1">
            <a:solidFill>
              <a:schemeClr val="accent2">
                <a:lumMod val="75000"/>
              </a:schemeClr>
            </a:solidFill>
          </a:endParaRPr>
        </a:p>
      </dgm:t>
    </dgm:pt>
    <dgm:pt modelId="{950CA700-A649-4CA2-9998-0603FCD092D5}">
      <dgm:prSet custT="1"/>
      <dgm:spPr>
        <a:solidFill>
          <a:schemeClr val="tx1"/>
        </a:solidFill>
      </dgm:spPr>
      <dgm:t>
        <a:bodyPr/>
        <a:lstStyle/>
        <a:p>
          <a:r>
            <a:rPr lang="zh-TW" altLang="en-US" sz="2800" b="1" dirty="0" smtClean="0"/>
            <a:t>產業特殊需求類科</a:t>
          </a:r>
          <a:endParaRPr lang="en-US" altLang="zh-TW" sz="2800" b="1" dirty="0" smtClean="0"/>
        </a:p>
      </dgm:t>
    </dgm:pt>
    <dgm:pt modelId="{542C6622-0112-47B5-830A-BB8C399A2942}" type="parTrans" cxnId="{CFF8B4B4-1986-416E-B590-567BF395667D}">
      <dgm:prSet/>
      <dgm:spPr/>
      <dgm:t>
        <a:bodyPr/>
        <a:lstStyle/>
        <a:p>
          <a:endParaRPr lang="zh-TW" altLang="en-US" sz="2400" b="1">
            <a:solidFill>
              <a:schemeClr val="accent2">
                <a:lumMod val="75000"/>
              </a:schemeClr>
            </a:solidFill>
          </a:endParaRPr>
        </a:p>
      </dgm:t>
    </dgm:pt>
    <dgm:pt modelId="{79B34587-6170-4BB8-84D1-017493DEA6C2}" type="sibTrans" cxnId="{CFF8B4B4-1986-416E-B590-567BF395667D}">
      <dgm:prSet/>
      <dgm:spPr/>
      <dgm:t>
        <a:bodyPr/>
        <a:lstStyle/>
        <a:p>
          <a:endParaRPr lang="zh-TW" altLang="en-US" sz="2400" b="1">
            <a:solidFill>
              <a:schemeClr val="accent2">
                <a:lumMod val="75000"/>
              </a:schemeClr>
            </a:solidFill>
          </a:endParaRPr>
        </a:p>
      </dgm:t>
    </dgm:pt>
    <dgm:pt modelId="{A4089DEC-CEBC-4936-A2EB-1EA650F7E28E}">
      <dgm:prSet custT="1"/>
      <dgm:spPr>
        <a:solidFill>
          <a:schemeClr val="tx1"/>
        </a:solidFill>
      </dgm:spPr>
      <dgm:t>
        <a:bodyPr/>
        <a:lstStyle/>
        <a:p>
          <a:r>
            <a:rPr lang="zh-TW" altLang="en-US" sz="2800" b="1" dirty="0" smtClean="0"/>
            <a:t>實用技能學程</a:t>
          </a:r>
          <a:endParaRPr lang="en-US" altLang="zh-TW" sz="2800" b="1" dirty="0" smtClean="0"/>
        </a:p>
      </dgm:t>
    </dgm:pt>
    <dgm:pt modelId="{50D344F1-7349-4B65-89C5-D9A599C5A216}" type="parTrans" cxnId="{4A828AFE-4FD2-446C-A4D2-8628496CB213}">
      <dgm:prSet/>
      <dgm:spPr/>
      <dgm:t>
        <a:bodyPr/>
        <a:lstStyle/>
        <a:p>
          <a:endParaRPr lang="zh-TW" altLang="en-US" sz="2400" b="1">
            <a:solidFill>
              <a:schemeClr val="accent2">
                <a:lumMod val="75000"/>
              </a:schemeClr>
            </a:solidFill>
          </a:endParaRPr>
        </a:p>
      </dgm:t>
    </dgm:pt>
    <dgm:pt modelId="{920CFEE3-2FC6-450E-AAB4-FB30E3D8FFB7}" type="sibTrans" cxnId="{4A828AFE-4FD2-446C-A4D2-8628496CB213}">
      <dgm:prSet/>
      <dgm:spPr/>
      <dgm:t>
        <a:bodyPr/>
        <a:lstStyle/>
        <a:p>
          <a:endParaRPr lang="zh-TW" altLang="en-US" sz="2400" b="1">
            <a:solidFill>
              <a:schemeClr val="accent2">
                <a:lumMod val="75000"/>
              </a:schemeClr>
            </a:solidFill>
          </a:endParaRPr>
        </a:p>
      </dgm:t>
    </dgm:pt>
    <dgm:pt modelId="{8B0FE117-1950-4821-BC0E-BAB1CFFE6E92}">
      <dgm:prSet custT="1"/>
      <dgm:spPr>
        <a:solidFill>
          <a:schemeClr val="tx1"/>
        </a:solidFill>
      </dgm:spPr>
      <dgm:t>
        <a:bodyPr/>
        <a:lstStyle/>
        <a:p>
          <a:r>
            <a:rPr lang="zh-TW" altLang="en-US" sz="2800" b="1" dirty="0" smtClean="0"/>
            <a:t>產學攜手合作計畫</a:t>
          </a:r>
          <a:endParaRPr lang="en-US" altLang="zh-TW" sz="2800" b="1" dirty="0" smtClean="0"/>
        </a:p>
      </dgm:t>
    </dgm:pt>
    <dgm:pt modelId="{E5B58C9E-1CD8-4BE1-A025-2526BFE64880}" type="parTrans" cxnId="{8426FF44-6240-40A5-80A9-AFE9CBDA24E3}">
      <dgm:prSet/>
      <dgm:spPr/>
      <dgm:t>
        <a:bodyPr/>
        <a:lstStyle/>
        <a:p>
          <a:endParaRPr lang="zh-TW" altLang="en-US" sz="2400" b="1">
            <a:solidFill>
              <a:schemeClr val="accent2">
                <a:lumMod val="75000"/>
              </a:schemeClr>
            </a:solidFill>
          </a:endParaRPr>
        </a:p>
      </dgm:t>
    </dgm:pt>
    <dgm:pt modelId="{10EF4DDF-E9CE-4016-B2F1-7DA16DA41939}" type="sibTrans" cxnId="{8426FF44-6240-40A5-80A9-AFE9CBDA24E3}">
      <dgm:prSet/>
      <dgm:spPr/>
      <dgm:t>
        <a:bodyPr/>
        <a:lstStyle/>
        <a:p>
          <a:endParaRPr lang="zh-TW" altLang="en-US" sz="2400" b="1">
            <a:solidFill>
              <a:schemeClr val="accent2">
                <a:lumMod val="75000"/>
              </a:schemeClr>
            </a:solidFill>
          </a:endParaRPr>
        </a:p>
      </dgm:t>
    </dgm:pt>
    <dgm:pt modelId="{4FD896C3-02C7-4FA2-B403-2C9E6E016650}">
      <dgm:prSet custT="1"/>
      <dgm:spPr>
        <a:solidFill>
          <a:schemeClr val="tx1"/>
        </a:solidFill>
      </dgm:spPr>
      <dgm:t>
        <a:bodyPr/>
        <a:lstStyle/>
        <a:p>
          <a:r>
            <a:rPr lang="zh-TW" altLang="en-US" sz="2800" b="1" smtClean="0"/>
            <a:t>建教合作班</a:t>
          </a:r>
          <a:endParaRPr lang="en-US" altLang="zh-TW" sz="2800" b="1" dirty="0" smtClean="0"/>
        </a:p>
      </dgm:t>
    </dgm:pt>
    <dgm:pt modelId="{599302F5-5E51-426D-BCF5-EF64B9CF478B}" type="parTrans" cxnId="{536330C9-ED05-4717-92FE-ECABC889A625}">
      <dgm:prSet/>
      <dgm:spPr/>
      <dgm:t>
        <a:bodyPr/>
        <a:lstStyle/>
        <a:p>
          <a:endParaRPr lang="zh-TW" altLang="en-US" sz="2400" b="1">
            <a:solidFill>
              <a:schemeClr val="accent2">
                <a:lumMod val="75000"/>
              </a:schemeClr>
            </a:solidFill>
          </a:endParaRPr>
        </a:p>
      </dgm:t>
    </dgm:pt>
    <dgm:pt modelId="{E3079EE9-D174-42A4-9CA7-9EC2F2A7E1B0}" type="sibTrans" cxnId="{536330C9-ED05-4717-92FE-ECABC889A625}">
      <dgm:prSet/>
      <dgm:spPr/>
      <dgm:t>
        <a:bodyPr/>
        <a:lstStyle/>
        <a:p>
          <a:endParaRPr lang="zh-TW" altLang="en-US" sz="2400" b="1">
            <a:solidFill>
              <a:schemeClr val="accent2">
                <a:lumMod val="75000"/>
              </a:schemeClr>
            </a:solidFill>
          </a:endParaRPr>
        </a:p>
      </dgm:t>
    </dgm:pt>
    <dgm:pt modelId="{4D60A0B1-EA38-4EBF-A86B-92527EF1345D}">
      <dgm:prSet custT="1"/>
      <dgm:spPr>
        <a:solidFill>
          <a:schemeClr val="tx1"/>
        </a:solidFill>
      </dgm:spPr>
      <dgm:t>
        <a:bodyPr/>
        <a:lstStyle/>
        <a:p>
          <a:r>
            <a:rPr lang="zh-TW" altLang="en-US" sz="2800" b="1" smtClean="0"/>
            <a:t>五專免試入學</a:t>
          </a:r>
          <a:endParaRPr lang="zh-TW" altLang="en-US" sz="2800" b="1" dirty="0"/>
        </a:p>
      </dgm:t>
    </dgm:pt>
    <dgm:pt modelId="{B571B41A-CCFA-477F-84D9-8F79D472BCAA}" type="parTrans" cxnId="{1EBDBB57-4270-491B-84B6-A34F75C9FBF6}">
      <dgm:prSet/>
      <dgm:spPr/>
      <dgm:t>
        <a:bodyPr/>
        <a:lstStyle/>
        <a:p>
          <a:endParaRPr lang="zh-TW" altLang="en-US" sz="2400" b="1">
            <a:solidFill>
              <a:schemeClr val="accent2">
                <a:lumMod val="75000"/>
              </a:schemeClr>
            </a:solidFill>
          </a:endParaRPr>
        </a:p>
      </dgm:t>
    </dgm:pt>
    <dgm:pt modelId="{2CE781BF-52EB-4FAA-8387-58D97C5EC267}" type="sibTrans" cxnId="{1EBDBB57-4270-491B-84B6-A34F75C9FBF6}">
      <dgm:prSet/>
      <dgm:spPr/>
      <dgm:t>
        <a:bodyPr/>
        <a:lstStyle/>
        <a:p>
          <a:endParaRPr lang="zh-TW" altLang="en-US" sz="2400" b="1">
            <a:solidFill>
              <a:schemeClr val="accent2">
                <a:lumMod val="75000"/>
              </a:schemeClr>
            </a:solidFill>
          </a:endParaRPr>
        </a:p>
      </dgm:t>
    </dgm:pt>
    <dgm:pt modelId="{B16E3B39-2B4E-4449-BE99-997AD4911961}" type="pres">
      <dgm:prSet presAssocID="{5CF64CCC-7FF9-46A3-8E6C-0B65EB1383FA}" presName="Name0" presStyleCnt="0">
        <dgm:presLayoutVars>
          <dgm:chMax val="7"/>
          <dgm:chPref val="7"/>
          <dgm:dir/>
        </dgm:presLayoutVars>
      </dgm:prSet>
      <dgm:spPr/>
      <dgm:t>
        <a:bodyPr/>
        <a:lstStyle/>
        <a:p>
          <a:endParaRPr lang="zh-TW" altLang="en-US"/>
        </a:p>
      </dgm:t>
    </dgm:pt>
    <dgm:pt modelId="{BFC46748-FD04-4B20-8E77-9170B131713E}" type="pres">
      <dgm:prSet presAssocID="{5CF64CCC-7FF9-46A3-8E6C-0B65EB1383FA}" presName="Name1" presStyleCnt="0"/>
      <dgm:spPr/>
      <dgm:t>
        <a:bodyPr/>
        <a:lstStyle/>
        <a:p>
          <a:endParaRPr lang="zh-TW" altLang="en-US"/>
        </a:p>
      </dgm:t>
    </dgm:pt>
    <dgm:pt modelId="{E1677BC8-D072-425F-9958-C07C51CBCD5A}" type="pres">
      <dgm:prSet presAssocID="{5CF64CCC-7FF9-46A3-8E6C-0B65EB1383FA}" presName="cycle" presStyleCnt="0"/>
      <dgm:spPr/>
      <dgm:t>
        <a:bodyPr/>
        <a:lstStyle/>
        <a:p>
          <a:endParaRPr lang="zh-TW" altLang="en-US"/>
        </a:p>
      </dgm:t>
    </dgm:pt>
    <dgm:pt modelId="{A9602788-FBFC-46FA-BAA4-FF0E55BFF6F7}" type="pres">
      <dgm:prSet presAssocID="{5CF64CCC-7FF9-46A3-8E6C-0B65EB1383FA}" presName="srcNode" presStyleLbl="node1" presStyleIdx="0" presStyleCnt="7"/>
      <dgm:spPr/>
      <dgm:t>
        <a:bodyPr/>
        <a:lstStyle/>
        <a:p>
          <a:endParaRPr lang="zh-TW" altLang="en-US"/>
        </a:p>
      </dgm:t>
    </dgm:pt>
    <dgm:pt modelId="{043471AD-577A-4537-82F7-27616798857D}" type="pres">
      <dgm:prSet presAssocID="{5CF64CCC-7FF9-46A3-8E6C-0B65EB1383FA}" presName="conn" presStyleLbl="parChTrans1D2" presStyleIdx="0" presStyleCnt="1"/>
      <dgm:spPr/>
      <dgm:t>
        <a:bodyPr/>
        <a:lstStyle/>
        <a:p>
          <a:endParaRPr lang="zh-TW" altLang="en-US"/>
        </a:p>
      </dgm:t>
    </dgm:pt>
    <dgm:pt modelId="{863C6B0E-78B8-4748-9BAE-56E39A2A537E}" type="pres">
      <dgm:prSet presAssocID="{5CF64CCC-7FF9-46A3-8E6C-0B65EB1383FA}" presName="extraNode" presStyleLbl="node1" presStyleIdx="0" presStyleCnt="7"/>
      <dgm:spPr/>
      <dgm:t>
        <a:bodyPr/>
        <a:lstStyle/>
        <a:p>
          <a:endParaRPr lang="zh-TW" altLang="en-US"/>
        </a:p>
      </dgm:t>
    </dgm:pt>
    <dgm:pt modelId="{FF0B700A-B0EC-41C1-A816-83C5FD882F46}" type="pres">
      <dgm:prSet presAssocID="{5CF64CCC-7FF9-46A3-8E6C-0B65EB1383FA}" presName="dstNode" presStyleLbl="node1" presStyleIdx="0" presStyleCnt="7"/>
      <dgm:spPr/>
      <dgm:t>
        <a:bodyPr/>
        <a:lstStyle/>
        <a:p>
          <a:endParaRPr lang="zh-TW" altLang="en-US"/>
        </a:p>
      </dgm:t>
    </dgm:pt>
    <dgm:pt modelId="{CFAB8A2C-1C79-4A39-B941-5054B4F247A8}" type="pres">
      <dgm:prSet presAssocID="{D97F83D7-B1E2-4D31-A336-9B6B00E3AB0F}" presName="text_1" presStyleLbl="node1" presStyleIdx="0" presStyleCnt="7">
        <dgm:presLayoutVars>
          <dgm:bulletEnabled val="1"/>
        </dgm:presLayoutVars>
      </dgm:prSet>
      <dgm:spPr/>
      <dgm:t>
        <a:bodyPr/>
        <a:lstStyle/>
        <a:p>
          <a:endParaRPr lang="zh-TW" altLang="en-US"/>
        </a:p>
      </dgm:t>
    </dgm:pt>
    <dgm:pt modelId="{2A111593-A2CE-4A4F-A8D4-89EB9D69AAB4}" type="pres">
      <dgm:prSet presAssocID="{D97F83D7-B1E2-4D31-A336-9B6B00E3AB0F}" presName="accent_1" presStyleCnt="0"/>
      <dgm:spPr/>
      <dgm:t>
        <a:bodyPr/>
        <a:lstStyle/>
        <a:p>
          <a:endParaRPr lang="zh-TW" altLang="en-US"/>
        </a:p>
      </dgm:t>
    </dgm:pt>
    <dgm:pt modelId="{0A76F8E6-BDA5-45D4-8D1A-6585CEC1DB51}" type="pres">
      <dgm:prSet presAssocID="{D97F83D7-B1E2-4D31-A336-9B6B00E3AB0F}" presName="accentRepeatNode" presStyleLbl="solidFgAcc1" presStyleIdx="0" presStyleCnt="7"/>
      <dgm:spPr/>
      <dgm:t>
        <a:bodyPr/>
        <a:lstStyle/>
        <a:p>
          <a:endParaRPr lang="zh-TW" altLang="en-US"/>
        </a:p>
      </dgm:t>
    </dgm:pt>
    <dgm:pt modelId="{4EEA3DF2-EB54-4741-97D9-6074AB7B4121}" type="pres">
      <dgm:prSet presAssocID="{E2B1E84C-1E4B-4064-8AF3-ACA7120D3377}" presName="text_2" presStyleLbl="node1" presStyleIdx="1" presStyleCnt="7">
        <dgm:presLayoutVars>
          <dgm:bulletEnabled val="1"/>
        </dgm:presLayoutVars>
      </dgm:prSet>
      <dgm:spPr/>
      <dgm:t>
        <a:bodyPr/>
        <a:lstStyle/>
        <a:p>
          <a:endParaRPr lang="zh-TW" altLang="en-US"/>
        </a:p>
      </dgm:t>
    </dgm:pt>
    <dgm:pt modelId="{FB857C41-1AF6-4DD3-9A10-0D6DF28EF5CA}" type="pres">
      <dgm:prSet presAssocID="{E2B1E84C-1E4B-4064-8AF3-ACA7120D3377}" presName="accent_2" presStyleCnt="0"/>
      <dgm:spPr/>
      <dgm:t>
        <a:bodyPr/>
        <a:lstStyle/>
        <a:p>
          <a:endParaRPr lang="zh-TW" altLang="en-US"/>
        </a:p>
      </dgm:t>
    </dgm:pt>
    <dgm:pt modelId="{15F5BD1F-FF45-4A23-8B64-68D7830B31D6}" type="pres">
      <dgm:prSet presAssocID="{E2B1E84C-1E4B-4064-8AF3-ACA7120D3377}" presName="accentRepeatNode" presStyleLbl="solidFgAcc1" presStyleIdx="1" presStyleCnt="7"/>
      <dgm:spPr/>
      <dgm:t>
        <a:bodyPr/>
        <a:lstStyle/>
        <a:p>
          <a:endParaRPr lang="zh-TW" altLang="en-US"/>
        </a:p>
      </dgm:t>
    </dgm:pt>
    <dgm:pt modelId="{B6B7EC55-C0E0-4EA6-BD62-6D377D06D877}" type="pres">
      <dgm:prSet presAssocID="{950CA700-A649-4CA2-9998-0603FCD092D5}" presName="text_3" presStyleLbl="node1" presStyleIdx="2" presStyleCnt="7">
        <dgm:presLayoutVars>
          <dgm:bulletEnabled val="1"/>
        </dgm:presLayoutVars>
      </dgm:prSet>
      <dgm:spPr/>
      <dgm:t>
        <a:bodyPr/>
        <a:lstStyle/>
        <a:p>
          <a:endParaRPr lang="zh-TW" altLang="en-US"/>
        </a:p>
      </dgm:t>
    </dgm:pt>
    <dgm:pt modelId="{B0DEF036-E3CD-4C31-9B0A-B7ECFFC3FF64}" type="pres">
      <dgm:prSet presAssocID="{950CA700-A649-4CA2-9998-0603FCD092D5}" presName="accent_3" presStyleCnt="0"/>
      <dgm:spPr/>
      <dgm:t>
        <a:bodyPr/>
        <a:lstStyle/>
        <a:p>
          <a:endParaRPr lang="zh-TW" altLang="en-US"/>
        </a:p>
      </dgm:t>
    </dgm:pt>
    <dgm:pt modelId="{7E1D13DD-A273-4497-B198-2AF26421BA05}" type="pres">
      <dgm:prSet presAssocID="{950CA700-A649-4CA2-9998-0603FCD092D5}" presName="accentRepeatNode" presStyleLbl="solidFgAcc1" presStyleIdx="2" presStyleCnt="7"/>
      <dgm:spPr/>
      <dgm:t>
        <a:bodyPr/>
        <a:lstStyle/>
        <a:p>
          <a:endParaRPr lang="zh-TW" altLang="en-US"/>
        </a:p>
      </dgm:t>
    </dgm:pt>
    <dgm:pt modelId="{FF377A62-E0AF-4D53-9C0B-106E87908ACF}" type="pres">
      <dgm:prSet presAssocID="{A4089DEC-CEBC-4936-A2EB-1EA650F7E28E}" presName="text_4" presStyleLbl="node1" presStyleIdx="3" presStyleCnt="7">
        <dgm:presLayoutVars>
          <dgm:bulletEnabled val="1"/>
        </dgm:presLayoutVars>
      </dgm:prSet>
      <dgm:spPr/>
      <dgm:t>
        <a:bodyPr/>
        <a:lstStyle/>
        <a:p>
          <a:endParaRPr lang="zh-TW" altLang="en-US"/>
        </a:p>
      </dgm:t>
    </dgm:pt>
    <dgm:pt modelId="{8CA6D658-7BBF-4A95-AF41-A6DAFFA1EA78}" type="pres">
      <dgm:prSet presAssocID="{A4089DEC-CEBC-4936-A2EB-1EA650F7E28E}" presName="accent_4" presStyleCnt="0"/>
      <dgm:spPr/>
      <dgm:t>
        <a:bodyPr/>
        <a:lstStyle/>
        <a:p>
          <a:endParaRPr lang="zh-TW" altLang="en-US"/>
        </a:p>
      </dgm:t>
    </dgm:pt>
    <dgm:pt modelId="{3D6B2D63-AC6D-41C7-8818-CDDD3337EDE2}" type="pres">
      <dgm:prSet presAssocID="{A4089DEC-CEBC-4936-A2EB-1EA650F7E28E}" presName="accentRepeatNode" presStyleLbl="solidFgAcc1" presStyleIdx="3" presStyleCnt="7"/>
      <dgm:spPr/>
      <dgm:t>
        <a:bodyPr/>
        <a:lstStyle/>
        <a:p>
          <a:endParaRPr lang="zh-TW" altLang="en-US"/>
        </a:p>
      </dgm:t>
    </dgm:pt>
    <dgm:pt modelId="{8CED407B-C9E8-485F-8A2E-E35EC6A1F514}" type="pres">
      <dgm:prSet presAssocID="{8B0FE117-1950-4821-BC0E-BAB1CFFE6E92}" presName="text_5" presStyleLbl="node1" presStyleIdx="4" presStyleCnt="7">
        <dgm:presLayoutVars>
          <dgm:bulletEnabled val="1"/>
        </dgm:presLayoutVars>
      </dgm:prSet>
      <dgm:spPr/>
      <dgm:t>
        <a:bodyPr/>
        <a:lstStyle/>
        <a:p>
          <a:endParaRPr lang="zh-TW" altLang="en-US"/>
        </a:p>
      </dgm:t>
    </dgm:pt>
    <dgm:pt modelId="{0B20F524-2EC7-4699-B923-CFCF98AFD71A}" type="pres">
      <dgm:prSet presAssocID="{8B0FE117-1950-4821-BC0E-BAB1CFFE6E92}" presName="accent_5" presStyleCnt="0"/>
      <dgm:spPr/>
      <dgm:t>
        <a:bodyPr/>
        <a:lstStyle/>
        <a:p>
          <a:endParaRPr lang="zh-TW" altLang="en-US"/>
        </a:p>
      </dgm:t>
    </dgm:pt>
    <dgm:pt modelId="{EAAC1D7B-17CA-464E-A155-F6BA169B4672}" type="pres">
      <dgm:prSet presAssocID="{8B0FE117-1950-4821-BC0E-BAB1CFFE6E92}" presName="accentRepeatNode" presStyleLbl="solidFgAcc1" presStyleIdx="4" presStyleCnt="7"/>
      <dgm:spPr/>
      <dgm:t>
        <a:bodyPr/>
        <a:lstStyle/>
        <a:p>
          <a:endParaRPr lang="zh-TW" altLang="en-US"/>
        </a:p>
      </dgm:t>
    </dgm:pt>
    <dgm:pt modelId="{AAF08D58-4694-4576-A769-5025EA533EFE}" type="pres">
      <dgm:prSet presAssocID="{4FD896C3-02C7-4FA2-B403-2C9E6E016650}" presName="text_6" presStyleLbl="node1" presStyleIdx="5" presStyleCnt="7">
        <dgm:presLayoutVars>
          <dgm:bulletEnabled val="1"/>
        </dgm:presLayoutVars>
      </dgm:prSet>
      <dgm:spPr/>
      <dgm:t>
        <a:bodyPr/>
        <a:lstStyle/>
        <a:p>
          <a:endParaRPr lang="zh-TW" altLang="en-US"/>
        </a:p>
      </dgm:t>
    </dgm:pt>
    <dgm:pt modelId="{BA41381E-2E61-4EDB-AD06-5E992B6CECB3}" type="pres">
      <dgm:prSet presAssocID="{4FD896C3-02C7-4FA2-B403-2C9E6E016650}" presName="accent_6" presStyleCnt="0"/>
      <dgm:spPr/>
      <dgm:t>
        <a:bodyPr/>
        <a:lstStyle/>
        <a:p>
          <a:endParaRPr lang="zh-TW" altLang="en-US"/>
        </a:p>
      </dgm:t>
    </dgm:pt>
    <dgm:pt modelId="{5914C4F6-BCB7-4D89-9F3C-6207064EC537}" type="pres">
      <dgm:prSet presAssocID="{4FD896C3-02C7-4FA2-B403-2C9E6E016650}" presName="accentRepeatNode" presStyleLbl="solidFgAcc1" presStyleIdx="5" presStyleCnt="7"/>
      <dgm:spPr/>
      <dgm:t>
        <a:bodyPr/>
        <a:lstStyle/>
        <a:p>
          <a:endParaRPr lang="zh-TW" altLang="en-US"/>
        </a:p>
      </dgm:t>
    </dgm:pt>
    <dgm:pt modelId="{BD4F27B2-D647-4733-A30D-47FD416DFBDC}" type="pres">
      <dgm:prSet presAssocID="{4D60A0B1-EA38-4EBF-A86B-92527EF1345D}" presName="text_7" presStyleLbl="node1" presStyleIdx="6" presStyleCnt="7">
        <dgm:presLayoutVars>
          <dgm:bulletEnabled val="1"/>
        </dgm:presLayoutVars>
      </dgm:prSet>
      <dgm:spPr/>
      <dgm:t>
        <a:bodyPr/>
        <a:lstStyle/>
        <a:p>
          <a:endParaRPr lang="zh-TW" altLang="en-US"/>
        </a:p>
      </dgm:t>
    </dgm:pt>
    <dgm:pt modelId="{A9A0CDB6-CAA4-4445-80CA-515E2EC604B2}" type="pres">
      <dgm:prSet presAssocID="{4D60A0B1-EA38-4EBF-A86B-92527EF1345D}" presName="accent_7" presStyleCnt="0"/>
      <dgm:spPr/>
      <dgm:t>
        <a:bodyPr/>
        <a:lstStyle/>
        <a:p>
          <a:endParaRPr lang="zh-TW" altLang="en-US"/>
        </a:p>
      </dgm:t>
    </dgm:pt>
    <dgm:pt modelId="{884DE709-3FB8-4524-857E-67B784325A3B}" type="pres">
      <dgm:prSet presAssocID="{4D60A0B1-EA38-4EBF-A86B-92527EF1345D}" presName="accentRepeatNode" presStyleLbl="solidFgAcc1" presStyleIdx="6" presStyleCnt="7"/>
      <dgm:spPr/>
      <dgm:t>
        <a:bodyPr/>
        <a:lstStyle/>
        <a:p>
          <a:endParaRPr lang="zh-TW" altLang="en-US"/>
        </a:p>
      </dgm:t>
    </dgm:pt>
  </dgm:ptLst>
  <dgm:cxnLst>
    <dgm:cxn modelId="{D363E474-11FE-497C-8C24-CB12F8D654EC}" type="presOf" srcId="{D97F83D7-B1E2-4D31-A336-9B6B00E3AB0F}" destId="{CFAB8A2C-1C79-4A39-B941-5054B4F247A8}" srcOrd="0" destOrd="0" presId="urn:microsoft.com/office/officeart/2008/layout/VerticalCurvedList"/>
    <dgm:cxn modelId="{536330C9-ED05-4717-92FE-ECABC889A625}" srcId="{5CF64CCC-7FF9-46A3-8E6C-0B65EB1383FA}" destId="{4FD896C3-02C7-4FA2-B403-2C9E6E016650}" srcOrd="5" destOrd="0" parTransId="{599302F5-5E51-426D-BCF5-EF64B9CF478B}" sibTransId="{E3079EE9-D174-42A4-9CA7-9EC2F2A7E1B0}"/>
    <dgm:cxn modelId="{7D064F47-2C07-43ED-9372-6991FF4F0363}" type="presOf" srcId="{8B0FE117-1950-4821-BC0E-BAB1CFFE6E92}" destId="{8CED407B-C9E8-485F-8A2E-E35EC6A1F514}" srcOrd="0" destOrd="0" presId="urn:microsoft.com/office/officeart/2008/layout/VerticalCurvedList"/>
    <dgm:cxn modelId="{6560193A-5A86-46A0-9D3D-CAB0B356AAB6}" srcId="{5CF64CCC-7FF9-46A3-8E6C-0B65EB1383FA}" destId="{E2B1E84C-1E4B-4064-8AF3-ACA7120D3377}" srcOrd="1" destOrd="0" parTransId="{0807B5BB-DEF0-41CA-A7E4-832BCDBE7C69}" sibTransId="{78C13673-4D10-402B-96FD-F816FB08EA97}"/>
    <dgm:cxn modelId="{1EBDBB57-4270-491B-84B6-A34F75C9FBF6}" srcId="{5CF64CCC-7FF9-46A3-8E6C-0B65EB1383FA}" destId="{4D60A0B1-EA38-4EBF-A86B-92527EF1345D}" srcOrd="6" destOrd="0" parTransId="{B571B41A-CCFA-477F-84D9-8F79D472BCAA}" sibTransId="{2CE781BF-52EB-4FAA-8387-58D97C5EC267}"/>
    <dgm:cxn modelId="{E43FBDF6-ADA0-4B7A-BC40-A6B76C225938}" type="presOf" srcId="{E2B1E84C-1E4B-4064-8AF3-ACA7120D3377}" destId="{4EEA3DF2-EB54-4741-97D9-6074AB7B4121}" srcOrd="0" destOrd="0" presId="urn:microsoft.com/office/officeart/2008/layout/VerticalCurvedList"/>
    <dgm:cxn modelId="{CFF8B4B4-1986-416E-B590-567BF395667D}" srcId="{5CF64CCC-7FF9-46A3-8E6C-0B65EB1383FA}" destId="{950CA700-A649-4CA2-9998-0603FCD092D5}" srcOrd="2" destOrd="0" parTransId="{542C6622-0112-47B5-830A-BB8C399A2942}" sibTransId="{79B34587-6170-4BB8-84D1-017493DEA6C2}"/>
    <dgm:cxn modelId="{AC8FA5A5-5BBD-44A7-9418-DAB5A3C2C4CB}" srcId="{5CF64CCC-7FF9-46A3-8E6C-0B65EB1383FA}" destId="{D97F83D7-B1E2-4D31-A336-9B6B00E3AB0F}" srcOrd="0" destOrd="0" parTransId="{D69FCF5A-B724-49F1-945F-C3D7A57AFE2A}" sibTransId="{A4B0C26D-3F44-4A64-BC29-A19D2F9C2D60}"/>
    <dgm:cxn modelId="{57EF08A4-C751-47A0-8ED2-89EAB85D7F6C}" type="presOf" srcId="{950CA700-A649-4CA2-9998-0603FCD092D5}" destId="{B6B7EC55-C0E0-4EA6-BD62-6D377D06D877}" srcOrd="0" destOrd="0" presId="urn:microsoft.com/office/officeart/2008/layout/VerticalCurvedList"/>
    <dgm:cxn modelId="{B7E88D99-E988-44C4-A039-4AB12F599E42}" type="presOf" srcId="{4FD896C3-02C7-4FA2-B403-2C9E6E016650}" destId="{AAF08D58-4694-4576-A769-5025EA533EFE}" srcOrd="0" destOrd="0" presId="urn:microsoft.com/office/officeart/2008/layout/VerticalCurvedList"/>
    <dgm:cxn modelId="{ACB4A772-5E84-4A86-A31F-5789A247185C}" type="presOf" srcId="{5CF64CCC-7FF9-46A3-8E6C-0B65EB1383FA}" destId="{B16E3B39-2B4E-4449-BE99-997AD4911961}" srcOrd="0" destOrd="0" presId="urn:microsoft.com/office/officeart/2008/layout/VerticalCurvedList"/>
    <dgm:cxn modelId="{7079578D-2F2A-4455-AD1B-92B860663F31}" type="presOf" srcId="{A4089DEC-CEBC-4936-A2EB-1EA650F7E28E}" destId="{FF377A62-E0AF-4D53-9C0B-106E87908ACF}" srcOrd="0" destOrd="0" presId="urn:microsoft.com/office/officeart/2008/layout/VerticalCurvedList"/>
    <dgm:cxn modelId="{8426FF44-6240-40A5-80A9-AFE9CBDA24E3}" srcId="{5CF64CCC-7FF9-46A3-8E6C-0B65EB1383FA}" destId="{8B0FE117-1950-4821-BC0E-BAB1CFFE6E92}" srcOrd="4" destOrd="0" parTransId="{E5B58C9E-1CD8-4BE1-A025-2526BFE64880}" sibTransId="{10EF4DDF-E9CE-4016-B2F1-7DA16DA41939}"/>
    <dgm:cxn modelId="{4A828AFE-4FD2-446C-A4D2-8628496CB213}" srcId="{5CF64CCC-7FF9-46A3-8E6C-0B65EB1383FA}" destId="{A4089DEC-CEBC-4936-A2EB-1EA650F7E28E}" srcOrd="3" destOrd="0" parTransId="{50D344F1-7349-4B65-89C5-D9A599C5A216}" sibTransId="{920CFEE3-2FC6-450E-AAB4-FB30E3D8FFB7}"/>
    <dgm:cxn modelId="{CCAB8ABE-3F33-4014-AB87-240BA5093805}" type="presOf" srcId="{4D60A0B1-EA38-4EBF-A86B-92527EF1345D}" destId="{BD4F27B2-D647-4733-A30D-47FD416DFBDC}" srcOrd="0" destOrd="0" presId="urn:microsoft.com/office/officeart/2008/layout/VerticalCurvedList"/>
    <dgm:cxn modelId="{DF65677B-C9A7-420B-A19D-B8BBC41EBCB9}" type="presOf" srcId="{A4B0C26D-3F44-4A64-BC29-A19D2F9C2D60}" destId="{043471AD-577A-4537-82F7-27616798857D}" srcOrd="0" destOrd="0" presId="urn:microsoft.com/office/officeart/2008/layout/VerticalCurvedList"/>
    <dgm:cxn modelId="{2A7F93C9-EDCB-4E24-9B45-A540F40B9F25}" type="presParOf" srcId="{B16E3B39-2B4E-4449-BE99-997AD4911961}" destId="{BFC46748-FD04-4B20-8E77-9170B131713E}" srcOrd="0" destOrd="0" presId="urn:microsoft.com/office/officeart/2008/layout/VerticalCurvedList"/>
    <dgm:cxn modelId="{9591F260-CCC2-43AC-A03B-D286A5602F2F}" type="presParOf" srcId="{BFC46748-FD04-4B20-8E77-9170B131713E}" destId="{E1677BC8-D072-425F-9958-C07C51CBCD5A}" srcOrd="0" destOrd="0" presId="urn:microsoft.com/office/officeart/2008/layout/VerticalCurvedList"/>
    <dgm:cxn modelId="{5852BA0F-399D-4F02-A957-4316E5B187F6}" type="presParOf" srcId="{E1677BC8-D072-425F-9958-C07C51CBCD5A}" destId="{A9602788-FBFC-46FA-BAA4-FF0E55BFF6F7}" srcOrd="0" destOrd="0" presId="urn:microsoft.com/office/officeart/2008/layout/VerticalCurvedList"/>
    <dgm:cxn modelId="{EDE8F899-69F4-4C14-93ED-6384BC403678}" type="presParOf" srcId="{E1677BC8-D072-425F-9958-C07C51CBCD5A}" destId="{043471AD-577A-4537-82F7-27616798857D}" srcOrd="1" destOrd="0" presId="urn:microsoft.com/office/officeart/2008/layout/VerticalCurvedList"/>
    <dgm:cxn modelId="{477B452E-95A0-4E3E-9DE2-C0594AD0FD11}" type="presParOf" srcId="{E1677BC8-D072-425F-9958-C07C51CBCD5A}" destId="{863C6B0E-78B8-4748-9BAE-56E39A2A537E}" srcOrd="2" destOrd="0" presId="urn:microsoft.com/office/officeart/2008/layout/VerticalCurvedList"/>
    <dgm:cxn modelId="{8B84E0F0-5179-4532-9CB4-EE4F3958F1C3}" type="presParOf" srcId="{E1677BC8-D072-425F-9958-C07C51CBCD5A}" destId="{FF0B700A-B0EC-41C1-A816-83C5FD882F46}" srcOrd="3" destOrd="0" presId="urn:microsoft.com/office/officeart/2008/layout/VerticalCurvedList"/>
    <dgm:cxn modelId="{275CE03A-5C76-4EB4-A7E2-3D9B5B6CD713}" type="presParOf" srcId="{BFC46748-FD04-4B20-8E77-9170B131713E}" destId="{CFAB8A2C-1C79-4A39-B941-5054B4F247A8}" srcOrd="1" destOrd="0" presId="urn:microsoft.com/office/officeart/2008/layout/VerticalCurvedList"/>
    <dgm:cxn modelId="{E60EB544-C3E1-4BA6-88C2-E4D6A2878889}" type="presParOf" srcId="{BFC46748-FD04-4B20-8E77-9170B131713E}" destId="{2A111593-A2CE-4A4F-A8D4-89EB9D69AAB4}" srcOrd="2" destOrd="0" presId="urn:microsoft.com/office/officeart/2008/layout/VerticalCurvedList"/>
    <dgm:cxn modelId="{81706F5B-F629-4A39-90EA-338B001FBEC3}" type="presParOf" srcId="{2A111593-A2CE-4A4F-A8D4-89EB9D69AAB4}" destId="{0A76F8E6-BDA5-45D4-8D1A-6585CEC1DB51}" srcOrd="0" destOrd="0" presId="urn:microsoft.com/office/officeart/2008/layout/VerticalCurvedList"/>
    <dgm:cxn modelId="{CCD98D09-9B65-47E2-9D4D-299B691E72CD}" type="presParOf" srcId="{BFC46748-FD04-4B20-8E77-9170B131713E}" destId="{4EEA3DF2-EB54-4741-97D9-6074AB7B4121}" srcOrd="3" destOrd="0" presId="urn:microsoft.com/office/officeart/2008/layout/VerticalCurvedList"/>
    <dgm:cxn modelId="{EC3EE416-CAFA-473C-8084-F8AFD5897112}" type="presParOf" srcId="{BFC46748-FD04-4B20-8E77-9170B131713E}" destId="{FB857C41-1AF6-4DD3-9A10-0D6DF28EF5CA}" srcOrd="4" destOrd="0" presId="urn:microsoft.com/office/officeart/2008/layout/VerticalCurvedList"/>
    <dgm:cxn modelId="{FBAD48C0-F496-493E-B7E4-315F93A62ED5}" type="presParOf" srcId="{FB857C41-1AF6-4DD3-9A10-0D6DF28EF5CA}" destId="{15F5BD1F-FF45-4A23-8B64-68D7830B31D6}" srcOrd="0" destOrd="0" presId="urn:microsoft.com/office/officeart/2008/layout/VerticalCurvedList"/>
    <dgm:cxn modelId="{0339B54C-8F7D-4FBE-8482-8213A69AF684}" type="presParOf" srcId="{BFC46748-FD04-4B20-8E77-9170B131713E}" destId="{B6B7EC55-C0E0-4EA6-BD62-6D377D06D877}" srcOrd="5" destOrd="0" presId="urn:microsoft.com/office/officeart/2008/layout/VerticalCurvedList"/>
    <dgm:cxn modelId="{52B292EA-E10B-405F-8BA7-9D1D06C43006}" type="presParOf" srcId="{BFC46748-FD04-4B20-8E77-9170B131713E}" destId="{B0DEF036-E3CD-4C31-9B0A-B7ECFFC3FF64}" srcOrd="6" destOrd="0" presId="urn:microsoft.com/office/officeart/2008/layout/VerticalCurvedList"/>
    <dgm:cxn modelId="{260FF6EB-B8D4-4516-AA0D-08E27FFEEEE2}" type="presParOf" srcId="{B0DEF036-E3CD-4C31-9B0A-B7ECFFC3FF64}" destId="{7E1D13DD-A273-4497-B198-2AF26421BA05}" srcOrd="0" destOrd="0" presId="urn:microsoft.com/office/officeart/2008/layout/VerticalCurvedList"/>
    <dgm:cxn modelId="{5A05E5F5-1CAD-4B84-B2AB-08F76C4EC55B}" type="presParOf" srcId="{BFC46748-FD04-4B20-8E77-9170B131713E}" destId="{FF377A62-E0AF-4D53-9C0B-106E87908ACF}" srcOrd="7" destOrd="0" presId="urn:microsoft.com/office/officeart/2008/layout/VerticalCurvedList"/>
    <dgm:cxn modelId="{B0342535-5C9F-4E41-9DCD-28E02652A1B6}" type="presParOf" srcId="{BFC46748-FD04-4B20-8E77-9170B131713E}" destId="{8CA6D658-7BBF-4A95-AF41-A6DAFFA1EA78}" srcOrd="8" destOrd="0" presId="urn:microsoft.com/office/officeart/2008/layout/VerticalCurvedList"/>
    <dgm:cxn modelId="{7E2A05CC-6B45-4A4A-9BF3-A35C5605F50F}" type="presParOf" srcId="{8CA6D658-7BBF-4A95-AF41-A6DAFFA1EA78}" destId="{3D6B2D63-AC6D-41C7-8818-CDDD3337EDE2}" srcOrd="0" destOrd="0" presId="urn:microsoft.com/office/officeart/2008/layout/VerticalCurvedList"/>
    <dgm:cxn modelId="{3CD3C1F4-5A3D-43A8-9313-7803F0AC842E}" type="presParOf" srcId="{BFC46748-FD04-4B20-8E77-9170B131713E}" destId="{8CED407B-C9E8-485F-8A2E-E35EC6A1F514}" srcOrd="9" destOrd="0" presId="urn:microsoft.com/office/officeart/2008/layout/VerticalCurvedList"/>
    <dgm:cxn modelId="{03AC87F7-5466-4744-A046-BC9416146484}" type="presParOf" srcId="{BFC46748-FD04-4B20-8E77-9170B131713E}" destId="{0B20F524-2EC7-4699-B923-CFCF98AFD71A}" srcOrd="10" destOrd="0" presId="urn:microsoft.com/office/officeart/2008/layout/VerticalCurvedList"/>
    <dgm:cxn modelId="{23BEBE4F-20D9-40AE-8B95-CC372288C17E}" type="presParOf" srcId="{0B20F524-2EC7-4699-B923-CFCF98AFD71A}" destId="{EAAC1D7B-17CA-464E-A155-F6BA169B4672}" srcOrd="0" destOrd="0" presId="urn:microsoft.com/office/officeart/2008/layout/VerticalCurvedList"/>
    <dgm:cxn modelId="{F40732E0-60FF-4A3D-BE45-6E5D012DF08F}" type="presParOf" srcId="{BFC46748-FD04-4B20-8E77-9170B131713E}" destId="{AAF08D58-4694-4576-A769-5025EA533EFE}" srcOrd="11" destOrd="0" presId="urn:microsoft.com/office/officeart/2008/layout/VerticalCurvedList"/>
    <dgm:cxn modelId="{E5FE0D12-A750-4D82-9361-39B411CC8741}" type="presParOf" srcId="{BFC46748-FD04-4B20-8E77-9170B131713E}" destId="{BA41381E-2E61-4EDB-AD06-5E992B6CECB3}" srcOrd="12" destOrd="0" presId="urn:microsoft.com/office/officeart/2008/layout/VerticalCurvedList"/>
    <dgm:cxn modelId="{B15363ED-C240-404E-BB0D-CB805978535A}" type="presParOf" srcId="{BA41381E-2E61-4EDB-AD06-5E992B6CECB3}" destId="{5914C4F6-BCB7-4D89-9F3C-6207064EC537}" srcOrd="0" destOrd="0" presId="urn:microsoft.com/office/officeart/2008/layout/VerticalCurvedList"/>
    <dgm:cxn modelId="{14A92A05-88AC-4D75-859C-5A14BC46F730}" type="presParOf" srcId="{BFC46748-FD04-4B20-8E77-9170B131713E}" destId="{BD4F27B2-D647-4733-A30D-47FD416DFBDC}" srcOrd="13" destOrd="0" presId="urn:microsoft.com/office/officeart/2008/layout/VerticalCurvedList"/>
    <dgm:cxn modelId="{D31E7CB3-66F5-4133-92DC-4C255219A612}" type="presParOf" srcId="{BFC46748-FD04-4B20-8E77-9170B131713E}" destId="{A9A0CDB6-CAA4-4445-80CA-515E2EC604B2}" srcOrd="14" destOrd="0" presId="urn:microsoft.com/office/officeart/2008/layout/VerticalCurvedList"/>
    <dgm:cxn modelId="{A8854D65-7AE3-47E8-BF70-88BB2383D479}" type="presParOf" srcId="{A9A0CDB6-CAA4-4445-80CA-515E2EC604B2}" destId="{884DE709-3FB8-4524-857E-67B784325A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4315-6606-4761-8C8C-258AE881EE35}">
      <dsp:nvSpPr>
        <dsp:cNvPr id="0" name=""/>
        <dsp:cNvSpPr/>
      </dsp:nvSpPr>
      <dsp:spPr>
        <a:xfrm rot="5400000">
          <a:off x="5075345" y="23581"/>
          <a:ext cx="1324788" cy="5033303"/>
        </a:xfrm>
        <a:prstGeom prst="round2SameRect">
          <a:avLst/>
        </a:prstGeom>
        <a:gradFill flip="none" rotWithShape="0">
          <a:gsLst>
            <a:gs pos="0">
              <a:srgbClr val="99CCFF">
                <a:shade val="30000"/>
                <a:satMod val="115000"/>
              </a:srgbClr>
            </a:gs>
            <a:gs pos="50000">
              <a:srgbClr val="99CCFF">
                <a:shade val="67500"/>
                <a:satMod val="115000"/>
              </a:srgbClr>
            </a:gs>
            <a:gs pos="100000">
              <a:srgbClr val="99CCFF">
                <a:shade val="100000"/>
                <a:satMod val="115000"/>
              </a:srgbClr>
            </a:gs>
          </a:gsLst>
          <a:path path="circle">
            <a:fillToRect l="50000" t="50000" r="50000" b="50000"/>
          </a:path>
          <a:tileRect/>
        </a:gradFill>
        <a:ln w="12700" cap="flat" cmpd="sng" algn="ctr">
          <a:noFill/>
          <a:prstDash val="solid"/>
        </a:ln>
        <a:effectLst>
          <a:glow>
            <a:schemeClr val="accent5">
              <a:tint val="100000"/>
              <a:shade val="100000"/>
              <a:hueMod val="100000"/>
              <a:satMod val="100000"/>
            </a:schemeClr>
          </a:glo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zh-TW" altLang="en-US" sz="3500" b="1" kern="1200" dirty="0" smtClean="0">
              <a:solidFill>
                <a:schemeClr val="bg1"/>
              </a:solidFill>
              <a:latin typeface="標楷體" pitchFamily="65" charset="-120"/>
              <a:ea typeface="標楷體" pitchFamily="65" charset="-120"/>
            </a:rPr>
            <a:t>基北區</a:t>
          </a:r>
          <a:r>
            <a:rPr lang="en-US" altLang="zh-TW" sz="3500" b="1" kern="1200" dirty="0" smtClean="0">
              <a:solidFill>
                <a:schemeClr val="bg1"/>
              </a:solidFill>
              <a:latin typeface="標楷體" pitchFamily="65" charset="-120"/>
              <a:ea typeface="標楷體" pitchFamily="65" charset="-120"/>
            </a:rPr>
            <a:t>155</a:t>
          </a:r>
          <a:r>
            <a:rPr lang="zh-TW" altLang="en-US" sz="3500" b="1" kern="1200" dirty="0" smtClean="0">
              <a:solidFill>
                <a:schemeClr val="bg1"/>
              </a:solidFill>
              <a:latin typeface="標楷體" pitchFamily="65" charset="-120"/>
              <a:ea typeface="標楷體" pitchFamily="65" charset="-120"/>
            </a:rPr>
            <a:t>所學校</a:t>
          </a:r>
          <a:r>
            <a:rPr lang="en-US" altLang="zh-TW" sz="3500" b="1" kern="1200" dirty="0" smtClean="0">
              <a:solidFill>
                <a:schemeClr val="bg1"/>
              </a:solidFill>
              <a:latin typeface="標楷體" pitchFamily="65" charset="-120"/>
              <a:ea typeface="標楷體" pitchFamily="65" charset="-120"/>
            </a:rPr>
            <a:t/>
          </a:r>
          <a:br>
            <a:rPr lang="en-US" altLang="zh-TW" sz="3500" b="1" kern="1200" dirty="0" smtClean="0">
              <a:solidFill>
                <a:schemeClr val="bg1"/>
              </a:solidFill>
              <a:latin typeface="標楷體" pitchFamily="65" charset="-120"/>
              <a:ea typeface="標楷體" pitchFamily="65" charset="-120"/>
            </a:rPr>
          </a:br>
          <a:r>
            <a:rPr lang="en-US" altLang="zh-TW" sz="3500" b="1" kern="1200" dirty="0" smtClean="0">
              <a:solidFill>
                <a:schemeClr val="bg1"/>
              </a:solidFill>
              <a:latin typeface="標楷體" pitchFamily="65" charset="-120"/>
              <a:ea typeface="標楷體" pitchFamily="65" charset="-120"/>
            </a:rPr>
            <a:t>(</a:t>
          </a:r>
          <a:r>
            <a:rPr lang="zh-TW" altLang="en-US" sz="3500" b="1" kern="1200" dirty="0" smtClean="0">
              <a:solidFill>
                <a:schemeClr val="bg1"/>
              </a:solidFill>
              <a:latin typeface="標楷體" pitchFamily="65" charset="-120"/>
              <a:ea typeface="標楷體" pitchFamily="65" charset="-120"/>
            </a:rPr>
            <a:t>高中、高職、五專</a:t>
          </a:r>
          <a:r>
            <a:rPr lang="en-US" altLang="zh-TW" sz="3500" b="1" kern="1200" dirty="0" smtClean="0">
              <a:solidFill>
                <a:schemeClr val="bg1"/>
              </a:solidFill>
              <a:latin typeface="標楷體" pitchFamily="65" charset="-120"/>
              <a:ea typeface="標楷體" pitchFamily="65" charset="-120"/>
            </a:rPr>
            <a:t>)</a:t>
          </a:r>
          <a:endParaRPr lang="zh-TW" altLang="en-US" sz="3500" b="1" kern="1200" dirty="0">
            <a:solidFill>
              <a:schemeClr val="bg1"/>
            </a:solidFill>
            <a:latin typeface="標楷體" pitchFamily="65" charset="-120"/>
            <a:ea typeface="標楷體" pitchFamily="65" charset="-120"/>
          </a:endParaRPr>
        </a:p>
      </dsp:txBody>
      <dsp:txXfrm rot="-5400000">
        <a:off x="3221088" y="1942510"/>
        <a:ext cx="4968632" cy="1195446"/>
      </dsp:txXfrm>
    </dsp:sp>
    <dsp:sp modelId="{CF8C3C36-7F2C-4B11-875A-CFCDF0FBDB8A}">
      <dsp:nvSpPr>
        <dsp:cNvPr id="0" name=""/>
        <dsp:cNvSpPr/>
      </dsp:nvSpPr>
      <dsp:spPr>
        <a:xfrm>
          <a:off x="144035" y="1802668"/>
          <a:ext cx="2971581" cy="1429136"/>
        </a:xfrm>
        <a:prstGeom prst="roundRect">
          <a:avLst/>
        </a:prstGeom>
        <a:noFill/>
        <a:ln w="57150" cap="flat" cmpd="sng" algn="ctr">
          <a:solidFill>
            <a:srgbClr val="0000FF"/>
          </a:solidFill>
          <a:prstDash val="solid"/>
        </a:ln>
        <a:effectLst>
          <a:glow>
            <a:schemeClr val="accent1">
              <a:tint val="100000"/>
              <a:shade val="100000"/>
              <a:hueMod val="100000"/>
              <a:satMod val="10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標楷體" pitchFamily="65" charset="-120"/>
              <a:ea typeface="標楷體" pitchFamily="65" charset="-120"/>
            </a:rPr>
            <a:t>認識</a:t>
          </a:r>
          <a:r>
            <a:rPr lang="zh-TW" altLang="en-US" sz="3600" b="1" u="sng" kern="1200" dirty="0" smtClean="0">
              <a:solidFill>
                <a:srgbClr val="0000FF"/>
              </a:solidFill>
              <a:latin typeface="標楷體" pitchFamily="65" charset="-120"/>
              <a:ea typeface="標楷體" pitchFamily="65" charset="-120"/>
            </a:rPr>
            <a:t>學校</a:t>
          </a:r>
          <a:endParaRPr lang="zh-TW" altLang="en-US" sz="3600" b="1" u="sng" kern="1200" dirty="0">
            <a:solidFill>
              <a:srgbClr val="0000FF"/>
            </a:solidFill>
            <a:latin typeface="標楷體" pitchFamily="65" charset="-120"/>
            <a:ea typeface="標楷體" pitchFamily="65" charset="-120"/>
          </a:endParaRPr>
        </a:p>
      </dsp:txBody>
      <dsp:txXfrm>
        <a:off x="213800" y="1872433"/>
        <a:ext cx="2832051" cy="1289606"/>
      </dsp:txXfrm>
    </dsp:sp>
    <dsp:sp modelId="{5C18EEC9-0A5F-41CC-BD1D-1E8CE14B7605}">
      <dsp:nvSpPr>
        <dsp:cNvPr id="0" name=""/>
        <dsp:cNvSpPr/>
      </dsp:nvSpPr>
      <dsp:spPr>
        <a:xfrm rot="5400000">
          <a:off x="4865610" y="-1632315"/>
          <a:ext cx="1624663" cy="4889294"/>
        </a:xfrm>
        <a:prstGeom prst="round2SameRect">
          <a:avLst/>
        </a:prstGeom>
        <a:gradFill flip="none" rotWithShape="0">
          <a:gsLst>
            <a:gs pos="0">
              <a:srgbClr val="FF3300">
                <a:tint val="66000"/>
                <a:satMod val="160000"/>
              </a:srgbClr>
            </a:gs>
            <a:gs pos="50000">
              <a:srgbClr val="FF3300">
                <a:tint val="44500"/>
                <a:satMod val="160000"/>
              </a:srgbClr>
            </a:gs>
            <a:gs pos="100000">
              <a:srgbClr val="FF3300">
                <a:tint val="23500"/>
                <a:satMod val="160000"/>
              </a:srgbClr>
            </a:gs>
          </a:gsLst>
          <a:path path="circle">
            <a:fillToRect l="50000" t="50000" r="50000" b="50000"/>
          </a:path>
          <a:tileRect/>
        </a:gradFill>
        <a:ln w="12700" cap="flat" cmpd="sng" algn="ctr">
          <a:noFill/>
          <a:prstDash val="solid"/>
        </a:ln>
        <a:effectLst>
          <a:glow>
            <a:schemeClr val="accent4">
              <a:tint val="100000"/>
              <a:shade val="100000"/>
              <a:hueMod val="100000"/>
              <a:satMod val="10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3350" tIns="66675" rIns="133350" bIns="66675"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smtClean="0">
              <a:solidFill>
                <a:srgbClr val="0000FF"/>
              </a:solidFill>
              <a:latin typeface="標楷體" pitchFamily="65" charset="-120"/>
              <a:ea typeface="標楷體" pitchFamily="65" charset="-120"/>
            </a:rPr>
            <a:t>自己的優勢及限制</a:t>
          </a:r>
          <a:endParaRPr lang="zh-TW" altLang="en-US" sz="2800" b="1" kern="1200" dirty="0">
            <a:solidFill>
              <a:srgbClr val="0000FF"/>
            </a:solidFill>
            <a:latin typeface="標楷體" pitchFamily="65" charset="-120"/>
            <a:ea typeface="標楷體" pitchFamily="65" charset="-120"/>
          </a:endParaRPr>
        </a:p>
      </dsp:txBody>
      <dsp:txXfrm rot="-5400000">
        <a:off x="3233295" y="79310"/>
        <a:ext cx="4809984" cy="1466043"/>
      </dsp:txXfrm>
    </dsp:sp>
    <dsp:sp modelId="{A77E6328-D9BB-46BA-ABE6-26B075A9E726}">
      <dsp:nvSpPr>
        <dsp:cNvPr id="0" name=""/>
        <dsp:cNvSpPr/>
      </dsp:nvSpPr>
      <dsp:spPr>
        <a:xfrm>
          <a:off x="144035" y="0"/>
          <a:ext cx="2971581" cy="1680994"/>
        </a:xfrm>
        <a:prstGeom prst="roundRect">
          <a:avLst/>
        </a:prstGeom>
        <a:noFill/>
        <a:ln w="57150" cap="flat" cmpd="sng" algn="ctr">
          <a:solidFill>
            <a:srgbClr val="FF0000"/>
          </a:solidFill>
          <a:prstDash val="solid"/>
        </a:ln>
        <a:effectLst>
          <a:glow>
            <a:schemeClr val="accent4">
              <a:tint val="100000"/>
              <a:shade val="100000"/>
              <a:hueMod val="100000"/>
              <a:satMod val="100000"/>
            </a:schemeClr>
          </a:glo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標楷體" pitchFamily="65" charset="-120"/>
              <a:ea typeface="標楷體" pitchFamily="65" charset="-120"/>
            </a:rPr>
            <a:t>認識</a:t>
          </a:r>
          <a:r>
            <a:rPr lang="zh-TW" altLang="en-US" sz="3600" b="1" u="sng" kern="1200" dirty="0" smtClean="0">
              <a:solidFill>
                <a:srgbClr val="FF0000"/>
              </a:solidFill>
              <a:latin typeface="標楷體" pitchFamily="65" charset="-120"/>
              <a:ea typeface="標楷體" pitchFamily="65" charset="-120"/>
            </a:rPr>
            <a:t>自己</a:t>
          </a:r>
          <a:endParaRPr lang="zh-TW" altLang="en-US" sz="3600" b="1" u="sng" kern="1200" dirty="0">
            <a:solidFill>
              <a:srgbClr val="FF0000"/>
            </a:solidFill>
            <a:latin typeface="標楷體" pitchFamily="65" charset="-120"/>
            <a:ea typeface="標楷體" pitchFamily="65" charset="-120"/>
          </a:endParaRPr>
        </a:p>
      </dsp:txBody>
      <dsp:txXfrm>
        <a:off x="226094" y="82059"/>
        <a:ext cx="2807463" cy="1516876"/>
      </dsp:txXfrm>
    </dsp:sp>
    <dsp:sp modelId="{85449B0E-D906-48E7-940E-C425A6CF9F36}">
      <dsp:nvSpPr>
        <dsp:cNvPr id="0" name=""/>
        <dsp:cNvSpPr/>
      </dsp:nvSpPr>
      <dsp:spPr>
        <a:xfrm rot="5400000">
          <a:off x="5105967" y="1478757"/>
          <a:ext cx="1319648" cy="4977200"/>
        </a:xfrm>
        <a:prstGeom prst="round2SameRect">
          <a:avLst/>
        </a:prstGeom>
        <a:gradFill flip="none" rotWithShape="0">
          <a:gsLst>
            <a:gs pos="0">
              <a:srgbClr val="FFCCFF">
                <a:shade val="30000"/>
                <a:satMod val="115000"/>
              </a:srgbClr>
            </a:gs>
            <a:gs pos="50000">
              <a:srgbClr val="FFCCFF">
                <a:shade val="67500"/>
                <a:satMod val="115000"/>
              </a:srgbClr>
            </a:gs>
            <a:gs pos="100000">
              <a:srgbClr val="FFCCFF">
                <a:shade val="100000"/>
                <a:satMod val="115000"/>
              </a:srgbClr>
            </a:gs>
          </a:gsLst>
          <a:path path="circle">
            <a:fillToRect l="50000" t="50000" r="50000" b="50000"/>
          </a:path>
          <a:tileRect/>
        </a:gradFill>
        <a:ln w="12700" cap="flat" cmpd="sng" algn="ctr">
          <a:noFill/>
          <a:prstDash val="solid"/>
        </a:ln>
        <a:effectLst>
          <a:glow>
            <a:schemeClr val="accent6">
              <a:tint val="100000"/>
              <a:shade val="100000"/>
              <a:hueMod val="100000"/>
              <a:satMod val="10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3350" tIns="66675" rIns="133350" bIns="66675" numCol="1" spcCol="1270" anchor="ctr" anchorCtr="0">
          <a:noAutofit/>
        </a:bodyPr>
        <a:lstStyle/>
        <a:p>
          <a:pPr marL="228600" lvl="1" indent="-228600" algn="l" defTabSz="1111250">
            <a:lnSpc>
              <a:spcPct val="90000"/>
            </a:lnSpc>
            <a:spcBef>
              <a:spcPct val="0"/>
            </a:spcBef>
            <a:spcAft>
              <a:spcPct val="15000"/>
            </a:spcAft>
            <a:buChar char="••"/>
          </a:pPr>
          <a:r>
            <a:rPr lang="zh-TW" altLang="en-US" sz="2500" b="1" kern="1200" dirty="0" smtClean="0">
              <a:solidFill>
                <a:schemeClr val="bg1"/>
              </a:solidFill>
              <a:latin typeface="標楷體" pitchFamily="65" charset="-120"/>
              <a:ea typeface="標楷體" pitchFamily="65" charset="-120"/>
            </a:rPr>
            <a:t>免試、特招</a:t>
          </a:r>
          <a:r>
            <a:rPr lang="en-US" altLang="zh-TW" sz="2500" b="1" kern="1200" dirty="0" smtClean="0">
              <a:solidFill>
                <a:schemeClr val="bg1"/>
              </a:solidFill>
              <a:latin typeface="標楷體" pitchFamily="65" charset="-120"/>
              <a:ea typeface="標楷體" pitchFamily="65" charset="-120"/>
            </a:rPr>
            <a:t>(</a:t>
          </a:r>
          <a:r>
            <a:rPr lang="zh-TW" altLang="en-US" sz="2500" b="1" kern="1200" dirty="0" smtClean="0">
              <a:solidFill>
                <a:schemeClr val="bg1"/>
              </a:solidFill>
              <a:latin typeface="標楷體" pitchFamily="65" charset="-120"/>
              <a:ea typeface="標楷體" pitchFamily="65" charset="-120"/>
            </a:rPr>
            <a:t>學科、術科</a:t>
          </a:r>
          <a:r>
            <a:rPr lang="en-US" altLang="zh-TW" sz="2500" b="1" kern="1200" dirty="0" smtClean="0">
              <a:solidFill>
                <a:schemeClr val="bg1"/>
              </a:solidFill>
              <a:latin typeface="標楷體" pitchFamily="65" charset="-120"/>
              <a:ea typeface="標楷體" pitchFamily="65" charset="-120"/>
            </a:rPr>
            <a:t>)</a:t>
          </a:r>
          <a:endParaRPr lang="zh-TW" altLang="en-US" sz="2500" b="1" kern="1200" dirty="0">
            <a:solidFill>
              <a:schemeClr val="bg1"/>
            </a:solidFill>
            <a:latin typeface="標楷體" pitchFamily="65" charset="-120"/>
            <a:ea typeface="標楷體" pitchFamily="65" charset="-120"/>
          </a:endParaRPr>
        </a:p>
        <a:p>
          <a:pPr marL="228600" lvl="1" indent="-228600" algn="l" defTabSz="1111250">
            <a:lnSpc>
              <a:spcPct val="90000"/>
            </a:lnSpc>
            <a:spcBef>
              <a:spcPct val="0"/>
            </a:spcBef>
            <a:spcAft>
              <a:spcPct val="15000"/>
            </a:spcAft>
            <a:buChar char="••"/>
          </a:pPr>
          <a:r>
            <a:rPr lang="zh-TW" altLang="en-US" sz="2500" b="1" kern="1200" dirty="0" smtClean="0">
              <a:solidFill>
                <a:schemeClr val="bg1"/>
              </a:solidFill>
              <a:latin typeface="標楷體" pitchFamily="65" charset="-120"/>
              <a:ea typeface="標楷體" pitchFamily="65" charset="-120"/>
            </a:rPr>
            <a:t>技優、產特、獨招、實用技能</a:t>
          </a:r>
          <a:endParaRPr lang="zh-TW" altLang="en-US" sz="2500" b="1" kern="1200" dirty="0">
            <a:solidFill>
              <a:schemeClr val="bg1"/>
            </a:solidFill>
            <a:latin typeface="標楷體" pitchFamily="65" charset="-120"/>
            <a:ea typeface="標楷體" pitchFamily="65" charset="-120"/>
          </a:endParaRPr>
        </a:p>
        <a:p>
          <a:pPr marL="228600" lvl="1" indent="-228600" algn="l" defTabSz="1111250">
            <a:lnSpc>
              <a:spcPct val="90000"/>
            </a:lnSpc>
            <a:spcBef>
              <a:spcPct val="0"/>
            </a:spcBef>
            <a:spcAft>
              <a:spcPct val="15000"/>
            </a:spcAft>
            <a:buChar char="••"/>
          </a:pPr>
          <a:r>
            <a:rPr lang="zh-TW" altLang="en-US" sz="2500" b="1" kern="1200" dirty="0" smtClean="0">
              <a:solidFill>
                <a:schemeClr val="bg1"/>
              </a:solidFill>
              <a:latin typeface="標楷體" pitchFamily="65" charset="-120"/>
              <a:ea typeface="標楷體" pitchFamily="65" charset="-120"/>
            </a:rPr>
            <a:t>建教合作</a:t>
          </a:r>
          <a:endParaRPr lang="zh-TW" altLang="en-US" sz="2500" b="1" kern="1200" dirty="0">
            <a:solidFill>
              <a:schemeClr val="bg1"/>
            </a:solidFill>
            <a:latin typeface="標楷體" pitchFamily="65" charset="-120"/>
            <a:ea typeface="標楷體" pitchFamily="65" charset="-120"/>
          </a:endParaRPr>
        </a:p>
      </dsp:txBody>
      <dsp:txXfrm rot="-5400000">
        <a:off x="3277191" y="3371953"/>
        <a:ext cx="4912780" cy="1190808"/>
      </dsp:txXfrm>
    </dsp:sp>
    <dsp:sp modelId="{52395DD6-F666-4D0F-96C2-0F5D9E7D6C20}">
      <dsp:nvSpPr>
        <dsp:cNvPr id="0" name=""/>
        <dsp:cNvSpPr/>
      </dsp:nvSpPr>
      <dsp:spPr>
        <a:xfrm>
          <a:off x="124753" y="3303407"/>
          <a:ext cx="2971581" cy="1448220"/>
        </a:xfrm>
        <a:prstGeom prst="roundRect">
          <a:avLst/>
        </a:prstGeom>
        <a:noFill/>
        <a:ln w="57150" cap="flat" cmpd="sng" algn="ctr">
          <a:solidFill>
            <a:srgbClr val="6600CC"/>
          </a:solidFill>
          <a:prstDash val="solid"/>
        </a:ln>
        <a:effectLst>
          <a:glow>
            <a:schemeClr val="accent2">
              <a:tint val="100000"/>
              <a:shade val="100000"/>
              <a:hueMod val="100000"/>
              <a:satMod val="10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b="0" kern="1200" dirty="0" smtClean="0">
              <a:latin typeface="標楷體" pitchFamily="65" charset="-120"/>
              <a:ea typeface="標楷體" pitchFamily="65" charset="-120"/>
            </a:rPr>
            <a:t>認識</a:t>
          </a:r>
          <a:r>
            <a:rPr lang="zh-TW" altLang="en-US" sz="3200" b="1" u="sng" kern="1200" dirty="0" smtClean="0">
              <a:solidFill>
                <a:srgbClr val="6600CC"/>
              </a:solidFill>
              <a:latin typeface="標楷體" pitchFamily="65" charset="-120"/>
              <a:ea typeface="標楷體" pitchFamily="65" charset="-120"/>
            </a:rPr>
            <a:t>升學管道</a:t>
          </a:r>
          <a:endParaRPr lang="zh-TW" altLang="en-US" sz="3200" b="1" u="sng" kern="1200" dirty="0">
            <a:solidFill>
              <a:srgbClr val="6600CC"/>
            </a:solidFill>
            <a:latin typeface="標楷體" pitchFamily="65" charset="-120"/>
            <a:ea typeface="標楷體" pitchFamily="65" charset="-120"/>
          </a:endParaRPr>
        </a:p>
      </dsp:txBody>
      <dsp:txXfrm>
        <a:off x="195449" y="3374103"/>
        <a:ext cx="2830189" cy="1306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879A8-89F0-46AB-8814-DF3D989AC499}">
      <dsp:nvSpPr>
        <dsp:cNvPr id="0" name=""/>
        <dsp:cNvSpPr/>
      </dsp:nvSpPr>
      <dsp:spPr>
        <a:xfrm>
          <a:off x="0" y="264217"/>
          <a:ext cx="6641560" cy="1457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i="0" u="none" strike="noStrike" kern="1200" cap="none" normalizeH="0" baseline="0" dirty="0" smtClean="0">
              <a:ln/>
              <a:effectLst/>
              <a:latin typeface="微軟正黑體" panose="020B0604030504040204" pitchFamily="34" charset="-120"/>
              <a:ea typeface="微軟正黑體" panose="020B0604030504040204" pitchFamily="34" charset="-120"/>
            </a:rPr>
            <a:t>難易適中</a:t>
          </a:r>
          <a:endParaRPr kumimoji="0" lang="en-US" altLang="zh-TW" sz="2400" b="0" i="0" u="none" strike="noStrike" kern="1200" cap="none" normalizeH="0" baseline="0" dirty="0" smtClean="0">
            <a:ln/>
            <a:effectLst/>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kumimoji="0" lang="zh-TW" altLang="en-US" sz="2400" b="0" i="0" u="none" strike="noStrike" kern="1200" cap="none" normalizeH="0" baseline="0" dirty="0" smtClean="0">
              <a:ln/>
              <a:effectLst/>
              <a:latin typeface="微軟正黑體" panose="020B0604030504040204" pitchFamily="34" charset="-120"/>
              <a:ea typeface="微軟正黑體" panose="020B0604030504040204" pitchFamily="34" charset="-120"/>
            </a:rPr>
            <a:t>每科平均通過率 </a:t>
          </a:r>
          <a:r>
            <a:rPr kumimoji="0" lang="en-US" altLang="zh-TW" sz="2400" b="0" i="0" u="none" strike="noStrike" kern="1200" cap="none" normalizeH="0" baseline="0" dirty="0" smtClean="0">
              <a:ln/>
              <a:effectLst/>
              <a:latin typeface="微軟正黑體" panose="020B0604030504040204" pitchFamily="34" charset="-120"/>
              <a:ea typeface="微軟正黑體" panose="020B0604030504040204" pitchFamily="34" charset="-120"/>
            </a:rPr>
            <a:t>50%~55%</a:t>
          </a:r>
          <a:endParaRPr lang="zh-TW" altLang="en-US" sz="2400" kern="1200" dirty="0">
            <a:latin typeface="微軟正黑體" panose="020B0604030504040204" pitchFamily="34" charset="-120"/>
            <a:ea typeface="微軟正黑體" panose="020B0604030504040204" pitchFamily="34" charset="-120"/>
          </a:endParaRPr>
        </a:p>
      </dsp:txBody>
      <dsp:txXfrm>
        <a:off x="42701" y="306918"/>
        <a:ext cx="6556158" cy="1372529"/>
      </dsp:txXfrm>
    </dsp:sp>
    <dsp:sp modelId="{0BC25A63-4B3C-4CE7-8314-5203F453B26C}">
      <dsp:nvSpPr>
        <dsp:cNvPr id="0" name=""/>
        <dsp:cNvSpPr/>
      </dsp:nvSpPr>
      <dsp:spPr>
        <a:xfrm>
          <a:off x="0" y="1791820"/>
          <a:ext cx="3950322" cy="15222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國文、數學、英語、社會、自然</a:t>
          </a:r>
          <a:endParaRPr lang="zh-TW" altLang="en-US" sz="2400" kern="1200" dirty="0">
            <a:latin typeface="微軟正黑體" panose="020B0604030504040204" pitchFamily="34" charset="-120"/>
            <a:ea typeface="微軟正黑體" panose="020B0604030504040204" pitchFamily="34" charset="-120"/>
          </a:endParaRPr>
        </a:p>
      </dsp:txBody>
      <dsp:txXfrm>
        <a:off x="44586" y="1836406"/>
        <a:ext cx="3861150" cy="1433122"/>
      </dsp:txXfrm>
    </dsp:sp>
    <dsp:sp modelId="{50EFD8C2-7F24-4C01-8CA1-FB8B4FA2721B}">
      <dsp:nvSpPr>
        <dsp:cNvPr id="0" name=""/>
        <dsp:cNvSpPr/>
      </dsp:nvSpPr>
      <dsp:spPr>
        <a:xfrm>
          <a:off x="0"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TW" sz="1700" kern="1200" dirty="0" smtClean="0">
              <a:latin typeface="微軟正黑體" panose="020B0604030504040204" pitchFamily="34" charset="-120"/>
              <a:ea typeface="微軟正黑體" panose="020B0604030504040204" pitchFamily="34" charset="-120"/>
            </a:rPr>
            <a:t>A</a:t>
          </a:r>
          <a:br>
            <a:rPr lang="en-US" altLang="zh-TW" sz="1700" kern="1200" dirty="0" smtClean="0">
              <a:latin typeface="微軟正黑體" panose="020B0604030504040204" pitchFamily="34" charset="-120"/>
              <a:ea typeface="微軟正黑體" panose="020B0604030504040204" pitchFamily="34" charset="-120"/>
            </a:rPr>
          </a:br>
          <a:r>
            <a:rPr lang="zh-TW" altLang="en-US" sz="1700" kern="1200" dirty="0" smtClean="0">
              <a:latin typeface="微軟正黑體" panose="020B0604030504040204" pitchFamily="34" charset="-120"/>
              <a:ea typeface="微軟正黑體" panose="020B0604030504040204" pitchFamily="34" charset="-120"/>
            </a:rPr>
            <a:t>精熟</a:t>
          </a:r>
          <a:r>
            <a:rPr lang="en-US" altLang="zh-TW" sz="1700" kern="1200" dirty="0" smtClean="0">
              <a:latin typeface="微軟正黑體" panose="020B0604030504040204" pitchFamily="34" charset="-120"/>
              <a:ea typeface="微軟正黑體" panose="020B0604030504040204" pitchFamily="34" charset="-120"/>
            </a:rPr>
            <a:t>10%~20%</a:t>
          </a:r>
          <a:endParaRPr lang="zh-TW" altLang="en-US" sz="1700" kern="1200" dirty="0">
            <a:latin typeface="微軟正黑體" panose="020B0604030504040204" pitchFamily="34" charset="-120"/>
            <a:ea typeface="微軟正黑體" panose="020B0604030504040204" pitchFamily="34" charset="-120"/>
          </a:endParaRPr>
        </a:p>
      </dsp:txBody>
      <dsp:txXfrm>
        <a:off x="37844" y="3268077"/>
        <a:ext cx="1216410" cy="1446606"/>
      </dsp:txXfrm>
    </dsp:sp>
    <dsp:sp modelId="{E64A6A70-A102-4592-9EC2-10F7F7D3975E}">
      <dsp:nvSpPr>
        <dsp:cNvPr id="0" name=""/>
        <dsp:cNvSpPr/>
      </dsp:nvSpPr>
      <dsp:spPr>
        <a:xfrm>
          <a:off x="1079246"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B</a:t>
          </a:r>
          <a:b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br>
          <a:r>
            <a:rPr kumimoji="0" lang="zh-TW" altLang="en-US" sz="1700" b="0" i="0" u="none" strike="noStrike" kern="1200" cap="none" normalizeH="0" baseline="0" dirty="0" smtClean="0">
              <a:ln/>
              <a:effectLst/>
              <a:latin typeface="微軟正黑體" panose="020B0604030504040204" pitchFamily="34" charset="-120"/>
              <a:ea typeface="微軟正黑體" panose="020B0604030504040204" pitchFamily="34" charset="-120"/>
            </a:rPr>
            <a:t>基礎 </a:t>
          </a: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45%~60%</a:t>
          </a:r>
          <a:endParaRPr lang="zh-TW" altLang="en-US" sz="1700" kern="1200" dirty="0">
            <a:latin typeface="微軟正黑體" panose="020B0604030504040204" pitchFamily="34" charset="-120"/>
            <a:ea typeface="微軟正黑體" panose="020B0604030504040204" pitchFamily="34" charset="-120"/>
          </a:endParaRPr>
        </a:p>
      </dsp:txBody>
      <dsp:txXfrm>
        <a:off x="1117090" y="3268077"/>
        <a:ext cx="1216410" cy="1446606"/>
      </dsp:txXfrm>
    </dsp:sp>
    <dsp:sp modelId="{D95CF39E-9D26-4C3D-BD2B-192F07DA3764}">
      <dsp:nvSpPr>
        <dsp:cNvPr id="0" name=""/>
        <dsp:cNvSpPr/>
      </dsp:nvSpPr>
      <dsp:spPr>
        <a:xfrm>
          <a:off x="2425613"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C</a:t>
          </a:r>
          <a:b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br>
          <a:r>
            <a:rPr kumimoji="0" lang="zh-TW" altLang="en-US" sz="1700" b="0" i="0" u="none" strike="noStrike" kern="1200" cap="none" normalizeH="0" baseline="0" dirty="0" smtClean="0">
              <a:ln/>
              <a:effectLst/>
              <a:latin typeface="微軟正黑體" panose="020B0604030504040204" pitchFamily="34" charset="-120"/>
              <a:ea typeface="微軟正黑體" panose="020B0604030504040204" pitchFamily="34" charset="-120"/>
            </a:rPr>
            <a:t>待加強</a:t>
          </a: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20%~35%</a:t>
          </a:r>
          <a:endParaRPr lang="zh-TW" altLang="en-US" sz="1700" kern="1200" dirty="0">
            <a:latin typeface="微軟正黑體" panose="020B0604030504040204" pitchFamily="34" charset="-120"/>
            <a:ea typeface="微軟正黑體" panose="020B0604030504040204" pitchFamily="34" charset="-120"/>
          </a:endParaRPr>
        </a:p>
      </dsp:txBody>
      <dsp:txXfrm>
        <a:off x="2463457" y="3268077"/>
        <a:ext cx="1216410" cy="1446606"/>
      </dsp:txXfrm>
    </dsp:sp>
    <dsp:sp modelId="{28F003FD-135A-41C3-B5F4-91B9FFE3F575}">
      <dsp:nvSpPr>
        <dsp:cNvPr id="0" name=""/>
        <dsp:cNvSpPr/>
      </dsp:nvSpPr>
      <dsp:spPr>
        <a:xfrm>
          <a:off x="3826248" y="1794256"/>
          <a:ext cx="1292098" cy="152229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寫作測驗</a:t>
          </a:r>
          <a:endParaRPr lang="zh-TW" altLang="en-US" sz="2400" kern="1200" dirty="0">
            <a:latin typeface="微軟正黑體" panose="020B0604030504040204" pitchFamily="34" charset="-120"/>
            <a:ea typeface="微軟正黑體" panose="020B0604030504040204" pitchFamily="34" charset="-120"/>
          </a:endParaRPr>
        </a:p>
      </dsp:txBody>
      <dsp:txXfrm>
        <a:off x="3864092" y="1832100"/>
        <a:ext cx="1216410" cy="1446606"/>
      </dsp:txXfrm>
    </dsp:sp>
    <dsp:sp modelId="{7E188A53-206B-4322-895F-788FDF988A60}">
      <dsp:nvSpPr>
        <dsp:cNvPr id="0" name=""/>
        <dsp:cNvSpPr/>
      </dsp:nvSpPr>
      <dsp:spPr>
        <a:xfrm>
          <a:off x="3826248" y="3230233"/>
          <a:ext cx="1292098" cy="152229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TW" sz="1700" kern="1200" dirty="0" smtClean="0">
              <a:latin typeface="微軟正黑體" panose="020B0604030504040204" pitchFamily="34" charset="-120"/>
              <a:ea typeface="微軟正黑體" panose="020B0604030504040204" pitchFamily="34" charset="-120"/>
            </a:rPr>
            <a:t>1-6</a:t>
          </a:r>
          <a:r>
            <a:rPr lang="zh-TW" altLang="en-US" sz="1700" kern="1200" dirty="0" smtClean="0">
              <a:latin typeface="微軟正黑體" panose="020B0604030504040204" pitchFamily="34" charset="-120"/>
              <a:ea typeface="微軟正黑體" panose="020B0604030504040204" pitchFamily="34" charset="-120"/>
            </a:rPr>
            <a:t>級分</a:t>
          </a:r>
          <a:endParaRPr lang="zh-TW" altLang="en-US" sz="1700" kern="1200" dirty="0">
            <a:latin typeface="微軟正黑體" panose="020B0604030504040204" pitchFamily="34" charset="-120"/>
            <a:ea typeface="微軟正黑體" panose="020B0604030504040204" pitchFamily="34" charset="-120"/>
          </a:endParaRPr>
        </a:p>
      </dsp:txBody>
      <dsp:txXfrm>
        <a:off x="3864092" y="3268077"/>
        <a:ext cx="1216410" cy="1446606"/>
      </dsp:txXfrm>
    </dsp:sp>
    <dsp:sp modelId="{9E54933C-F873-47A5-BA11-8B496C34F470}">
      <dsp:nvSpPr>
        <dsp:cNvPr id="0" name=""/>
        <dsp:cNvSpPr/>
      </dsp:nvSpPr>
      <dsp:spPr>
        <a:xfrm>
          <a:off x="5500174" y="1582935"/>
          <a:ext cx="1292098" cy="1522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英語聽力</a:t>
          </a:r>
          <a:endParaRPr lang="zh-TW" altLang="en-US" sz="2400" kern="1200" dirty="0">
            <a:latin typeface="微軟正黑體" panose="020B0604030504040204" pitchFamily="34" charset="-120"/>
            <a:ea typeface="微軟正黑體" panose="020B0604030504040204" pitchFamily="34" charset="-120"/>
          </a:endParaRPr>
        </a:p>
      </dsp:txBody>
      <dsp:txXfrm>
        <a:off x="5538018" y="1620779"/>
        <a:ext cx="1216410" cy="1446606"/>
      </dsp:txXfrm>
    </dsp:sp>
    <dsp:sp modelId="{B8640255-276C-41BA-8282-6D931FC6596B}">
      <dsp:nvSpPr>
        <dsp:cNvPr id="0" name=""/>
        <dsp:cNvSpPr/>
      </dsp:nvSpPr>
      <dsp:spPr>
        <a:xfrm>
          <a:off x="5500174" y="3227176"/>
          <a:ext cx="1292098" cy="1522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基礎</a:t>
          </a:r>
          <a:r>
            <a:rPr lang="en-US" altLang="zh-TW" sz="1700" kern="1200" dirty="0" smtClean="0">
              <a:latin typeface="微軟正黑體" panose="020B0604030504040204" pitchFamily="34" charset="-120"/>
              <a:ea typeface="微軟正黑體" panose="020B0604030504040204" pitchFamily="34" charset="-120"/>
            </a:rPr>
            <a:t>(</a:t>
          </a:r>
          <a:r>
            <a:rPr lang="zh-TW" altLang="en-US" sz="1700" kern="1200" dirty="0" smtClean="0">
              <a:latin typeface="微軟正黑體" panose="020B0604030504040204" pitchFamily="34" charset="-120"/>
              <a:ea typeface="微軟正黑體" panose="020B0604030504040204" pitchFamily="34" charset="-120"/>
            </a:rPr>
            <a:t>含以上</a:t>
          </a:r>
          <a:r>
            <a:rPr lang="en-US" altLang="zh-TW" sz="1700" kern="1200" dirty="0" smtClean="0">
              <a:latin typeface="微軟正黑體" panose="020B0604030504040204" pitchFamily="34" charset="-120"/>
              <a:ea typeface="微軟正黑體" panose="020B0604030504040204" pitchFamily="34" charset="-120"/>
            </a:rPr>
            <a:t>)/</a:t>
          </a:r>
          <a:br>
            <a:rPr lang="en-US" altLang="zh-TW" sz="1700" kern="1200" dirty="0" smtClean="0">
              <a:latin typeface="微軟正黑體" panose="020B0604030504040204" pitchFamily="34" charset="-120"/>
              <a:ea typeface="微軟正黑體" panose="020B0604030504040204" pitchFamily="34" charset="-120"/>
            </a:rPr>
          </a:br>
          <a:r>
            <a:rPr lang="zh-TW" altLang="en-US" sz="1700" kern="1200" dirty="0" smtClean="0">
              <a:latin typeface="微軟正黑體" panose="020B0604030504040204" pitchFamily="34" charset="-120"/>
              <a:ea typeface="微軟正黑體" panose="020B0604030504040204" pitchFamily="34" charset="-120"/>
            </a:rPr>
            <a:t>待加強</a:t>
          </a:r>
          <a:endParaRPr lang="zh-TW" altLang="en-US" sz="1700" kern="1200" dirty="0">
            <a:latin typeface="微軟正黑體" panose="020B0604030504040204" pitchFamily="34" charset="-120"/>
            <a:ea typeface="微軟正黑體" panose="020B0604030504040204" pitchFamily="34" charset="-120"/>
          </a:endParaRPr>
        </a:p>
      </dsp:txBody>
      <dsp:txXfrm>
        <a:off x="5538018" y="3265020"/>
        <a:ext cx="1216410" cy="1446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5EEB7-E388-4E57-A751-93DE9098F612}">
      <dsp:nvSpPr>
        <dsp:cNvPr id="0" name=""/>
        <dsp:cNvSpPr/>
      </dsp:nvSpPr>
      <dsp:spPr>
        <a:xfrm>
          <a:off x="2670" y="592030"/>
          <a:ext cx="2275416" cy="1063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比序開始</a:t>
          </a:r>
          <a:endParaRPr lang="zh-TW" altLang="en-US" sz="2000" b="1" kern="1200" dirty="0"/>
        </a:p>
      </dsp:txBody>
      <dsp:txXfrm>
        <a:off x="33815" y="623175"/>
        <a:ext cx="2213126" cy="1001076"/>
      </dsp:txXfrm>
    </dsp:sp>
    <dsp:sp modelId="{47DB1D89-A6EE-4266-97B4-53E5FF052C21}">
      <dsp:nvSpPr>
        <dsp:cNvPr id="0" name=""/>
        <dsp:cNvSpPr/>
      </dsp:nvSpPr>
      <dsp:spPr>
        <a:xfrm>
          <a:off x="2392982" y="961815"/>
          <a:ext cx="276793" cy="3237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2392982" y="1026574"/>
        <a:ext cx="193755" cy="194278"/>
      </dsp:txXfrm>
    </dsp:sp>
    <dsp:sp modelId="{725127C5-0547-4195-AC86-6B19B134F452}">
      <dsp:nvSpPr>
        <dsp:cNvPr id="0" name=""/>
        <dsp:cNvSpPr/>
      </dsp:nvSpPr>
      <dsp:spPr>
        <a:xfrm>
          <a:off x="2800339" y="592030"/>
          <a:ext cx="2275416" cy="1063366"/>
        </a:xfrm>
        <a:prstGeom prst="roundRect">
          <a:avLst>
            <a:gd name="adj" fmla="val 10000"/>
          </a:avLst>
        </a:prstGeom>
        <a:solidFill>
          <a:schemeClr val="accent3">
            <a:hueOff val="-2804407"/>
            <a:satOff val="-1442"/>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總積分</a:t>
          </a:r>
          <a:r>
            <a:rPr kumimoji="0" lang="en-US" altLang="zh-TW" sz="2000" b="1" kern="1200" dirty="0" smtClean="0">
              <a:latin typeface="微軟正黑體" panose="020B0604030504040204" pitchFamily="34" charset="-120"/>
              <a:ea typeface="微軟正黑體" panose="020B0604030504040204" pitchFamily="34" charset="-120"/>
            </a:rPr>
            <a:t>(108)</a:t>
          </a:r>
          <a:endParaRPr lang="zh-TW" altLang="en-US" sz="2000" b="1" kern="1200" dirty="0"/>
        </a:p>
      </dsp:txBody>
      <dsp:txXfrm>
        <a:off x="2831484" y="623175"/>
        <a:ext cx="2213126" cy="1001076"/>
      </dsp:txXfrm>
    </dsp:sp>
    <dsp:sp modelId="{6A76CDFB-01C3-4377-9F0A-00F9A99D462F}">
      <dsp:nvSpPr>
        <dsp:cNvPr id="0" name=""/>
        <dsp:cNvSpPr/>
      </dsp:nvSpPr>
      <dsp:spPr>
        <a:xfrm>
          <a:off x="5190651" y="961815"/>
          <a:ext cx="276793" cy="323796"/>
        </a:xfrm>
        <a:prstGeom prst="rightArrow">
          <a:avLst>
            <a:gd name="adj1" fmla="val 60000"/>
            <a:gd name="adj2" fmla="val 50000"/>
          </a:avLst>
        </a:prstGeom>
        <a:solidFill>
          <a:schemeClr val="accent3">
            <a:hueOff val="-3365288"/>
            <a:satOff val="-1730"/>
            <a:lumOff val="-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5190651" y="1026574"/>
        <a:ext cx="193755" cy="194278"/>
      </dsp:txXfrm>
    </dsp:sp>
    <dsp:sp modelId="{FF775114-8578-4EC4-930C-A182CCAF8B97}">
      <dsp:nvSpPr>
        <dsp:cNvPr id="0" name=""/>
        <dsp:cNvSpPr/>
      </dsp:nvSpPr>
      <dsp:spPr>
        <a:xfrm>
          <a:off x="5598008" y="592030"/>
          <a:ext cx="2275416" cy="1063366"/>
        </a:xfrm>
        <a:prstGeom prst="roundRect">
          <a:avLst>
            <a:gd name="adj" fmla="val 10000"/>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多元學習表現</a:t>
          </a:r>
          <a:endParaRPr lang="en-US" altLang="zh-TW" sz="2400" b="1" kern="1200" dirty="0" smtClean="0">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積分</a:t>
          </a:r>
          <a:r>
            <a:rPr kumimoji="0" lang="en-US" altLang="zh-TW" sz="2400" b="1" kern="1200" dirty="0" smtClean="0">
              <a:latin typeface="微軟正黑體" panose="020B0604030504040204" pitchFamily="34" charset="-120"/>
              <a:ea typeface="微軟正黑體" panose="020B0604030504040204" pitchFamily="34" charset="-120"/>
            </a:rPr>
            <a:t>( 36 )</a:t>
          </a:r>
          <a:endParaRPr lang="zh-TW" altLang="en-US" sz="2400" b="1" kern="1200" dirty="0">
            <a:latin typeface="微軟正黑體" panose="020B0604030504040204" pitchFamily="34" charset="-120"/>
            <a:ea typeface="微軟正黑體" panose="020B0604030504040204" pitchFamily="34" charset="-120"/>
          </a:endParaRPr>
        </a:p>
      </dsp:txBody>
      <dsp:txXfrm>
        <a:off x="5629153" y="623175"/>
        <a:ext cx="2213126" cy="1001076"/>
      </dsp:txXfrm>
    </dsp:sp>
    <dsp:sp modelId="{2E45A189-6EC3-411A-B274-9DF196E491A4}">
      <dsp:nvSpPr>
        <dsp:cNvPr id="0" name=""/>
        <dsp:cNvSpPr/>
      </dsp:nvSpPr>
      <dsp:spPr>
        <a:xfrm rot="5400000">
          <a:off x="6597319" y="1746791"/>
          <a:ext cx="276793" cy="323796"/>
        </a:xfrm>
        <a:prstGeom prst="rightArrow">
          <a:avLst>
            <a:gd name="adj1" fmla="val 60000"/>
            <a:gd name="adj2" fmla="val 50000"/>
          </a:avLst>
        </a:prstGeom>
        <a:solidFill>
          <a:schemeClr val="accent3">
            <a:hueOff val="-6730576"/>
            <a:satOff val="-3461"/>
            <a:lumOff val="-1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6638577" y="1770292"/>
        <a:ext cx="194278" cy="193755"/>
      </dsp:txXfrm>
    </dsp:sp>
    <dsp:sp modelId="{53540EF3-BE22-4ACA-83AA-0E0739A63BCC}">
      <dsp:nvSpPr>
        <dsp:cNvPr id="0" name=""/>
        <dsp:cNvSpPr/>
      </dsp:nvSpPr>
      <dsp:spPr>
        <a:xfrm>
          <a:off x="5598008" y="2177650"/>
          <a:ext cx="2275416" cy="1063366"/>
        </a:xfrm>
        <a:prstGeom prst="roundRect">
          <a:avLst>
            <a:gd name="adj" fmla="val 10000"/>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會考總積分</a:t>
          </a:r>
          <a:r>
            <a:rPr kumimoji="0" lang="en-US" altLang="zh-TW" sz="2000" b="1" kern="1200" dirty="0" smtClean="0">
              <a:latin typeface="微軟正黑體" panose="020B0604030504040204" pitchFamily="34" charset="-120"/>
              <a:ea typeface="微軟正黑體" panose="020B0604030504040204" pitchFamily="34" charset="-120"/>
            </a:rPr>
            <a:t>( 36 )</a:t>
          </a:r>
          <a:endParaRPr lang="zh-TW" altLang="en-US" sz="2000" b="1" kern="1200" dirty="0"/>
        </a:p>
      </dsp:txBody>
      <dsp:txXfrm>
        <a:off x="5629153" y="2208795"/>
        <a:ext cx="2213126" cy="1001076"/>
      </dsp:txXfrm>
    </dsp:sp>
    <dsp:sp modelId="{82BFD267-6BBB-447F-A2D1-8A6F6A22D19A}">
      <dsp:nvSpPr>
        <dsp:cNvPr id="0" name=""/>
        <dsp:cNvSpPr/>
      </dsp:nvSpPr>
      <dsp:spPr>
        <a:xfrm rot="10800000">
          <a:off x="5206318" y="2547435"/>
          <a:ext cx="276793" cy="323796"/>
        </a:xfrm>
        <a:prstGeom prst="rightArrow">
          <a:avLst>
            <a:gd name="adj1" fmla="val 60000"/>
            <a:gd name="adj2" fmla="val 50000"/>
          </a:avLst>
        </a:prstGeom>
        <a:solidFill>
          <a:schemeClr val="accent3">
            <a:hueOff val="-10095863"/>
            <a:satOff val="-5191"/>
            <a:lumOff val="-2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5289356" y="2612194"/>
        <a:ext cx="193755" cy="194278"/>
      </dsp:txXfrm>
    </dsp:sp>
    <dsp:sp modelId="{78BE291A-78D4-4D60-B80C-C2395E755964}">
      <dsp:nvSpPr>
        <dsp:cNvPr id="0" name=""/>
        <dsp:cNvSpPr/>
      </dsp:nvSpPr>
      <dsp:spPr>
        <a:xfrm>
          <a:off x="2800339" y="2177650"/>
          <a:ext cx="2275416" cy="1063366"/>
        </a:xfrm>
        <a:prstGeom prst="roundRect">
          <a:avLst>
            <a:gd name="adj" fmla="val 10000"/>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志願序積分 </a:t>
          </a:r>
          <a:r>
            <a:rPr kumimoji="0" lang="en-US" altLang="zh-TW" sz="2000" b="1" kern="1200" dirty="0" smtClean="0">
              <a:latin typeface="微軟正黑體" panose="020B0604030504040204" pitchFamily="34" charset="-120"/>
              <a:ea typeface="微軟正黑體" panose="020B0604030504040204" pitchFamily="34" charset="-120"/>
            </a:rPr>
            <a:t>( 36 )</a:t>
          </a:r>
          <a:endParaRPr lang="zh-TW" altLang="en-US" sz="2000" b="1" kern="1200" dirty="0"/>
        </a:p>
      </dsp:txBody>
      <dsp:txXfrm>
        <a:off x="2831484" y="2208795"/>
        <a:ext cx="2213126" cy="1001076"/>
      </dsp:txXfrm>
    </dsp:sp>
    <dsp:sp modelId="{098443E2-5F2E-4FFF-808B-449DD436676F}">
      <dsp:nvSpPr>
        <dsp:cNvPr id="0" name=""/>
        <dsp:cNvSpPr/>
      </dsp:nvSpPr>
      <dsp:spPr>
        <a:xfrm rot="10800000">
          <a:off x="2408649" y="2547435"/>
          <a:ext cx="276793" cy="323796"/>
        </a:xfrm>
        <a:prstGeom prst="rightArrow">
          <a:avLst>
            <a:gd name="adj1" fmla="val 60000"/>
            <a:gd name="adj2" fmla="val 50000"/>
          </a:avLst>
        </a:prstGeom>
        <a:solidFill>
          <a:schemeClr val="accent3">
            <a:hueOff val="-13461151"/>
            <a:satOff val="-6922"/>
            <a:lumOff val="-2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2491687" y="2612194"/>
        <a:ext cx="193755" cy="194278"/>
      </dsp:txXfrm>
    </dsp:sp>
    <dsp:sp modelId="{1856336A-C2D4-4800-BFB5-5F31273D167E}">
      <dsp:nvSpPr>
        <dsp:cNvPr id="0" name=""/>
        <dsp:cNvSpPr/>
      </dsp:nvSpPr>
      <dsp:spPr>
        <a:xfrm>
          <a:off x="2670" y="2177650"/>
          <a:ext cx="2275416" cy="1063366"/>
        </a:xfrm>
        <a:prstGeom prst="roundRect">
          <a:avLst>
            <a:gd name="adj" fmla="val 10000"/>
          </a:avLst>
        </a:prstGeom>
        <a:solidFill>
          <a:schemeClr val="accent3">
            <a:hueOff val="-14022032"/>
            <a:satOff val="-7210"/>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各科會考標示</a:t>
          </a:r>
          <a:endParaRPr lang="zh-TW" altLang="en-US" sz="2000" b="1" kern="1200" dirty="0"/>
        </a:p>
      </dsp:txBody>
      <dsp:txXfrm>
        <a:off x="33815" y="2208795"/>
        <a:ext cx="2213126" cy="1001076"/>
      </dsp:txXfrm>
    </dsp:sp>
    <dsp:sp modelId="{6B44879B-DBF8-41CA-8054-4C7DDDE60505}">
      <dsp:nvSpPr>
        <dsp:cNvPr id="0" name=""/>
        <dsp:cNvSpPr/>
      </dsp:nvSpPr>
      <dsp:spPr>
        <a:xfrm rot="5400000">
          <a:off x="1001981" y="3332411"/>
          <a:ext cx="276793" cy="323796"/>
        </a:xfrm>
        <a:prstGeom prst="rightArrow">
          <a:avLst>
            <a:gd name="adj1" fmla="val 60000"/>
            <a:gd name="adj2" fmla="val 50000"/>
          </a:avLst>
        </a:prstGeom>
        <a:solidFill>
          <a:schemeClr val="accent3">
            <a:hueOff val="-16826439"/>
            <a:satOff val="-865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1043239" y="3355912"/>
        <a:ext cx="194278" cy="193755"/>
      </dsp:txXfrm>
    </dsp:sp>
    <dsp:sp modelId="{D0B48C92-F75E-4D70-BFB5-650E633FCE83}">
      <dsp:nvSpPr>
        <dsp:cNvPr id="0" name=""/>
        <dsp:cNvSpPr/>
      </dsp:nvSpPr>
      <dsp:spPr>
        <a:xfrm>
          <a:off x="2670" y="3763269"/>
          <a:ext cx="2275416" cy="1063366"/>
        </a:xfrm>
        <a:prstGeom prst="roundRect">
          <a:avLst>
            <a:gd name="adj" fmla="val 10000"/>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增額人數</a:t>
          </a:r>
          <a:r>
            <a:rPr kumimoji="0" lang="en-US" altLang="zh-TW" sz="2000" b="1" kern="1200" dirty="0" smtClean="0">
              <a:latin typeface="微軟正黑體" panose="020B0604030504040204" pitchFamily="34" charset="-120"/>
              <a:ea typeface="微軟正黑體" panose="020B0604030504040204" pitchFamily="34" charset="-120"/>
            </a:rPr>
            <a:t>5%</a:t>
          </a:r>
          <a:r>
            <a:rPr kumimoji="0" lang="zh-TW" altLang="en-US" sz="2000" b="1" kern="1200" dirty="0" smtClean="0">
              <a:latin typeface="微軟正黑體" panose="020B0604030504040204" pitchFamily="34" charset="-120"/>
              <a:ea typeface="微軟正黑體" panose="020B0604030504040204" pitchFamily="34" charset="-120"/>
            </a:rPr>
            <a:t>內直接增額錄取</a:t>
          </a:r>
          <a:endParaRPr lang="zh-TW" altLang="en-US" sz="2000" b="1" kern="1200" dirty="0"/>
        </a:p>
      </dsp:txBody>
      <dsp:txXfrm>
        <a:off x="33815" y="3794414"/>
        <a:ext cx="2213126" cy="1001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069CC-559B-49A7-B51E-C30CF5F3B1B9}">
      <dsp:nvSpPr>
        <dsp:cNvPr id="0" name=""/>
        <dsp:cNvSpPr/>
      </dsp:nvSpPr>
      <dsp:spPr>
        <a:xfrm>
          <a:off x="-535001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4E1D914-ED0E-44B6-B225-B13D053BF118}">
      <dsp:nvSpPr>
        <dsp:cNvPr id="0" name=""/>
        <dsp:cNvSpPr/>
      </dsp:nvSpPr>
      <dsp:spPr>
        <a:xfrm>
          <a:off x="876533" y="681199"/>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smtClean="0"/>
            <a:t>科學班甄選入學</a:t>
          </a:r>
          <a:endParaRPr lang="zh-TW" altLang="en-US" sz="3400" kern="1200" dirty="0"/>
        </a:p>
      </dsp:txBody>
      <dsp:txXfrm>
        <a:off x="876533" y="681199"/>
        <a:ext cx="5602697" cy="1362209"/>
      </dsp:txXfrm>
    </dsp:sp>
    <dsp:sp modelId="{273740EE-6047-4EC2-A38E-6A74882D9454}">
      <dsp:nvSpPr>
        <dsp:cNvPr id="0" name=""/>
        <dsp:cNvSpPr/>
      </dsp:nvSpPr>
      <dsp:spPr>
        <a:xfrm>
          <a:off x="25152" y="510923"/>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2F179205-A51A-49D7-B429-543EA65DC911}">
      <dsp:nvSpPr>
        <dsp:cNvPr id="0" name=""/>
        <dsp:cNvSpPr/>
      </dsp:nvSpPr>
      <dsp:spPr>
        <a:xfrm>
          <a:off x="876533" y="2724895"/>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smtClean="0"/>
            <a:t>特色招生考試分發入學</a:t>
          </a:r>
        </a:p>
      </dsp:txBody>
      <dsp:txXfrm>
        <a:off x="876533" y="2724895"/>
        <a:ext cx="5602697" cy="1362209"/>
      </dsp:txXfrm>
    </dsp:sp>
    <dsp:sp modelId="{056F2FF9-C17F-4848-A3A2-4D8616722C0F}">
      <dsp:nvSpPr>
        <dsp:cNvPr id="0" name=""/>
        <dsp:cNvSpPr/>
      </dsp:nvSpPr>
      <dsp:spPr>
        <a:xfrm>
          <a:off x="25152" y="2554618"/>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5EC22-B0A8-48A6-A728-AD73076FD36E}">
      <dsp:nvSpPr>
        <dsp:cNvPr id="0" name=""/>
        <dsp:cNvSpPr/>
      </dsp:nvSpPr>
      <dsp:spPr>
        <a:xfrm rot="5400000">
          <a:off x="810665" y="977363"/>
          <a:ext cx="845865" cy="962988"/>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8771E-32A5-4D5B-81D8-835FAA942408}">
      <dsp:nvSpPr>
        <dsp:cNvPr id="0" name=""/>
        <dsp:cNvSpPr/>
      </dsp:nvSpPr>
      <dsp:spPr>
        <a:xfrm>
          <a:off x="366364" y="34281"/>
          <a:ext cx="2075307" cy="9967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anose="020B0604030504040204" pitchFamily="34" charset="-120"/>
              <a:ea typeface="微軟正黑體" panose="020B0604030504040204" pitchFamily="34" charset="-120"/>
            </a:rPr>
            <a:t>報名與資格審查</a:t>
          </a:r>
          <a:endParaRPr lang="zh-TW" altLang="en-US" sz="2400" b="1" kern="1200" dirty="0">
            <a:solidFill>
              <a:schemeClr val="bg1"/>
            </a:solidFill>
            <a:latin typeface="微軟正黑體" panose="020B0604030504040204" pitchFamily="34" charset="-120"/>
            <a:ea typeface="微軟正黑體" panose="020B0604030504040204" pitchFamily="34" charset="-120"/>
          </a:endParaRPr>
        </a:p>
      </dsp:txBody>
      <dsp:txXfrm>
        <a:off x="415028" y="82945"/>
        <a:ext cx="1977979" cy="899384"/>
      </dsp:txXfrm>
    </dsp:sp>
    <dsp:sp modelId="{6350BB5C-0C09-44C4-B367-2632CBD1F1D1}">
      <dsp:nvSpPr>
        <dsp:cNvPr id="0" name=""/>
        <dsp:cNvSpPr/>
      </dsp:nvSpPr>
      <dsp:spPr>
        <a:xfrm>
          <a:off x="2084142" y="129341"/>
          <a:ext cx="1099330" cy="805586"/>
        </a:xfrm>
        <a:prstGeom prst="rect">
          <a:avLst/>
        </a:prstGeom>
        <a:noFill/>
        <a:ln>
          <a:noFill/>
        </a:ln>
        <a:effectLst/>
      </dsp:spPr>
      <dsp:style>
        <a:lnRef idx="0">
          <a:scrgbClr r="0" g="0" b="0"/>
        </a:lnRef>
        <a:fillRef idx="0">
          <a:scrgbClr r="0" g="0" b="0"/>
        </a:fillRef>
        <a:effectRef idx="0">
          <a:scrgbClr r="0" g="0" b="0"/>
        </a:effectRef>
        <a:fontRef idx="minor"/>
      </dsp:style>
    </dsp:sp>
    <dsp:sp modelId="{8010CE84-DCE2-4712-8993-579954DC4E33}">
      <dsp:nvSpPr>
        <dsp:cNvPr id="0" name=""/>
        <dsp:cNvSpPr/>
      </dsp:nvSpPr>
      <dsp:spPr>
        <a:xfrm rot="5400000">
          <a:off x="2509337" y="2093920"/>
          <a:ext cx="845865" cy="962988"/>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1DBCA-2F86-469C-9C26-B919C267F128}">
      <dsp:nvSpPr>
        <dsp:cNvPr id="0" name=""/>
        <dsp:cNvSpPr/>
      </dsp:nvSpPr>
      <dsp:spPr>
        <a:xfrm>
          <a:off x="1718576" y="1153918"/>
          <a:ext cx="3045067" cy="9967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anose="020B0604030504040204" pitchFamily="34" charset="-120"/>
              <a:ea typeface="微軟正黑體" panose="020B0604030504040204" pitchFamily="34" charset="-120"/>
            </a:rPr>
            <a:t>公告資格審查結果</a:t>
          </a:r>
          <a:r>
            <a:rPr lang="en-US" altLang="zh-TW" sz="2400" b="1" kern="1200" dirty="0" smtClean="0">
              <a:solidFill>
                <a:schemeClr val="bg1"/>
              </a:solidFill>
              <a:latin typeface="微軟正黑體" panose="020B0604030504040204" pitchFamily="34" charset="-120"/>
              <a:ea typeface="微軟正黑體" panose="020B0604030504040204" pitchFamily="34" charset="-120"/>
            </a:rPr>
            <a:t>(</a:t>
          </a:r>
          <a:r>
            <a:rPr lang="zh-TW" altLang="en-US" sz="1600" b="1" kern="1200" dirty="0" smtClean="0">
              <a:solidFill>
                <a:schemeClr val="bg1"/>
              </a:solidFill>
              <a:latin typeface="微軟正黑體" panose="020B0604030504040204" pitchFamily="34" charset="-120"/>
              <a:ea typeface="微軟正黑體" panose="020B0604030504040204" pitchFamily="34" charset="-120"/>
            </a:rPr>
            <a:t>含直接入班名單公告</a:t>
          </a:r>
          <a:r>
            <a:rPr lang="en-US" altLang="zh-TW" sz="1600" b="1" kern="1200" dirty="0" smtClean="0">
              <a:solidFill>
                <a:schemeClr val="bg1"/>
              </a:solidFill>
              <a:latin typeface="微軟正黑體" panose="020B0604030504040204" pitchFamily="34" charset="-120"/>
              <a:ea typeface="微軟正黑體" panose="020B0604030504040204" pitchFamily="34" charset="-120"/>
            </a:rPr>
            <a:t>)</a:t>
          </a:r>
          <a:endParaRPr lang="zh-TW" altLang="en-US" sz="1600" b="1" kern="1200" dirty="0">
            <a:solidFill>
              <a:schemeClr val="bg1"/>
            </a:solidFill>
            <a:latin typeface="微軟正黑體" panose="020B0604030504040204" pitchFamily="34" charset="-120"/>
            <a:ea typeface="微軟正黑體" panose="020B0604030504040204" pitchFamily="34" charset="-120"/>
          </a:endParaRPr>
        </a:p>
      </dsp:txBody>
      <dsp:txXfrm>
        <a:off x="1767240" y="1202582"/>
        <a:ext cx="2947739" cy="899384"/>
      </dsp:txXfrm>
    </dsp:sp>
    <dsp:sp modelId="{DCDE6048-0E1D-43F3-ABA4-F8C55C67196A}">
      <dsp:nvSpPr>
        <dsp:cNvPr id="0" name=""/>
        <dsp:cNvSpPr/>
      </dsp:nvSpPr>
      <dsp:spPr>
        <a:xfrm>
          <a:off x="3953080" y="1248977"/>
          <a:ext cx="1035638" cy="805586"/>
        </a:xfrm>
        <a:prstGeom prst="rect">
          <a:avLst/>
        </a:prstGeom>
        <a:noFill/>
        <a:ln>
          <a:noFill/>
        </a:ln>
        <a:effectLst/>
      </dsp:spPr>
      <dsp:style>
        <a:lnRef idx="0">
          <a:scrgbClr r="0" g="0" b="0"/>
        </a:lnRef>
        <a:fillRef idx="0">
          <a:scrgbClr r="0" g="0" b="0"/>
        </a:fillRef>
        <a:effectRef idx="0">
          <a:scrgbClr r="0" g="0" b="0"/>
        </a:effectRef>
        <a:fontRef idx="minor"/>
      </dsp:style>
    </dsp:sp>
    <dsp:sp modelId="{79447E95-BF82-4D15-8710-915CFD3AACD0}">
      <dsp:nvSpPr>
        <dsp:cNvPr id="0" name=""/>
        <dsp:cNvSpPr/>
      </dsp:nvSpPr>
      <dsp:spPr>
        <a:xfrm rot="5400000">
          <a:off x="3854343" y="3210469"/>
          <a:ext cx="845865" cy="962988"/>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36DFF-B0E5-43AD-B348-C589776F9AC4}">
      <dsp:nvSpPr>
        <dsp:cNvPr id="0" name=""/>
        <dsp:cNvSpPr/>
      </dsp:nvSpPr>
      <dsp:spPr>
        <a:xfrm>
          <a:off x="3394720" y="2231453"/>
          <a:ext cx="2392618" cy="9967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anose="020B0604030504040204" pitchFamily="34" charset="-120"/>
              <a:ea typeface="微軟正黑體" panose="020B0604030504040204" pitchFamily="34" charset="-120"/>
            </a:rPr>
            <a:t>科學能力檢定</a:t>
          </a:r>
          <a:endParaRPr lang="zh-TW" altLang="en-US" sz="2400" b="1" kern="1200" dirty="0">
            <a:solidFill>
              <a:schemeClr val="bg1"/>
            </a:solidFill>
            <a:latin typeface="微軟正黑體" panose="020B0604030504040204" pitchFamily="34" charset="-120"/>
            <a:ea typeface="微軟正黑體" panose="020B0604030504040204" pitchFamily="34" charset="-120"/>
          </a:endParaRPr>
        </a:p>
      </dsp:txBody>
      <dsp:txXfrm>
        <a:off x="3443384" y="2280117"/>
        <a:ext cx="2295290" cy="899384"/>
      </dsp:txXfrm>
    </dsp:sp>
    <dsp:sp modelId="{F4FA56A4-B067-4D2F-A92B-4ECE8859BDF3}">
      <dsp:nvSpPr>
        <dsp:cNvPr id="0" name=""/>
        <dsp:cNvSpPr/>
      </dsp:nvSpPr>
      <dsp:spPr>
        <a:xfrm>
          <a:off x="4979067" y="2368614"/>
          <a:ext cx="1035638" cy="805586"/>
        </a:xfrm>
        <a:prstGeom prst="rect">
          <a:avLst/>
        </a:prstGeom>
        <a:noFill/>
        <a:ln>
          <a:noFill/>
        </a:ln>
        <a:effectLst/>
      </dsp:spPr>
      <dsp:style>
        <a:lnRef idx="0">
          <a:scrgbClr r="0" g="0" b="0"/>
        </a:lnRef>
        <a:fillRef idx="0">
          <a:scrgbClr r="0" g="0" b="0"/>
        </a:fillRef>
        <a:effectRef idx="0">
          <a:scrgbClr r="0" g="0" b="0"/>
        </a:effectRef>
        <a:fontRef idx="minor"/>
      </dsp:style>
    </dsp:sp>
    <dsp:sp modelId="{1FEA291D-9C26-47DE-ABA6-DB595A865508}">
      <dsp:nvSpPr>
        <dsp:cNvPr id="0" name=""/>
        <dsp:cNvSpPr/>
      </dsp:nvSpPr>
      <dsp:spPr>
        <a:xfrm rot="5400000">
          <a:off x="4891147" y="4247279"/>
          <a:ext cx="845865" cy="962988"/>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D9AA7-A32E-4C1F-8ECA-FA02ACBA2D3B}">
      <dsp:nvSpPr>
        <dsp:cNvPr id="0" name=""/>
        <dsp:cNvSpPr/>
      </dsp:nvSpPr>
      <dsp:spPr>
        <a:xfrm>
          <a:off x="4752827" y="3348787"/>
          <a:ext cx="2380984" cy="9967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anose="020B0604030504040204" pitchFamily="34" charset="-120"/>
              <a:ea typeface="微軟正黑體" panose="020B0604030504040204" pitchFamily="34" charset="-120"/>
            </a:rPr>
            <a:t>實驗實作</a:t>
          </a:r>
          <a:endParaRPr lang="zh-TW" altLang="en-US" sz="2400" b="1" kern="1200" dirty="0">
            <a:solidFill>
              <a:schemeClr val="bg1"/>
            </a:solidFill>
            <a:latin typeface="微軟正黑體" panose="020B0604030504040204" pitchFamily="34" charset="-120"/>
            <a:ea typeface="微軟正黑體" panose="020B0604030504040204" pitchFamily="34" charset="-120"/>
          </a:endParaRPr>
        </a:p>
      </dsp:txBody>
      <dsp:txXfrm>
        <a:off x="4801491" y="3397451"/>
        <a:ext cx="2283656" cy="899384"/>
      </dsp:txXfrm>
    </dsp:sp>
    <dsp:sp modelId="{FD99B0A8-DA71-4C26-8D17-824D3CCCAF42}">
      <dsp:nvSpPr>
        <dsp:cNvPr id="0" name=""/>
        <dsp:cNvSpPr/>
      </dsp:nvSpPr>
      <dsp:spPr>
        <a:xfrm>
          <a:off x="6507424" y="3508293"/>
          <a:ext cx="1035638" cy="805586"/>
        </a:xfrm>
        <a:prstGeom prst="rect">
          <a:avLst/>
        </a:prstGeom>
        <a:noFill/>
        <a:ln>
          <a:noFill/>
        </a:ln>
        <a:effectLst/>
      </dsp:spPr>
      <dsp:style>
        <a:lnRef idx="0">
          <a:scrgbClr r="0" g="0" b="0"/>
        </a:lnRef>
        <a:fillRef idx="0">
          <a:scrgbClr r="0" g="0" b="0"/>
        </a:fillRef>
        <a:effectRef idx="0">
          <a:scrgbClr r="0" g="0" b="0"/>
        </a:effectRef>
        <a:fontRef idx="minor"/>
      </dsp:style>
    </dsp:sp>
    <dsp:sp modelId="{CEC88AF8-C87D-49DF-A41C-3FA31D21287F}">
      <dsp:nvSpPr>
        <dsp:cNvPr id="0" name=""/>
        <dsp:cNvSpPr/>
      </dsp:nvSpPr>
      <dsp:spPr>
        <a:xfrm>
          <a:off x="5775212" y="4512828"/>
          <a:ext cx="2088023" cy="99671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bg1"/>
              </a:solidFill>
              <a:latin typeface="微軟正黑體" panose="020B0604030504040204" pitchFamily="34" charset="-120"/>
              <a:ea typeface="微軟正黑體" panose="020B0604030504040204" pitchFamily="34" charset="-120"/>
            </a:rPr>
            <a:t>公告成績與放榜</a:t>
          </a:r>
          <a:endParaRPr lang="zh-TW" altLang="en-US" sz="2400" b="1" kern="1200" dirty="0">
            <a:solidFill>
              <a:schemeClr val="bg1"/>
            </a:solidFill>
            <a:latin typeface="微軟正黑體" panose="020B0604030504040204" pitchFamily="34" charset="-120"/>
            <a:ea typeface="微軟正黑體" panose="020B0604030504040204" pitchFamily="34" charset="-120"/>
          </a:endParaRPr>
        </a:p>
      </dsp:txBody>
      <dsp:txXfrm>
        <a:off x="5823876" y="4561492"/>
        <a:ext cx="1990695" cy="899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471AD-577A-4537-82F7-27616798857D}">
      <dsp:nvSpPr>
        <dsp:cNvPr id="0" name=""/>
        <dsp:cNvSpPr/>
      </dsp:nvSpPr>
      <dsp:spPr>
        <a:xfrm>
          <a:off x="-5675307" y="-869242"/>
          <a:ext cx="6760822" cy="6760822"/>
        </a:xfrm>
        <a:prstGeom prst="blockArc">
          <a:avLst>
            <a:gd name="adj1" fmla="val 18900000"/>
            <a:gd name="adj2" fmla="val 2700000"/>
            <a:gd name="adj3" fmla="val 319"/>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B8A2C-1C79-4A39-B941-5054B4F247A8}">
      <dsp:nvSpPr>
        <dsp:cNvPr id="0" name=""/>
        <dsp:cNvSpPr/>
      </dsp:nvSpPr>
      <dsp:spPr>
        <a:xfrm>
          <a:off x="352317" y="228315"/>
          <a:ext cx="5434303"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技優甄審入學</a:t>
          </a:r>
          <a:endParaRPr lang="zh-TW" altLang="en-US" sz="2800" b="1" kern="1200" dirty="0"/>
        </a:p>
      </dsp:txBody>
      <dsp:txXfrm>
        <a:off x="352317" y="228315"/>
        <a:ext cx="5434303" cy="456430"/>
      </dsp:txXfrm>
    </dsp:sp>
    <dsp:sp modelId="{0A76F8E6-BDA5-45D4-8D1A-6585CEC1DB51}">
      <dsp:nvSpPr>
        <dsp:cNvPr id="0" name=""/>
        <dsp:cNvSpPr/>
      </dsp:nvSpPr>
      <dsp:spPr>
        <a:xfrm>
          <a:off x="67048" y="17126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EA3DF2-EB54-4741-97D9-6074AB7B4121}">
      <dsp:nvSpPr>
        <dsp:cNvPr id="0" name=""/>
        <dsp:cNvSpPr/>
      </dsp:nvSpPr>
      <dsp:spPr>
        <a:xfrm>
          <a:off x="765655" y="913362"/>
          <a:ext cx="5020965"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特色招生專業群科甄選入學</a:t>
          </a:r>
          <a:endParaRPr lang="en-US" altLang="zh-TW" sz="2800" b="1" kern="1200" dirty="0" smtClean="0"/>
        </a:p>
      </dsp:txBody>
      <dsp:txXfrm>
        <a:off x="765655" y="913362"/>
        <a:ext cx="5020965" cy="456430"/>
      </dsp:txXfrm>
    </dsp:sp>
    <dsp:sp modelId="{15F5BD1F-FF45-4A23-8B64-68D7830B31D6}">
      <dsp:nvSpPr>
        <dsp:cNvPr id="0" name=""/>
        <dsp:cNvSpPr/>
      </dsp:nvSpPr>
      <dsp:spPr>
        <a:xfrm>
          <a:off x="480386" y="85630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6667"/>
            </a:schemeClr>
          </a:solidFill>
          <a:prstDash val="solid"/>
        </a:ln>
        <a:effectLst/>
      </dsp:spPr>
      <dsp:style>
        <a:lnRef idx="1">
          <a:scrgbClr r="0" g="0" b="0"/>
        </a:lnRef>
        <a:fillRef idx="1">
          <a:scrgbClr r="0" g="0" b="0"/>
        </a:fillRef>
        <a:effectRef idx="0">
          <a:scrgbClr r="0" g="0" b="0"/>
        </a:effectRef>
        <a:fontRef idx="minor"/>
      </dsp:style>
    </dsp:sp>
    <dsp:sp modelId="{B6B7EC55-C0E0-4EA6-BD62-6D377D06D877}">
      <dsp:nvSpPr>
        <dsp:cNvPr id="0" name=""/>
        <dsp:cNvSpPr/>
      </dsp:nvSpPr>
      <dsp:spPr>
        <a:xfrm>
          <a:off x="992162" y="1597907"/>
          <a:ext cx="4794457"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1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產業特殊需求類科</a:t>
          </a:r>
          <a:endParaRPr lang="en-US" altLang="zh-TW" sz="2800" b="1" kern="1200" dirty="0" smtClean="0"/>
        </a:p>
      </dsp:txBody>
      <dsp:txXfrm>
        <a:off x="992162" y="1597907"/>
        <a:ext cx="4794457" cy="456430"/>
      </dsp:txXfrm>
    </dsp:sp>
    <dsp:sp modelId="{7E1D13DD-A273-4497-B198-2AF26421BA05}">
      <dsp:nvSpPr>
        <dsp:cNvPr id="0" name=""/>
        <dsp:cNvSpPr/>
      </dsp:nvSpPr>
      <dsp:spPr>
        <a:xfrm>
          <a:off x="706894" y="1540853"/>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sp>
    <dsp:sp modelId="{FF377A62-E0AF-4D53-9C0B-106E87908ACF}">
      <dsp:nvSpPr>
        <dsp:cNvPr id="0" name=""/>
        <dsp:cNvSpPr/>
      </dsp:nvSpPr>
      <dsp:spPr>
        <a:xfrm>
          <a:off x="1064484" y="2282953"/>
          <a:ext cx="4722136"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實用技能學程</a:t>
          </a:r>
          <a:endParaRPr lang="en-US" altLang="zh-TW" sz="2800" b="1" kern="1200" dirty="0" smtClean="0"/>
        </a:p>
      </dsp:txBody>
      <dsp:txXfrm>
        <a:off x="1064484" y="2282953"/>
        <a:ext cx="4722136" cy="456430"/>
      </dsp:txXfrm>
    </dsp:sp>
    <dsp:sp modelId="{3D6B2D63-AC6D-41C7-8818-CDDD3337EDE2}">
      <dsp:nvSpPr>
        <dsp:cNvPr id="0" name=""/>
        <dsp:cNvSpPr/>
      </dsp:nvSpPr>
      <dsp:spPr>
        <a:xfrm>
          <a:off x="779215" y="2225900"/>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8CED407B-C9E8-485F-8A2E-E35EC6A1F514}">
      <dsp:nvSpPr>
        <dsp:cNvPr id="0" name=""/>
        <dsp:cNvSpPr/>
      </dsp:nvSpPr>
      <dsp:spPr>
        <a:xfrm>
          <a:off x="992162" y="2968000"/>
          <a:ext cx="4794457"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產學攜手合作計畫</a:t>
          </a:r>
          <a:endParaRPr lang="en-US" altLang="zh-TW" sz="2800" b="1" kern="1200" dirty="0" smtClean="0"/>
        </a:p>
      </dsp:txBody>
      <dsp:txXfrm>
        <a:off x="992162" y="2968000"/>
        <a:ext cx="4794457" cy="456430"/>
      </dsp:txXfrm>
    </dsp:sp>
    <dsp:sp modelId="{EAAC1D7B-17CA-464E-A155-F6BA169B4672}">
      <dsp:nvSpPr>
        <dsp:cNvPr id="0" name=""/>
        <dsp:cNvSpPr/>
      </dsp:nvSpPr>
      <dsp:spPr>
        <a:xfrm>
          <a:off x="706894" y="2910947"/>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sp>
    <dsp:sp modelId="{AAF08D58-4694-4576-A769-5025EA533EFE}">
      <dsp:nvSpPr>
        <dsp:cNvPr id="0" name=""/>
        <dsp:cNvSpPr/>
      </dsp:nvSpPr>
      <dsp:spPr>
        <a:xfrm>
          <a:off x="765655" y="3652545"/>
          <a:ext cx="5020965"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3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建教合作班</a:t>
          </a:r>
          <a:endParaRPr lang="en-US" altLang="zh-TW" sz="2800" b="1" kern="1200" dirty="0" smtClean="0"/>
        </a:p>
      </dsp:txBody>
      <dsp:txXfrm>
        <a:off x="765655" y="3652545"/>
        <a:ext cx="5020965" cy="456430"/>
      </dsp:txXfrm>
    </dsp:sp>
    <dsp:sp modelId="{5914C4F6-BCB7-4D89-9F3C-6207064EC537}">
      <dsp:nvSpPr>
        <dsp:cNvPr id="0" name=""/>
        <dsp:cNvSpPr/>
      </dsp:nvSpPr>
      <dsp:spPr>
        <a:xfrm>
          <a:off x="480386" y="359549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33333"/>
            </a:schemeClr>
          </a:solidFill>
          <a:prstDash val="solid"/>
        </a:ln>
        <a:effectLst/>
      </dsp:spPr>
      <dsp:style>
        <a:lnRef idx="1">
          <a:scrgbClr r="0" g="0" b="0"/>
        </a:lnRef>
        <a:fillRef idx="1">
          <a:scrgbClr r="0" g="0" b="0"/>
        </a:fillRef>
        <a:effectRef idx="0">
          <a:scrgbClr r="0" g="0" b="0"/>
        </a:effectRef>
        <a:fontRef idx="minor"/>
      </dsp:style>
    </dsp:sp>
    <dsp:sp modelId="{BD4F27B2-D647-4733-A30D-47FD416DFBDC}">
      <dsp:nvSpPr>
        <dsp:cNvPr id="0" name=""/>
        <dsp:cNvSpPr/>
      </dsp:nvSpPr>
      <dsp:spPr>
        <a:xfrm>
          <a:off x="352317" y="4337592"/>
          <a:ext cx="5434303" cy="456430"/>
        </a:xfrm>
        <a:prstGeom prst="rect">
          <a:avLst/>
        </a:prstGeom>
        <a:solidFill>
          <a:schemeClr val="tx1"/>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4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五專免試入學</a:t>
          </a:r>
          <a:endParaRPr lang="zh-TW" altLang="en-US" sz="2800" b="1" kern="1200" dirty="0"/>
        </a:p>
      </dsp:txBody>
      <dsp:txXfrm>
        <a:off x="352317" y="4337592"/>
        <a:ext cx="5434303" cy="456430"/>
      </dsp:txXfrm>
    </dsp:sp>
    <dsp:sp modelId="{884DE709-3FB8-4524-857E-67B784325A3B}">
      <dsp:nvSpPr>
        <dsp:cNvPr id="0" name=""/>
        <dsp:cNvSpPr/>
      </dsp:nvSpPr>
      <dsp:spPr>
        <a:xfrm>
          <a:off x="67048" y="428053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1"/>
            <a:ext cx="2945659" cy="496411"/>
          </a:xfrm>
          <a:prstGeom prst="rect">
            <a:avLst/>
          </a:prstGeom>
        </p:spPr>
        <p:txBody>
          <a:bodyPr vert="horz" lIns="91596" tIns="45799" rIns="91596" bIns="45799" rtlCol="0"/>
          <a:lstStyle>
            <a:lvl1pPr algn="l">
              <a:defRPr sz="1200"/>
            </a:lvl1pPr>
          </a:lstStyle>
          <a:p>
            <a:endParaRPr lang="zh-TW" altLang="en-US"/>
          </a:p>
        </p:txBody>
      </p:sp>
      <p:sp>
        <p:nvSpPr>
          <p:cNvPr id="3" name="日期版面配置區 2"/>
          <p:cNvSpPr>
            <a:spLocks noGrp="1"/>
          </p:cNvSpPr>
          <p:nvPr>
            <p:ph type="dt" sz="quarter" idx="1"/>
          </p:nvPr>
        </p:nvSpPr>
        <p:spPr>
          <a:xfrm>
            <a:off x="3850444" y="1"/>
            <a:ext cx="2945659" cy="496411"/>
          </a:xfrm>
          <a:prstGeom prst="rect">
            <a:avLst/>
          </a:prstGeom>
        </p:spPr>
        <p:txBody>
          <a:bodyPr vert="horz" lIns="91596" tIns="45799" rIns="91596" bIns="45799" rtlCol="0"/>
          <a:lstStyle>
            <a:lvl1pPr algn="r">
              <a:defRPr sz="1200"/>
            </a:lvl1pPr>
          </a:lstStyle>
          <a:p>
            <a:fld id="{549B47BE-838A-4C89-AA62-5519E3B638B5}" type="datetimeFigureOut">
              <a:rPr lang="zh-TW" altLang="en-US" smtClean="0"/>
              <a:pPr/>
              <a:t>2016/6/4</a:t>
            </a:fld>
            <a:endParaRPr lang="zh-TW" altLang="en-US"/>
          </a:p>
        </p:txBody>
      </p:sp>
      <p:sp>
        <p:nvSpPr>
          <p:cNvPr id="4" name="頁尾版面配置區 3"/>
          <p:cNvSpPr>
            <a:spLocks noGrp="1"/>
          </p:cNvSpPr>
          <p:nvPr>
            <p:ph type="ftr" sz="quarter" idx="2"/>
          </p:nvPr>
        </p:nvSpPr>
        <p:spPr>
          <a:xfrm>
            <a:off x="4" y="9430095"/>
            <a:ext cx="2945659" cy="496411"/>
          </a:xfrm>
          <a:prstGeom prst="rect">
            <a:avLst/>
          </a:prstGeom>
        </p:spPr>
        <p:txBody>
          <a:bodyPr vert="horz" lIns="91596" tIns="45799" rIns="91596" bIns="4579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30095"/>
            <a:ext cx="2945659" cy="496411"/>
          </a:xfrm>
          <a:prstGeom prst="rect">
            <a:avLst/>
          </a:prstGeom>
        </p:spPr>
        <p:txBody>
          <a:bodyPr vert="horz" lIns="91596" tIns="45799" rIns="91596" bIns="45799" rtlCol="0" anchor="b"/>
          <a:lstStyle>
            <a:lvl1pPr algn="r">
              <a:defRPr sz="1200"/>
            </a:lvl1pPr>
          </a:lstStyle>
          <a:p>
            <a:fld id="{F30AFEDB-F653-45E4-B4A7-39F0D091AA71}" type="slidenum">
              <a:rPr lang="zh-TW" altLang="en-US" smtClean="0"/>
              <a:pPr/>
              <a:t>‹#›</a:t>
            </a:fld>
            <a:endParaRPr lang="zh-TW" altLang="en-US"/>
          </a:p>
        </p:txBody>
      </p:sp>
    </p:spTree>
    <p:extLst>
      <p:ext uri="{BB962C8B-B14F-4D97-AF65-F5344CB8AC3E}">
        <p14:creationId xmlns:p14="http://schemas.microsoft.com/office/powerpoint/2010/main" val="151698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553" cy="496411"/>
          </a:xfrm>
          <a:prstGeom prst="rect">
            <a:avLst/>
          </a:prstGeom>
        </p:spPr>
        <p:txBody>
          <a:bodyPr vert="horz" lIns="91596" tIns="45799" rIns="91596" bIns="45799" rtlCol="0"/>
          <a:lstStyle>
            <a:lvl1pPr algn="l">
              <a:defRPr sz="1200"/>
            </a:lvl1pPr>
          </a:lstStyle>
          <a:p>
            <a:endParaRPr lang="zh-TW" altLang="en-US"/>
          </a:p>
        </p:txBody>
      </p:sp>
      <p:sp>
        <p:nvSpPr>
          <p:cNvPr id="3" name="日期版面配置區 2"/>
          <p:cNvSpPr>
            <a:spLocks noGrp="1"/>
          </p:cNvSpPr>
          <p:nvPr>
            <p:ph type="dt" idx="1"/>
          </p:nvPr>
        </p:nvSpPr>
        <p:spPr>
          <a:xfrm>
            <a:off x="3850534" y="1"/>
            <a:ext cx="2945553" cy="496411"/>
          </a:xfrm>
          <a:prstGeom prst="rect">
            <a:avLst/>
          </a:prstGeom>
        </p:spPr>
        <p:txBody>
          <a:bodyPr vert="horz" lIns="91596" tIns="45799" rIns="91596" bIns="45799" rtlCol="0"/>
          <a:lstStyle>
            <a:lvl1pPr algn="r">
              <a:defRPr sz="1200"/>
            </a:lvl1pPr>
          </a:lstStyle>
          <a:p>
            <a:fld id="{63557E61-DFFC-45F4-9F08-CD0EA7C95860}" type="datetimeFigureOut">
              <a:rPr lang="zh-TW" altLang="en-US" smtClean="0"/>
              <a:pPr/>
              <a:t>2016/6/4</a:t>
            </a:fld>
            <a:endParaRPr lang="zh-TW" altLang="en-US"/>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596" tIns="45799" rIns="91596" bIns="45799" rtlCol="0" anchor="ctr"/>
          <a:lstStyle/>
          <a:p>
            <a:endParaRPr lang="zh-TW" altLang="en-US"/>
          </a:p>
        </p:txBody>
      </p:sp>
      <p:sp>
        <p:nvSpPr>
          <p:cNvPr id="5" name="備忘稿版面配置區 4"/>
          <p:cNvSpPr>
            <a:spLocks noGrp="1"/>
          </p:cNvSpPr>
          <p:nvPr>
            <p:ph type="body" sz="quarter" idx="3"/>
          </p:nvPr>
        </p:nvSpPr>
        <p:spPr>
          <a:xfrm>
            <a:off x="679134" y="4715908"/>
            <a:ext cx="5439412" cy="4467701"/>
          </a:xfrm>
          <a:prstGeom prst="rect">
            <a:avLst/>
          </a:prstGeom>
        </p:spPr>
        <p:txBody>
          <a:bodyPr vert="horz" lIns="91596" tIns="45799" rIns="91596" bIns="4579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30228"/>
            <a:ext cx="2945553" cy="496411"/>
          </a:xfrm>
          <a:prstGeom prst="rect">
            <a:avLst/>
          </a:prstGeom>
        </p:spPr>
        <p:txBody>
          <a:bodyPr vert="horz" lIns="91596" tIns="45799" rIns="91596" bIns="4579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534" y="9430228"/>
            <a:ext cx="2945553" cy="496411"/>
          </a:xfrm>
          <a:prstGeom prst="rect">
            <a:avLst/>
          </a:prstGeom>
        </p:spPr>
        <p:txBody>
          <a:bodyPr vert="horz" lIns="91596" tIns="45799" rIns="91596" bIns="45799" rtlCol="0" anchor="b"/>
          <a:lstStyle>
            <a:lvl1pPr algn="r">
              <a:defRPr sz="1200"/>
            </a:lvl1pPr>
          </a:lstStyle>
          <a:p>
            <a:fld id="{033DD6B4-95EC-4949-A9F9-C0695ADB8EC0}" type="slidenum">
              <a:rPr lang="zh-TW" altLang="en-US" smtClean="0"/>
              <a:pPr/>
              <a:t>‹#›</a:t>
            </a:fld>
            <a:endParaRPr lang="zh-TW" altLang="en-US"/>
          </a:p>
        </p:txBody>
      </p:sp>
    </p:spTree>
    <p:extLst>
      <p:ext uri="{BB962C8B-B14F-4D97-AF65-F5344CB8AC3E}">
        <p14:creationId xmlns:p14="http://schemas.microsoft.com/office/powerpoint/2010/main" val="39978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6"/>
          <p:cNvSpPr txBox="1">
            <a:spLocks noGrp="1"/>
          </p:cNvSpPr>
          <p:nvPr/>
        </p:nvSpPr>
        <p:spPr bwMode="auto">
          <a:xfrm>
            <a:off x="3850443" y="9430705"/>
            <a:ext cx="2945659" cy="49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1" tIns="45501" rIns="91001" bIns="45501"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fontAlgn="base">
              <a:spcBef>
                <a:spcPct val="0"/>
              </a:spcBef>
              <a:spcAft>
                <a:spcPct val="0"/>
              </a:spcAft>
            </a:pPr>
            <a:fld id="{E506E85D-BFBA-47A5-A0A9-5118FD4B3F7B}" type="slidenum">
              <a:rPr kumimoji="1" lang="zh-TW" altLang="en-US" smtClean="0">
                <a:solidFill>
                  <a:prstClr val="black"/>
                </a:solidFill>
                <a:latin typeface="Arial" pitchFamily="34" charset="0"/>
              </a:rPr>
              <a:pPr algn="r" fontAlgn="base">
                <a:spcBef>
                  <a:spcPct val="0"/>
                </a:spcBef>
                <a:spcAft>
                  <a:spcPct val="0"/>
                </a:spcAft>
              </a:pPr>
              <a:t>4</a:t>
            </a:fld>
            <a:endParaRPr kumimoji="1" lang="en-US" altLang="zh-TW" smtClean="0">
              <a:solidFill>
                <a:prstClr val="black"/>
              </a:solidFill>
              <a:latin typeface="Arial" pitchFamily="34" charset="0"/>
            </a:endParaRPr>
          </a:p>
        </p:txBody>
      </p:sp>
      <p:sp>
        <p:nvSpPr>
          <p:cNvPr id="167939" name="投影片圖像版面配置區 1"/>
          <p:cNvSpPr>
            <a:spLocks noGrp="1" noRot="1" noChangeAspect="1" noTextEdit="1"/>
          </p:cNvSpPr>
          <p:nvPr>
            <p:ph type="sldImg"/>
          </p:nvPr>
        </p:nvSpPr>
        <p:spPr bwMode="auto">
          <a:xfrm>
            <a:off x="915988" y="744538"/>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92" tIns="45497" rIns="90992" bIns="45497" numCol="1" anchor="t" anchorCtr="0" compatLnSpc="1">
            <a:prstTxWarp prst="textNoShape">
              <a:avLst/>
            </a:prstTxWarp>
          </a:bodyPr>
          <a:lstStyle/>
          <a:p>
            <a:endParaRPr lang="zh-TW" altLang="en-US" smtClean="0">
              <a:latin typeface="Arial" pitchFamily="34" charset="0"/>
            </a:endParaRPr>
          </a:p>
        </p:txBody>
      </p:sp>
      <p:sp>
        <p:nvSpPr>
          <p:cNvPr id="167941" name="投影片編號版面配置區 3"/>
          <p:cNvSpPr txBox="1">
            <a:spLocks noGrp="1"/>
          </p:cNvSpPr>
          <p:nvPr/>
        </p:nvSpPr>
        <p:spPr bwMode="auto">
          <a:xfrm>
            <a:off x="3850443" y="9430705"/>
            <a:ext cx="2945659" cy="49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1" tIns="45501" rIns="91001" bIns="45501"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fontAlgn="base">
              <a:spcBef>
                <a:spcPct val="0"/>
              </a:spcBef>
              <a:spcAft>
                <a:spcPct val="0"/>
              </a:spcAft>
            </a:pPr>
            <a:fld id="{C2317C42-3205-4963-900A-DF79F7C28778}" type="slidenum">
              <a:rPr kumimoji="1" lang="en-US" altLang="zh-TW" smtClean="0">
                <a:solidFill>
                  <a:prstClr val="black"/>
                </a:solidFill>
                <a:latin typeface="Arial" pitchFamily="34" charset="0"/>
              </a:rPr>
              <a:pPr algn="r" fontAlgn="base">
                <a:spcBef>
                  <a:spcPct val="0"/>
                </a:spcBef>
                <a:spcAft>
                  <a:spcPct val="0"/>
                </a:spcAft>
              </a:pPr>
              <a:t>4</a:t>
            </a:fld>
            <a:endParaRPr kumimoji="1" lang="en-US" altLang="zh-TW" smtClean="0">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16</a:t>
            </a:fld>
            <a:endParaRPr lang="zh-TW" altLang="en-US"/>
          </a:p>
        </p:txBody>
      </p:sp>
    </p:spTree>
    <p:extLst>
      <p:ext uri="{BB962C8B-B14F-4D97-AF65-F5344CB8AC3E}">
        <p14:creationId xmlns:p14="http://schemas.microsoft.com/office/powerpoint/2010/main" val="340707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1748" name="投影片編號版面配置區 3"/>
          <p:cNvSpPr txBox="1">
            <a:spLocks noGrp="1"/>
          </p:cNvSpPr>
          <p:nvPr/>
        </p:nvSpPr>
        <p:spPr bwMode="auto">
          <a:xfrm>
            <a:off x="3814763" y="10236288"/>
            <a:ext cx="2921000" cy="53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F5B9585-B2FB-4827-BDAE-74A2985538C1}" type="slidenum">
              <a:rPr lang="zh-TW" altLang="en-US" sz="1300">
                <a:solidFill>
                  <a:srgbClr val="000000"/>
                </a:solidFill>
                <a:latin typeface="Calibri" pitchFamily="34" charset="0"/>
              </a:rPr>
              <a:pPr algn="r" eaLnBrk="1" hangingPunct="1"/>
              <a:t>17</a:t>
            </a:fld>
            <a:endParaRPr lang="zh-TW" altLang="en-US" sz="1300">
              <a:solidFill>
                <a:srgbClr val="000000"/>
              </a:solidFill>
              <a:latin typeface="Calibri" pitchFamily="34" charset="0"/>
            </a:endParaRPr>
          </a:p>
        </p:txBody>
      </p:sp>
      <p:sp>
        <p:nvSpPr>
          <p:cNvPr id="31749"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1750" name="投影片編號版面配置區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7E9E6F39-14D5-41F8-9FCC-9368B46517D8}" type="slidenum">
              <a:rPr lang="en-US" altLang="zh-TW" smtClean="0">
                <a:solidFill>
                  <a:srgbClr val="000000"/>
                </a:solidFill>
              </a:rPr>
              <a:pPr/>
              <a:t>17</a:t>
            </a:fld>
            <a:endParaRPr lang="zh-TW" altLang="en-US" smtClean="0">
              <a:solidFill>
                <a:srgbClr val="000000"/>
              </a:solidFill>
            </a:endParaRPr>
          </a:p>
        </p:txBody>
      </p:sp>
    </p:spTree>
    <p:extLst>
      <p:ext uri="{BB962C8B-B14F-4D97-AF65-F5344CB8AC3E}">
        <p14:creationId xmlns:p14="http://schemas.microsoft.com/office/powerpoint/2010/main" val="246776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3796" name="投影片編號版面配置區 3"/>
          <p:cNvSpPr txBox="1">
            <a:spLocks noGrp="1"/>
          </p:cNvSpPr>
          <p:nvPr/>
        </p:nvSpPr>
        <p:spPr bwMode="auto">
          <a:xfrm>
            <a:off x="3814763" y="10236288"/>
            <a:ext cx="2921000" cy="53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19</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3798" name="投影片編號版面配置區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486F1070-B772-4765-A10B-379272957E88}" type="slidenum">
              <a:rPr lang="en-US" altLang="zh-TW" smtClean="0">
                <a:solidFill>
                  <a:srgbClr val="000000"/>
                </a:solidFill>
              </a:rPr>
              <a:pPr/>
              <a:t>19</a:t>
            </a:fld>
            <a:endParaRPr lang="zh-TW" altLang="en-US" smtClean="0">
              <a:solidFill>
                <a:srgbClr val="000000"/>
              </a:solidFill>
            </a:endParaRPr>
          </a:p>
        </p:txBody>
      </p:sp>
    </p:spTree>
    <p:extLst>
      <p:ext uri="{BB962C8B-B14F-4D97-AF65-F5344CB8AC3E}">
        <p14:creationId xmlns:p14="http://schemas.microsoft.com/office/powerpoint/2010/main" val="151371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31</a:t>
            </a:fld>
            <a:endParaRPr lang="zh-TW" altLang="en-US"/>
          </a:p>
        </p:txBody>
      </p:sp>
    </p:spTree>
    <p:extLst>
      <p:ext uri="{BB962C8B-B14F-4D97-AF65-F5344CB8AC3E}">
        <p14:creationId xmlns:p14="http://schemas.microsoft.com/office/powerpoint/2010/main" val="416821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r>
              <a:rPr lang="zh-TW" altLang="en-US" smtClean="0"/>
              <a:t> </a:t>
            </a:r>
          </a:p>
        </p:txBody>
      </p:sp>
      <p:sp>
        <p:nvSpPr>
          <p:cNvPr id="210948" name="投影片編號版面配置區 3"/>
          <p:cNvSpPr txBox="1">
            <a:spLocks noGrp="1"/>
          </p:cNvSpPr>
          <p:nvPr/>
        </p:nvSpPr>
        <p:spPr bwMode="auto">
          <a:xfrm>
            <a:off x="3847863" y="9429750"/>
            <a:ext cx="294819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6" tIns="45363" rIns="90726" bIns="4536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4AD8C70A-8D65-414C-9964-6C6FE791361F}" type="slidenum">
              <a:rPr lang="zh-TW" altLang="en-US" sz="1200">
                <a:solidFill>
                  <a:srgbClr val="000000"/>
                </a:solidFill>
                <a:latin typeface="Calibri" pitchFamily="34" charset="0"/>
              </a:rPr>
              <a:pPr algn="r"/>
              <a:t>43</a:t>
            </a:fld>
            <a:endParaRPr lang="zh-TW" altLang="en-US" sz="1200">
              <a:solidFill>
                <a:srgbClr val="000000"/>
              </a:solidFill>
              <a:latin typeface="Calibri" pitchFamily="34" charset="0"/>
            </a:endParaRPr>
          </a:p>
        </p:txBody>
      </p:sp>
    </p:spTree>
    <p:extLst>
      <p:ext uri="{BB962C8B-B14F-4D97-AF65-F5344CB8AC3E}">
        <p14:creationId xmlns:p14="http://schemas.microsoft.com/office/powerpoint/2010/main" val="163621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F224EA3-E58B-4048-A5C7-D1F9CB562490}" type="slidenum">
              <a:rPr lang="zh-TW" altLang="en-US" smtClean="0"/>
              <a:pPr/>
              <a:t>44</a:t>
            </a:fld>
            <a:endParaRPr lang="zh-TW" altLang="en-US" smtClean="0"/>
          </a:p>
        </p:txBody>
      </p:sp>
    </p:spTree>
    <p:extLst>
      <p:ext uri="{BB962C8B-B14F-4D97-AF65-F5344CB8AC3E}">
        <p14:creationId xmlns:p14="http://schemas.microsoft.com/office/powerpoint/2010/main" val="331610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66B2280-6516-4342-98D5-028DD128B250}" type="slidenum">
              <a:rPr lang="zh-TW" altLang="en-US" smtClean="0">
                <a:solidFill>
                  <a:srgbClr val="000000"/>
                </a:solidFill>
              </a:rPr>
              <a:pPr/>
              <a:t>46</a:t>
            </a:fld>
            <a:endParaRPr lang="zh-TW" altLang="en-US" smtClean="0">
              <a:solidFill>
                <a:srgbClr val="000000"/>
              </a:solidFill>
            </a:endParaRPr>
          </a:p>
        </p:txBody>
      </p:sp>
    </p:spTree>
    <p:extLst>
      <p:ext uri="{BB962C8B-B14F-4D97-AF65-F5344CB8AC3E}">
        <p14:creationId xmlns:p14="http://schemas.microsoft.com/office/powerpoint/2010/main" val="119923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8E74CE24-DC73-4655-ACA5-FB0225B7EC88}" type="slidenum">
              <a:rPr lang="zh-TW" altLang="en-US" smtClean="0">
                <a:solidFill>
                  <a:srgbClr val="000000"/>
                </a:solidFill>
              </a:rPr>
              <a:pPr/>
              <a:t>47</a:t>
            </a:fld>
            <a:endParaRPr lang="zh-TW" altLang="en-US" smtClean="0">
              <a:solidFill>
                <a:srgbClr val="000000"/>
              </a:solidFill>
            </a:endParaRPr>
          </a:p>
        </p:txBody>
      </p:sp>
    </p:spTree>
    <p:extLst>
      <p:ext uri="{BB962C8B-B14F-4D97-AF65-F5344CB8AC3E}">
        <p14:creationId xmlns:p14="http://schemas.microsoft.com/office/powerpoint/2010/main" val="230042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0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ea typeface="新細明體" pitchFamily="18" charset="-120"/>
              </a:defRPr>
            </a:lvl1pPr>
            <a:lvl2pPr marL="742950" indent="-285750" defTabSz="911225">
              <a:spcBef>
                <a:spcPct val="30000"/>
              </a:spcBef>
              <a:defRPr sz="1200">
                <a:solidFill>
                  <a:schemeClr val="tx1"/>
                </a:solidFill>
                <a:latin typeface="Calibri" pitchFamily="34" charset="0"/>
                <a:ea typeface="新細明體" pitchFamily="18" charset="-120"/>
              </a:defRPr>
            </a:lvl2pPr>
            <a:lvl3pPr marL="1143000" indent="-228600" defTabSz="911225">
              <a:spcBef>
                <a:spcPct val="30000"/>
              </a:spcBef>
              <a:defRPr sz="1200">
                <a:solidFill>
                  <a:schemeClr val="tx1"/>
                </a:solidFill>
                <a:latin typeface="Calibri" pitchFamily="34" charset="0"/>
                <a:ea typeface="新細明體" pitchFamily="18" charset="-120"/>
              </a:defRPr>
            </a:lvl3pPr>
            <a:lvl4pPr marL="1600200" indent="-228600" defTabSz="911225">
              <a:spcBef>
                <a:spcPct val="30000"/>
              </a:spcBef>
              <a:defRPr sz="1200">
                <a:solidFill>
                  <a:schemeClr val="tx1"/>
                </a:solidFill>
                <a:latin typeface="Calibri" pitchFamily="34" charset="0"/>
                <a:ea typeface="新細明體" pitchFamily="18" charset="-120"/>
              </a:defRPr>
            </a:lvl4pPr>
            <a:lvl5pPr marL="2057400" indent="-228600" defTabSz="911225">
              <a:spcBef>
                <a:spcPct val="30000"/>
              </a:spcBef>
              <a:defRPr sz="1200">
                <a:solidFill>
                  <a:schemeClr val="tx1"/>
                </a:solidFill>
                <a:latin typeface="Calibri" pitchFamily="34" charset="0"/>
                <a:ea typeface="新細明體" pitchFamily="18" charset="-120"/>
              </a:defRPr>
            </a:lvl5pPr>
            <a:lvl6pPr marL="25146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AD66527-3578-496D-A870-8FB052C47547}" type="slidenum">
              <a:rPr lang="en-US" altLang="zh-TW" smtClean="0">
                <a:latin typeface="Times New Roman" pitchFamily="18" charset="0"/>
              </a:rPr>
              <a:pPr>
                <a:spcBef>
                  <a:spcPct val="0"/>
                </a:spcBef>
              </a:pPr>
              <a:t>50</a:t>
            </a:fld>
            <a:endParaRPr lang="en-US" altLang="zh-TW" smtClean="0">
              <a:latin typeface="Times New Roman" pitchFamily="18" charset="0"/>
            </a:endParaRPr>
          </a:p>
        </p:txBody>
      </p:sp>
    </p:spTree>
    <p:extLst>
      <p:ext uri="{BB962C8B-B14F-4D97-AF65-F5344CB8AC3E}">
        <p14:creationId xmlns:p14="http://schemas.microsoft.com/office/powerpoint/2010/main" val="132045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51</a:t>
            </a:fld>
            <a:endParaRPr lang="zh-TW" altLang="en-US"/>
          </a:p>
        </p:txBody>
      </p:sp>
    </p:spTree>
    <p:extLst>
      <p:ext uri="{BB962C8B-B14F-4D97-AF65-F5344CB8AC3E}">
        <p14:creationId xmlns:p14="http://schemas.microsoft.com/office/powerpoint/2010/main" val="300797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5</a:t>
            </a:fld>
            <a:endParaRPr lang="zh-TW" altLang="en-US"/>
          </a:p>
        </p:txBody>
      </p:sp>
    </p:spTree>
    <p:extLst>
      <p:ext uri="{BB962C8B-B14F-4D97-AF65-F5344CB8AC3E}">
        <p14:creationId xmlns:p14="http://schemas.microsoft.com/office/powerpoint/2010/main" val="99483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52</a:t>
            </a:fld>
            <a:endParaRPr lang="zh-TW" altLang="en-US"/>
          </a:p>
        </p:txBody>
      </p:sp>
    </p:spTree>
    <p:extLst>
      <p:ext uri="{BB962C8B-B14F-4D97-AF65-F5344CB8AC3E}">
        <p14:creationId xmlns:p14="http://schemas.microsoft.com/office/powerpoint/2010/main" val="100940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53</a:t>
            </a:fld>
            <a:endParaRPr lang="zh-TW" altLang="en-US"/>
          </a:p>
        </p:txBody>
      </p:sp>
    </p:spTree>
    <p:extLst>
      <p:ext uri="{BB962C8B-B14F-4D97-AF65-F5344CB8AC3E}">
        <p14:creationId xmlns:p14="http://schemas.microsoft.com/office/powerpoint/2010/main" val="163268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a:t>
            </a:fld>
            <a:endParaRPr lang="zh-TW" altLang="en-US"/>
          </a:p>
        </p:txBody>
      </p:sp>
    </p:spTree>
    <p:extLst>
      <p:ext uri="{BB962C8B-B14F-4D97-AF65-F5344CB8AC3E}">
        <p14:creationId xmlns:p14="http://schemas.microsoft.com/office/powerpoint/2010/main" val="295249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7</a:t>
            </a:fld>
            <a:endParaRPr lang="zh-TW" altLang="en-US"/>
          </a:p>
        </p:txBody>
      </p:sp>
    </p:spTree>
    <p:extLst>
      <p:ext uri="{BB962C8B-B14F-4D97-AF65-F5344CB8AC3E}">
        <p14:creationId xmlns:p14="http://schemas.microsoft.com/office/powerpoint/2010/main" val="408649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a:t>
            </a:fld>
            <a:endParaRPr lang="zh-TW" altLang="en-US"/>
          </a:p>
        </p:txBody>
      </p:sp>
    </p:spTree>
    <p:extLst>
      <p:ext uri="{BB962C8B-B14F-4D97-AF65-F5344CB8AC3E}">
        <p14:creationId xmlns:p14="http://schemas.microsoft.com/office/powerpoint/2010/main" val="375274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11</a:t>
            </a:fld>
            <a:endParaRPr lang="zh-TW" altLang="en-US"/>
          </a:p>
        </p:txBody>
      </p:sp>
    </p:spTree>
    <p:extLst>
      <p:ext uri="{BB962C8B-B14F-4D97-AF65-F5344CB8AC3E}">
        <p14:creationId xmlns:p14="http://schemas.microsoft.com/office/powerpoint/2010/main" val="375459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919163" y="744538"/>
            <a:ext cx="4959350"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44293B7-C89A-4CA2-B7EE-0D70C1F685C1}" type="slidenum">
              <a:rPr kumimoji="0" lang="zh-TW" altLang="en-US" smtClean="0">
                <a:latin typeface="Calibri" pitchFamily="34" charset="0"/>
              </a:rPr>
              <a:pPr eaLnBrk="1" hangingPunct="1"/>
              <a:t>12</a:t>
            </a:fld>
            <a:endParaRPr kumimoji="0" lang="en-US" altLang="zh-TW" smtClean="0">
              <a:latin typeface="Calibri" pitchFamily="34" charset="0"/>
            </a:endParaRPr>
          </a:p>
        </p:txBody>
      </p:sp>
    </p:spTree>
    <p:extLst>
      <p:ext uri="{BB962C8B-B14F-4D97-AF65-F5344CB8AC3E}">
        <p14:creationId xmlns:p14="http://schemas.microsoft.com/office/powerpoint/2010/main" val="362511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9444" indent="-219444">
              <a:spcBef>
                <a:spcPct val="0"/>
              </a:spcBef>
            </a:pPr>
            <a:r>
              <a:rPr kumimoji="0" lang="en-US" altLang="zh-TW" b="1" dirty="0" smtClean="0">
                <a:solidFill>
                  <a:srgbClr val="000000"/>
                </a:solidFill>
              </a:rPr>
              <a:t>1.</a:t>
            </a:r>
            <a:r>
              <a:rPr kumimoji="0" lang="zh-TW" altLang="en-US" b="1" dirty="0" smtClean="0">
                <a:solidFill>
                  <a:srgbClr val="000000"/>
                </a:solidFill>
              </a:rPr>
              <a:t>入</a:t>
            </a:r>
            <a:r>
              <a:rPr lang="zh-TW" altLang="en-US" b="1" dirty="0" smtClean="0">
                <a:solidFill>
                  <a:srgbClr val="000000"/>
                </a:solidFill>
              </a:rPr>
              <a:t>學方式辦理順序</a:t>
            </a:r>
            <a:r>
              <a:rPr lang="en-US" altLang="zh-TW" b="1" dirty="0" smtClean="0">
                <a:solidFill>
                  <a:srgbClr val="000000"/>
                </a:solidFill>
              </a:rPr>
              <a:t>:</a:t>
            </a:r>
            <a:r>
              <a:rPr lang="zh-TW" altLang="en-US" b="1" dirty="0" smtClean="0"/>
              <a:t>免試入學作業分兩階段辦理，採全區聯合方式辦理</a:t>
            </a:r>
            <a:endParaRPr lang="zh-TW" altLang="en-US" dirty="0" smtClean="0">
              <a:solidFill>
                <a:srgbClr val="000000"/>
              </a:solidFill>
            </a:endParaRPr>
          </a:p>
          <a:p>
            <a:pPr marL="219444" indent="-219444">
              <a:spcBef>
                <a:spcPct val="0"/>
              </a:spcBef>
            </a:pPr>
            <a:r>
              <a:rPr kumimoji="0" lang="en-US" altLang="zh-TW" b="1" u="sng" dirty="0" smtClean="0"/>
              <a:t>2.</a:t>
            </a:r>
            <a:r>
              <a:rPr kumimoji="0" lang="zh-TW" altLang="en-US" b="1" u="sng" dirty="0" smtClean="0"/>
              <a:t>非本區各公私立國民中學畢業生</a:t>
            </a:r>
            <a:r>
              <a:rPr kumimoji="0" lang="zh-TW" altLang="en-US" dirty="0" smtClean="0"/>
              <a:t>，但具以下四種特殊情形且未參加他區免試入學之學生，經本區高中高職免試入學委員會審核通過者得參加本區免試入學：</a:t>
            </a:r>
          </a:p>
          <a:p>
            <a:pPr marL="219444" indent="-219444">
              <a:spcBef>
                <a:spcPct val="0"/>
              </a:spcBef>
            </a:pPr>
            <a:r>
              <a:rPr kumimoji="0" lang="en-US" altLang="zh-TW" dirty="0" smtClean="0"/>
              <a:t>(</a:t>
            </a:r>
            <a:r>
              <a:rPr kumimoji="0" lang="zh-TW" altLang="en-US" dirty="0" smtClean="0"/>
              <a:t>一</a:t>
            </a:r>
            <a:r>
              <a:rPr kumimoji="0" lang="en-US" altLang="zh-TW" dirty="0" smtClean="0"/>
              <a:t>)</a:t>
            </a:r>
            <a:r>
              <a:rPr kumimoji="0" lang="zh-TW" altLang="en-US" dirty="0" smtClean="0"/>
              <a:t>學生就讀或畢業國中學籍所在免試就學區，未設置</a:t>
            </a:r>
          </a:p>
          <a:p>
            <a:pPr marL="219444" indent="-219444">
              <a:spcBef>
                <a:spcPct val="0"/>
              </a:spcBef>
            </a:pPr>
            <a:r>
              <a:rPr kumimoji="0" lang="zh-TW" altLang="en-US" dirty="0" smtClean="0"/>
              <a:t>    學生適性選擇之高中職課程群別或產業特殊需求類</a:t>
            </a:r>
          </a:p>
          <a:p>
            <a:pPr marL="219444" indent="-219444">
              <a:spcBef>
                <a:spcPct val="0"/>
              </a:spcBef>
            </a:pPr>
            <a:r>
              <a:rPr kumimoji="0" lang="zh-TW" altLang="en-US" dirty="0" smtClean="0"/>
              <a:t>    科者。</a:t>
            </a:r>
          </a:p>
          <a:p>
            <a:pPr marL="219444" indent="-219444">
              <a:spcBef>
                <a:spcPct val="0"/>
              </a:spcBef>
            </a:pPr>
            <a:r>
              <a:rPr kumimoji="0" lang="en-US" altLang="zh-TW" dirty="0" smtClean="0"/>
              <a:t>(</a:t>
            </a:r>
            <a:r>
              <a:rPr kumimoji="0" lang="zh-TW" altLang="en-US" dirty="0" smtClean="0"/>
              <a:t>二</a:t>
            </a:r>
            <a:r>
              <a:rPr kumimoji="0" lang="en-US" altLang="zh-TW" dirty="0" smtClean="0"/>
              <a:t>)</a:t>
            </a:r>
            <a:r>
              <a:rPr kumimoji="0" lang="zh-TW" altLang="en-US" dirty="0" smtClean="0"/>
              <a:t>學生因搬家遷徙至本區居住者（檢附具體證明文件</a:t>
            </a:r>
            <a:r>
              <a:rPr kumimoji="0" lang="en-US" altLang="zh-TW" dirty="0" smtClean="0"/>
              <a:t>)</a:t>
            </a:r>
            <a:endParaRPr kumimoji="0" lang="zh-TW" altLang="en-US" dirty="0" smtClean="0"/>
          </a:p>
          <a:p>
            <a:pPr marL="219444" indent="-219444">
              <a:spcBef>
                <a:spcPct val="0"/>
              </a:spcBef>
            </a:pPr>
            <a:r>
              <a:rPr kumimoji="0" lang="en-US" altLang="zh-TW" dirty="0" smtClean="0"/>
              <a:t>(</a:t>
            </a:r>
            <a:r>
              <a:rPr kumimoji="0" lang="zh-TW" altLang="en-US" dirty="0" smtClean="0"/>
              <a:t>三</a:t>
            </a:r>
            <a:r>
              <a:rPr kumimoji="0" lang="en-US" altLang="zh-TW" dirty="0" smtClean="0"/>
              <a:t>)</a:t>
            </a:r>
            <a:r>
              <a:rPr kumimoji="0" lang="zh-TW" altLang="en-US" dirty="0" smtClean="0"/>
              <a:t>學生在國中階段跨區就學，但未遷移戶籍，擬申請</a:t>
            </a:r>
          </a:p>
          <a:p>
            <a:pPr marL="219444" indent="-219444">
              <a:spcBef>
                <a:spcPct val="0"/>
              </a:spcBef>
            </a:pPr>
            <a:r>
              <a:rPr kumimoji="0" lang="zh-TW" altLang="en-US" dirty="0" smtClean="0"/>
              <a:t>    返回在本區戶籍所在地就讀高中職者（檢附具體證</a:t>
            </a:r>
          </a:p>
          <a:p>
            <a:pPr marL="219444" indent="-219444">
              <a:spcBef>
                <a:spcPct val="0"/>
              </a:spcBef>
            </a:pPr>
            <a:r>
              <a:rPr kumimoji="0" lang="zh-TW" altLang="en-US" dirty="0" smtClean="0"/>
              <a:t>    明文件）。</a:t>
            </a:r>
          </a:p>
          <a:p>
            <a:pPr marL="219444" indent="-219444">
              <a:spcBef>
                <a:spcPct val="0"/>
              </a:spcBef>
            </a:pPr>
            <a:r>
              <a:rPr kumimoji="0" lang="en-US" altLang="zh-TW" dirty="0" smtClean="0"/>
              <a:t>(</a:t>
            </a:r>
            <a:r>
              <a:rPr kumimoji="0" lang="zh-TW" altLang="en-US" dirty="0" smtClean="0"/>
              <a:t>四</a:t>
            </a:r>
            <a:r>
              <a:rPr kumimoji="0" lang="en-US" altLang="zh-TW" dirty="0" smtClean="0"/>
              <a:t>)</a:t>
            </a:r>
            <a:r>
              <a:rPr kumimoji="0" lang="zh-TW" altLang="en-US" dirty="0" smtClean="0"/>
              <a:t>其他特殊因素</a:t>
            </a:r>
            <a:r>
              <a:rPr kumimoji="0" lang="en-US" altLang="zh-TW" dirty="0" smtClean="0"/>
              <a:t>(</a:t>
            </a:r>
            <a:r>
              <a:rPr kumimoji="0" lang="zh-TW" altLang="en-US" dirty="0" smtClean="0"/>
              <a:t>由本區高中高職免試入學委員會審查</a:t>
            </a:r>
            <a:r>
              <a:rPr kumimoji="0" lang="en-US" altLang="zh-TW" dirty="0" smtClean="0"/>
              <a:t>)</a:t>
            </a:r>
            <a:endParaRPr kumimoji="0" lang="zh-TW" altLang="en-US" dirty="0" smtClean="0"/>
          </a:p>
          <a:p>
            <a:pPr marL="219444" indent="-219444">
              <a:spcBef>
                <a:spcPct val="0"/>
              </a:spcBef>
            </a:pPr>
            <a:endParaRPr kumimoji="0" lang="zh-TW" altLang="en-US" b="1" dirty="0" smtClean="0">
              <a:solidFill>
                <a:srgbClr val="FF0000"/>
              </a:solidFill>
            </a:endParaRPr>
          </a:p>
          <a:p>
            <a:pPr marL="219444" indent="-219444">
              <a:spcBef>
                <a:spcPct val="0"/>
              </a:spcBef>
            </a:pPr>
            <a:endParaRPr kumimoji="0" lang="zh-TW" altLang="en-US" dirty="0" smtClean="0">
              <a:latin typeface="Arial" panose="020B0604020202020204" pitchFamily="34" charset="0"/>
            </a:endParaRPr>
          </a:p>
        </p:txBody>
      </p:sp>
    </p:spTree>
    <p:extLst>
      <p:ext uri="{BB962C8B-B14F-4D97-AF65-F5344CB8AC3E}">
        <p14:creationId xmlns:p14="http://schemas.microsoft.com/office/powerpoint/2010/main" val="236191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86020" name="投影片編號版面配置區 3"/>
          <p:cNvSpPr txBox="1">
            <a:spLocks noGrp="1"/>
          </p:cNvSpPr>
          <p:nvPr/>
        </p:nvSpPr>
        <p:spPr bwMode="auto">
          <a:xfrm>
            <a:off x="3851282" y="9429756"/>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6" tIns="45738" rIns="91476" bIns="45738"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F4015D5C-C1E1-432C-9FC8-E4F00DFA4702}" type="slidenum">
              <a:rPr kumimoji="0" lang="zh-TW" altLang="en-US" sz="1200">
                <a:latin typeface="Calibri" panose="020F0502020204030204" pitchFamily="34" charset="0"/>
              </a:rPr>
              <a:pPr algn="r" eaLnBrk="1" hangingPunct="1"/>
              <a:t>15</a:t>
            </a:fld>
            <a:endParaRPr kumimoji="0" lang="en-US" altLang="zh-TW" sz="1200" dirty="0">
              <a:latin typeface="Calibri" panose="020F0502020204030204" pitchFamily="34" charset="0"/>
            </a:endParaRPr>
          </a:p>
        </p:txBody>
      </p:sp>
    </p:spTree>
    <p:extLst>
      <p:ext uri="{BB962C8B-B14F-4D97-AF65-F5344CB8AC3E}">
        <p14:creationId xmlns:p14="http://schemas.microsoft.com/office/powerpoint/2010/main" val="408590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2B03F58D-1CFD-413B-89FD-C6CA660BD703}" type="datetime1">
              <a:rPr lang="zh-TW" altLang="en-US" smtClean="0"/>
              <a:t>2016/6/4</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47D433DB-B31C-49C9-BEC3-1A87A9E59357}" type="slidenum">
              <a:rPr lang="zh-TW" altLang="en-US" smtClean="0"/>
              <a:pPr/>
              <a:t>‹#›</a:t>
            </a:fld>
            <a:endParaRPr lang="zh-TW" altLang="en-US" dirty="0"/>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334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0E330DD-02D3-4A93-81E0-3F9C19844411}"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6610363-D9EF-4BEC-8134-4FBEFC4DABFD}"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表格版面配置區 2"/>
          <p:cNvSpPr>
            <a:spLocks noGrp="1"/>
          </p:cNvSpPr>
          <p:nvPr>
            <p:ph type="tbl" idx="1"/>
          </p:nvPr>
        </p:nvSpPr>
        <p:spPr>
          <a:xfrm>
            <a:off x="457200" y="1600206"/>
            <a:ext cx="8229600" cy="4525963"/>
          </a:xfrm>
        </p:spPr>
        <p:txBody>
          <a:bodyPr rtlCol="0">
            <a:normAutofit/>
          </a:bodyPr>
          <a:lstStyle>
            <a:lvl1pPr>
              <a:defRPr>
                <a:latin typeface="微軟正黑體" panose="020B0604030504040204" pitchFamily="34" charset="-120"/>
                <a:ea typeface="微軟正黑體" panose="020B0604030504040204" pitchFamily="34" charset="-120"/>
              </a:defRPr>
            </a:lvl1pPr>
          </a:lstStyle>
          <a:p>
            <a:pPr lvl="0"/>
            <a:endParaRPr lang="zh-TW" altLang="en-US" noProof="0" dirty="0"/>
          </a:p>
        </p:txBody>
      </p:sp>
      <p:sp>
        <p:nvSpPr>
          <p:cNvPr id="4" name="Date Placeholder 4"/>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EF260F27-E478-4D64-8380-FD119C5C06C1}" type="datetime1">
              <a:rPr lang="zh-TW" altLang="en-US" smtClean="0"/>
              <a:t>2016/6/4</a:t>
            </a:fld>
            <a:endParaRPr lang="en-US" altLang="zh-TW" dirty="0"/>
          </a:p>
        </p:txBody>
      </p:sp>
      <p:sp>
        <p:nvSpPr>
          <p:cNvPr id="5" name="Footer Placeholder 5"/>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p:cNvSpPr>
            <a:spLocks noGrp="1"/>
          </p:cNvSpPr>
          <p:nvPr>
            <p:ph type="sldNum" sz="quarter" idx="12"/>
          </p:nvPr>
        </p:nvSpPr>
        <p:spPr>
          <a:xfrm>
            <a:off x="7658100" y="6622288"/>
            <a:ext cx="480060" cy="237744"/>
          </a:xfrm>
        </p:spPr>
        <p:txBody>
          <a:bodyPr/>
          <a:lstStyle>
            <a:lvl1pPr eaLnBrk="0" fontAlgn="base" hangingPunct="0">
              <a:spcBef>
                <a:spcPct val="0"/>
              </a:spcBef>
              <a:spcAft>
                <a:spcPct val="0"/>
              </a:spcAft>
              <a:defRPr kumimoji="1" sz="1800" b="1">
                <a:latin typeface="Arial" pitchFamily="34" charset="0"/>
              </a:defRPr>
            </a:lvl1pPr>
          </a:lstStyle>
          <a:p>
            <a:pPr>
              <a:defRPr/>
            </a:pPr>
            <a:fld id="{FB8AD0DE-A118-4F45-B9B6-089AA85C8FDD}" type="slidenum">
              <a:rPr lang="en-US" altLang="zh-TW" smtClean="0"/>
              <a:pPr>
                <a:defRPr/>
              </a:pPr>
              <a:t>‹#›</a:t>
            </a:fld>
            <a:endParaRPr lang="en-US" altLang="zh-TW" dirty="0"/>
          </a:p>
        </p:txBody>
      </p:sp>
    </p:spTree>
    <p:extLst>
      <p:ext uri="{BB962C8B-B14F-4D97-AF65-F5344CB8AC3E}">
        <p14:creationId xmlns:p14="http://schemas.microsoft.com/office/powerpoint/2010/main" val="2515871801"/>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2B03F58D-1CFD-413B-89FD-C6CA660BD703}" type="datetime1">
              <a:rPr lang="zh-TW" altLang="en-US" smtClean="0"/>
              <a:t>2016/6/4</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47D433DB-B31C-49C9-BEC3-1A87A9E59357}" type="slidenum">
              <a:rPr lang="zh-TW" altLang="en-US" smtClean="0"/>
              <a:pPr/>
              <a:t>‹#›</a:t>
            </a:fld>
            <a:endParaRPr lang="zh-TW" altLang="en-US" dirty="0"/>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B8F13BF-F8FD-497D-AF53-A7D945E114DF}"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AFF3E5AF-C527-4FB1-A57F-09D43C19A17C}"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11699D2-7904-4F1D-B2B2-15E121F89941}" type="datetime1">
              <a:rPr lang="zh-TW" altLang="en-US" smtClean="0"/>
              <a:t>2016/6/4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0A7786D-81E6-4476-B00F-8F8F218D4B46}" type="datetime1">
              <a:rPr lang="zh-TW" altLang="en-US" smtClean="0"/>
              <a:t>2016/6/4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84417272-FA35-4921-99DE-BA93005A8A12}" type="datetime1">
              <a:rPr lang="zh-TW" altLang="en-US" smtClean="0"/>
              <a:t>2016/6/4</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E0CB71E1-1C52-44ED-935A-25A792F2A6AF}" type="datetime1">
              <a:rPr lang="zh-TW" altLang="en-US" smtClean="0"/>
              <a:t>2016/6/4</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B8F13BF-F8FD-497D-AF53-A7D945E114DF}"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120" y="0"/>
            <a:ext cx="678448" cy="67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6C6FD8A4-DAD8-49E0-B91F-E73C1186FC85}" type="datetime1">
              <a:rPr lang="zh-TW" altLang="en-US" smtClean="0"/>
              <a:t>2016/6/4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A1CDCAAC-77F7-404F-AAC9-4EFF78227963}" type="datetime1">
              <a:rPr lang="zh-TW" altLang="en-US" smtClean="0"/>
              <a:t>2016/6/4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0E330DD-02D3-4A93-81E0-3F9C19844411}"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6610363-D9EF-4BEC-8134-4FBEFC4DABFD}"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表格版面配置區 2"/>
          <p:cNvSpPr>
            <a:spLocks noGrp="1"/>
          </p:cNvSpPr>
          <p:nvPr>
            <p:ph type="tbl" idx="1"/>
          </p:nvPr>
        </p:nvSpPr>
        <p:spPr>
          <a:xfrm>
            <a:off x="457200" y="1600206"/>
            <a:ext cx="8229600" cy="4525963"/>
          </a:xfrm>
        </p:spPr>
        <p:txBody>
          <a:bodyPr rtlCol="0">
            <a:normAutofit/>
          </a:bodyPr>
          <a:lstStyle>
            <a:lvl1pPr>
              <a:defRPr>
                <a:latin typeface="微軟正黑體" panose="020B0604030504040204" pitchFamily="34" charset="-120"/>
                <a:ea typeface="微軟正黑體" panose="020B0604030504040204" pitchFamily="34" charset="-120"/>
              </a:defRPr>
            </a:lvl1pPr>
          </a:lstStyle>
          <a:p>
            <a:pPr lvl="0"/>
            <a:endParaRPr lang="zh-TW" altLang="en-US" noProof="0" dirty="0"/>
          </a:p>
        </p:txBody>
      </p:sp>
      <p:sp>
        <p:nvSpPr>
          <p:cNvPr id="4" name="Date Placeholder 4"/>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EF260F27-E478-4D64-8380-FD119C5C06C1}" type="datetime1">
              <a:rPr lang="zh-TW" altLang="en-US" smtClean="0"/>
              <a:t>2016/6/4</a:t>
            </a:fld>
            <a:endParaRPr lang="en-US" altLang="zh-TW" dirty="0"/>
          </a:p>
        </p:txBody>
      </p:sp>
      <p:sp>
        <p:nvSpPr>
          <p:cNvPr id="5" name="Footer Placeholder 5"/>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p:cNvSpPr>
            <a:spLocks noGrp="1"/>
          </p:cNvSpPr>
          <p:nvPr>
            <p:ph type="sldNum" sz="quarter" idx="12"/>
          </p:nvPr>
        </p:nvSpPr>
        <p:spPr>
          <a:xfrm>
            <a:off x="7658100" y="6622288"/>
            <a:ext cx="480060" cy="237744"/>
          </a:xfrm>
        </p:spPr>
        <p:txBody>
          <a:bodyPr/>
          <a:lstStyle>
            <a:lvl1pPr eaLnBrk="0" fontAlgn="base" hangingPunct="0">
              <a:spcBef>
                <a:spcPct val="0"/>
              </a:spcBef>
              <a:spcAft>
                <a:spcPct val="0"/>
              </a:spcAft>
              <a:defRPr kumimoji="1" sz="1800" b="1">
                <a:latin typeface="Arial" pitchFamily="34" charset="0"/>
              </a:defRPr>
            </a:lvl1pPr>
          </a:lstStyle>
          <a:p>
            <a:pPr>
              <a:defRPr/>
            </a:pPr>
            <a:fld id="{FB8AD0DE-A118-4F45-B9B6-089AA85C8FDD}" type="slidenum">
              <a:rPr lang="en-US" altLang="zh-TW" smtClean="0"/>
              <a:pPr>
                <a:defRPr/>
              </a:pPr>
              <a:t>‹#›</a:t>
            </a:fld>
            <a:endParaRPr lang="en-US" altLang="zh-TW" dirty="0"/>
          </a:p>
        </p:txBody>
      </p:sp>
    </p:spTree>
    <p:extLst>
      <p:ext uri="{BB962C8B-B14F-4D97-AF65-F5344CB8AC3E}">
        <p14:creationId xmlns:p14="http://schemas.microsoft.com/office/powerpoint/2010/main" val="2515871801"/>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lang="zh-TW" altLang="en-US" smtClean="0"/>
              <a:t>按一下以編輯母片標題樣式</a:t>
            </a:r>
            <a:endParaRPr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lvl1pPr>
              <a:defRPr/>
            </a:lvl1pPr>
          </a:lstStyle>
          <a:p>
            <a:pPr>
              <a:defRPr/>
            </a:pPr>
            <a:fld id="{A002723E-1BA7-4AB9-BF4E-E38319103A89}" type="datetimeFigureOut">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758A220-824F-414F-92E4-AF287CB752D8}" type="slidenum">
              <a:rPr lang="zh-TW" altLang="en-US"/>
              <a:pPr>
                <a:defRPr/>
              </a:pPr>
              <a:t>‹#›</a:t>
            </a:fld>
            <a:endParaRPr lang="zh-TW" altLang="en-US"/>
          </a:p>
        </p:txBody>
      </p:sp>
    </p:spTree>
    <p:extLst>
      <p:ext uri="{BB962C8B-B14F-4D97-AF65-F5344CB8AC3E}">
        <p14:creationId xmlns:p14="http://schemas.microsoft.com/office/powerpoint/2010/main" val="9137531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406C8E22-38FB-4AC1-B729-A18AAD6D710C}" type="datetimeFigureOut">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82F40CE-C474-4E7B-A080-90259AEA9991}" type="slidenum">
              <a:rPr lang="zh-TW" altLang="en-US"/>
              <a:pPr>
                <a:defRPr/>
              </a:pPr>
              <a:t>‹#›</a:t>
            </a:fld>
            <a:endParaRPr lang="zh-TW" altLang="en-US"/>
          </a:p>
        </p:txBody>
      </p:sp>
    </p:spTree>
    <p:extLst>
      <p:ext uri="{BB962C8B-B14F-4D97-AF65-F5344CB8AC3E}">
        <p14:creationId xmlns:p14="http://schemas.microsoft.com/office/powerpoint/2010/main" val="2000718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EA1CEBA8-C7D0-43B5-B306-5A00605F5E84}" type="datetimeFigureOut">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094492B-05EB-4088-BE3F-2B2A9F781CEC}" type="slidenum">
              <a:rPr lang="zh-TW" altLang="en-US"/>
              <a:pPr>
                <a:defRPr/>
              </a:pPr>
              <a:t>‹#›</a:t>
            </a:fld>
            <a:endParaRPr lang="zh-TW" altLang="en-US"/>
          </a:p>
        </p:txBody>
      </p:sp>
    </p:spTree>
    <p:extLst>
      <p:ext uri="{BB962C8B-B14F-4D97-AF65-F5344CB8AC3E}">
        <p14:creationId xmlns:p14="http://schemas.microsoft.com/office/powerpoint/2010/main" val="14305685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7282E240-03F6-4F2E-9910-2C142B5CA0FB}" type="datetimeFigureOut">
              <a:rPr lang="zh-TW" altLang="en-US"/>
              <a:pPr>
                <a:defRPr/>
              </a:pPr>
              <a:t>2016/6/4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B760D8E-DE3F-4383-8FE1-862A229319D7}" type="slidenum">
              <a:rPr lang="zh-TW" altLang="en-US"/>
              <a:pPr>
                <a:defRPr/>
              </a:pPr>
              <a:t>‹#›</a:t>
            </a:fld>
            <a:endParaRPr lang="zh-TW" altLang="en-US"/>
          </a:p>
        </p:txBody>
      </p:sp>
    </p:spTree>
    <p:extLst>
      <p:ext uri="{BB962C8B-B14F-4D97-AF65-F5344CB8AC3E}">
        <p14:creationId xmlns:p14="http://schemas.microsoft.com/office/powerpoint/2010/main" val="2936155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83FFEEED-CC87-41AD-8113-221A8DF232E5}" type="datetimeFigureOut">
              <a:rPr lang="zh-TW" altLang="en-US"/>
              <a:pPr>
                <a:defRPr/>
              </a:pPr>
              <a:t>2016/6/4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370C2E4-5397-4B7E-B9AF-DF25EB5C7E87}" type="slidenum">
              <a:rPr lang="zh-TW" altLang="en-US"/>
              <a:pPr>
                <a:defRPr/>
              </a:pPr>
              <a:t>‹#›</a:t>
            </a:fld>
            <a:endParaRPr lang="zh-TW" altLang="en-US"/>
          </a:p>
        </p:txBody>
      </p:sp>
    </p:spTree>
    <p:extLst>
      <p:ext uri="{BB962C8B-B14F-4D97-AF65-F5344CB8AC3E}">
        <p14:creationId xmlns:p14="http://schemas.microsoft.com/office/powerpoint/2010/main" val="27804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AFF3E5AF-C527-4FB1-A57F-09D43C19A17C}" type="datetime1">
              <a:rPr lang="zh-TW" altLang="en-US" smtClean="0"/>
              <a:t>2016/6/4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334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fld id="{B0A89304-205B-4E4C-88C7-9BF3A7E71C4D}" type="datetimeFigureOut">
              <a:rPr lang="zh-TW" altLang="en-US"/>
              <a:pPr>
                <a:defRPr/>
              </a:pPr>
              <a:t>2016/6/4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B16699-92C0-4DEC-9417-1EA3DD12E0CD}" type="slidenum">
              <a:rPr lang="zh-TW" altLang="en-US"/>
              <a:pPr>
                <a:defRPr/>
              </a:pPr>
              <a:t>‹#›</a:t>
            </a:fld>
            <a:endParaRPr lang="zh-TW" altLang="en-US"/>
          </a:p>
        </p:txBody>
      </p:sp>
    </p:spTree>
    <p:extLst>
      <p:ext uri="{BB962C8B-B14F-4D97-AF65-F5344CB8AC3E}">
        <p14:creationId xmlns:p14="http://schemas.microsoft.com/office/powerpoint/2010/main" val="547456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B6E6BE7-84CD-47D0-B535-27E165263805}" type="datetimeFigureOut">
              <a:rPr lang="zh-TW" altLang="en-US"/>
              <a:pPr>
                <a:defRPr/>
              </a:pPr>
              <a:t>2016/6/4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9983F61-3E3E-4F03-9F53-D440AAC5C355}" type="slidenum">
              <a:rPr lang="zh-TW" altLang="en-US"/>
              <a:pPr>
                <a:defRPr/>
              </a:pPr>
              <a:t>‹#›</a:t>
            </a:fld>
            <a:endParaRPr lang="zh-TW" altLang="en-US"/>
          </a:p>
        </p:txBody>
      </p:sp>
    </p:spTree>
    <p:extLst>
      <p:ext uri="{BB962C8B-B14F-4D97-AF65-F5344CB8AC3E}">
        <p14:creationId xmlns:p14="http://schemas.microsoft.com/office/powerpoint/2010/main" val="385031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標題 1"/>
          <p:cNvSpPr>
            <a:spLocks noGrp="1"/>
          </p:cNvSpPr>
          <p:nvPr>
            <p:ph type="title"/>
          </p:nvPr>
        </p:nvSpPr>
        <p:spPr>
          <a:xfrm>
            <a:off x="457205" y="285728"/>
            <a:ext cx="8230993" cy="696626"/>
          </a:xfrm>
        </p:spPr>
        <p:txBody>
          <a:bodyPr/>
          <a:lstStyle>
            <a:lvl1pPr algn="ctr">
              <a:defRPr sz="3600" b="0"/>
            </a:lvl1pPr>
          </a:lstStyle>
          <a:p>
            <a:r>
              <a:rPr lang="zh-TW" altLang="en-US" smtClean="0"/>
              <a:t>按一下以編輯母片標題樣式</a:t>
            </a:r>
            <a:endParaRPr lang="en-US"/>
          </a:p>
        </p:txBody>
      </p:sp>
      <p:sp>
        <p:nvSpPr>
          <p:cNvPr id="5" name="日期版面配置區 3"/>
          <p:cNvSpPr>
            <a:spLocks noGrp="1"/>
          </p:cNvSpPr>
          <p:nvPr>
            <p:ph type="dt" sz="half" idx="10"/>
          </p:nvPr>
        </p:nvSpPr>
        <p:spPr/>
        <p:txBody>
          <a:bodyPr/>
          <a:lstStyle>
            <a:lvl1pPr>
              <a:defRPr/>
            </a:lvl1pPr>
          </a:lstStyle>
          <a:p>
            <a:pPr>
              <a:defRPr/>
            </a:pPr>
            <a:fld id="{370A6226-F6BB-4630-99B6-4ED2B801EEAC}" type="datetimeFigureOut">
              <a:rPr lang="zh-TW" altLang="en-US"/>
              <a:pPr>
                <a:defRPr/>
              </a:pPr>
              <a:t>2016/6/4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2B156D7-3CE8-4D2C-A7F6-7F268FC57FF7}" type="slidenum">
              <a:rPr lang="zh-TW" altLang="en-US"/>
              <a:pPr>
                <a:defRPr/>
              </a:pPr>
              <a:t>‹#›</a:t>
            </a:fld>
            <a:endParaRPr lang="zh-TW" altLang="en-US"/>
          </a:p>
        </p:txBody>
      </p:sp>
    </p:spTree>
    <p:extLst>
      <p:ext uri="{BB962C8B-B14F-4D97-AF65-F5344CB8AC3E}">
        <p14:creationId xmlns:p14="http://schemas.microsoft.com/office/powerpoint/2010/main" val="33057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lstStyle>
            <a:lvl1pPr algn="l">
              <a:defRPr sz="2400" b="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49254AE5-D8E2-451A-8B77-FB22130DAA16}" type="datetimeFigureOut">
              <a:rPr lang="zh-TW" altLang="en-US"/>
              <a:pPr>
                <a:defRPr/>
              </a:pPr>
              <a:t>2016/6/4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863E749-7DB4-4555-B594-D11B642A2E01}" type="slidenum">
              <a:rPr lang="zh-TW" altLang="en-US"/>
              <a:pPr>
                <a:defRPr/>
              </a:pPr>
              <a:t>‹#›</a:t>
            </a:fld>
            <a:endParaRPr lang="zh-TW" altLang="en-US"/>
          </a:p>
        </p:txBody>
      </p:sp>
    </p:spTree>
    <p:extLst>
      <p:ext uri="{BB962C8B-B14F-4D97-AF65-F5344CB8AC3E}">
        <p14:creationId xmlns:p14="http://schemas.microsoft.com/office/powerpoint/2010/main" val="2666147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43FDD28-8F24-4C4E-A53A-56D7019A5153}" type="datetimeFigureOut">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03F885D-E230-45F2-B179-39EA9A85378F}" type="slidenum">
              <a:rPr lang="zh-TW" altLang="en-US"/>
              <a:pPr>
                <a:defRPr/>
              </a:pPr>
              <a:t>‹#›</a:t>
            </a:fld>
            <a:endParaRPr lang="zh-TW" altLang="en-US"/>
          </a:p>
        </p:txBody>
      </p:sp>
    </p:spTree>
    <p:extLst>
      <p:ext uri="{BB962C8B-B14F-4D97-AF65-F5344CB8AC3E}">
        <p14:creationId xmlns:p14="http://schemas.microsoft.com/office/powerpoint/2010/main" val="3687656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843884E3-6727-4DE7-8926-A134E622E278}" type="datetimeFigureOut">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A3BA5B6-A7AB-4E33-B804-23354D973564}" type="slidenum">
              <a:rPr lang="zh-TW" altLang="en-US"/>
              <a:pPr>
                <a:defRPr/>
              </a:pPr>
              <a:t>‹#›</a:t>
            </a:fld>
            <a:endParaRPr lang="zh-TW" altLang="en-US"/>
          </a:p>
        </p:txBody>
      </p:sp>
    </p:spTree>
    <p:extLst>
      <p:ext uri="{BB962C8B-B14F-4D97-AF65-F5344CB8AC3E}">
        <p14:creationId xmlns:p14="http://schemas.microsoft.com/office/powerpoint/2010/main" val="299003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0F1B729-B156-4E19-9EF9-F0124B999A52}" type="datetimeFigureOut">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E83E932-0B77-4952-8E7D-ABCAE7F3BBD4}" type="slidenum">
              <a:rPr lang="zh-TW" altLang="en-US"/>
              <a:pPr>
                <a:defRPr/>
              </a:pPr>
              <a:t>‹#›</a:t>
            </a:fld>
            <a:endParaRPr lang="zh-TW" altLang="en-US"/>
          </a:p>
        </p:txBody>
      </p:sp>
    </p:spTree>
    <p:extLst>
      <p:ext uri="{BB962C8B-B14F-4D97-AF65-F5344CB8AC3E}">
        <p14:creationId xmlns:p14="http://schemas.microsoft.com/office/powerpoint/2010/main" val="2356715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1_物件">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755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內容版面配置區 1"/>
          <p:cNvSpPr>
            <a:spLocks noGrp="1"/>
          </p:cNvSpPr>
          <p:nvPr>
            <p:ph/>
          </p:nvPr>
        </p:nvSpPr>
        <p:spPr>
          <a:xfrm>
            <a:off x="457200" y="274638"/>
            <a:ext cx="8229600" cy="5851525"/>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99AFAD8F-2720-4BD4-9FE4-E576DAB012E3}" type="datetime1">
              <a:rPr lang="zh-TW" altLang="en-US"/>
              <a:pPr>
                <a:defRPr/>
              </a:pPr>
              <a:t>2016/6/4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8F715DF-A14B-46E5-AE62-40D5102B908F}" type="slidenum">
              <a:rPr lang="zh-TW" altLang="en-US"/>
              <a:pPr>
                <a:defRPr/>
              </a:pPr>
              <a:t>‹#›</a:t>
            </a:fld>
            <a:endParaRPr lang="en-US" altLang="zh-TW"/>
          </a:p>
        </p:txBody>
      </p:sp>
    </p:spTree>
    <p:extLst>
      <p:ext uri="{BB962C8B-B14F-4D97-AF65-F5344CB8AC3E}">
        <p14:creationId xmlns:p14="http://schemas.microsoft.com/office/powerpoint/2010/main" val="119171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標楷體" pitchFamily="65" charset="-120"/>
                <a:ea typeface="標楷體" pitchFamily="65" charset="-120"/>
              </a:defRPr>
            </a:lvl1p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6"/>
            <a:ext cx="8229600" cy="4525963"/>
          </a:xfrm>
        </p:spPr>
        <p:txBody>
          <a:bodyPr rtlCol="0">
            <a:normAutofit/>
          </a:bodyPr>
          <a:lstStyle>
            <a:lvl1pPr>
              <a:defRPr>
                <a:latin typeface="標楷體" pitchFamily="65" charset="-120"/>
                <a:ea typeface="標楷體" pitchFamily="65" charset="-120"/>
              </a:defRPr>
            </a:lvl1pPr>
          </a:lstStyle>
          <a:p>
            <a:pPr lvl="0"/>
            <a:endParaRPr lang="zh-TW" altLang="en-US" noProof="0"/>
          </a:p>
        </p:txBody>
      </p:sp>
      <p:sp>
        <p:nvSpPr>
          <p:cNvPr id="4" name="Date Placeholder 4"/>
          <p:cNvSpPr>
            <a:spLocks noGrp="1"/>
          </p:cNvSpPr>
          <p:nvPr>
            <p:ph type="dt" sz="half" idx="10"/>
          </p:nvPr>
        </p:nvSpPr>
        <p:spPr/>
        <p:txBody>
          <a:bodyPr/>
          <a:lstStyle>
            <a:lvl1pPr eaLnBrk="0" hangingPunct="0">
              <a:defRPr kumimoji="1">
                <a:latin typeface="Arial" pitchFamily="34" charset="0"/>
              </a:defRPr>
            </a:lvl1pPr>
          </a:lstStyle>
          <a:p>
            <a:pPr>
              <a:defRPr/>
            </a:pPr>
            <a:fld id="{F1932EAB-210B-448A-AF74-0FC9F449C48F}" type="datetime1">
              <a:rPr lang="zh-TW" altLang="en-US"/>
              <a:pPr>
                <a:defRPr/>
              </a:pPr>
              <a:t>2016/6/4</a:t>
            </a:fld>
            <a:endParaRPr lang="en-US" altLang="zh-TW"/>
          </a:p>
        </p:txBody>
      </p:sp>
      <p:sp>
        <p:nvSpPr>
          <p:cNvPr id="5" name="Footer Placeholder 5"/>
          <p:cNvSpPr>
            <a:spLocks noGrp="1"/>
          </p:cNvSpPr>
          <p:nvPr>
            <p:ph type="ftr" sz="quarter" idx="11"/>
          </p:nvPr>
        </p:nvSpPr>
        <p:spPr/>
        <p:txBody>
          <a:bodyPr/>
          <a:lstStyle>
            <a:lvl1pPr eaLnBrk="0" hangingPunct="0">
              <a:defRPr kumimoji="1">
                <a:latin typeface="Arial" pitchFamily="34" charset="0"/>
              </a:defRPr>
            </a:lvl1pPr>
          </a:lstStyle>
          <a:p>
            <a:pPr>
              <a:defRPr/>
            </a:pPr>
            <a:endParaRPr lang="en-US" altLang="zh-TW"/>
          </a:p>
        </p:txBody>
      </p:sp>
      <p:sp>
        <p:nvSpPr>
          <p:cNvPr id="6" name="Slide Number Placeholder 6"/>
          <p:cNvSpPr>
            <a:spLocks noGrp="1"/>
          </p:cNvSpPr>
          <p:nvPr>
            <p:ph type="sldNum" sz="quarter" idx="12"/>
          </p:nvPr>
        </p:nvSpPr>
        <p:spPr>
          <a:xfrm>
            <a:off x="7658100" y="6623050"/>
            <a:ext cx="479425" cy="236538"/>
          </a:xfrm>
        </p:spPr>
        <p:txBody>
          <a:bodyPr/>
          <a:lstStyle>
            <a:lvl1pPr eaLnBrk="0" hangingPunct="0">
              <a:defRPr kumimoji="1" sz="1800" b="1">
                <a:latin typeface="Arial" pitchFamily="34" charset="0"/>
              </a:defRPr>
            </a:lvl1pPr>
          </a:lstStyle>
          <a:p>
            <a:pPr>
              <a:defRPr/>
            </a:pPr>
            <a:fld id="{00BAB881-6495-4B61-8108-2A00A3C4AFBF}" type="slidenum">
              <a:rPr lang="en-US" altLang="zh-TW"/>
              <a:pPr>
                <a:defRPr/>
              </a:pPr>
              <a:t>‹#›</a:t>
            </a:fld>
            <a:endParaRPr lang="en-US" altLang="zh-TW"/>
          </a:p>
        </p:txBody>
      </p:sp>
    </p:spTree>
    <p:extLst>
      <p:ext uri="{BB962C8B-B14F-4D97-AF65-F5344CB8AC3E}">
        <p14:creationId xmlns:p14="http://schemas.microsoft.com/office/powerpoint/2010/main" val="3071912373"/>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023985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11699D2-7904-4F1D-B2B2-15E121F89941}" type="datetime1">
              <a:rPr lang="zh-TW" altLang="en-US" smtClean="0"/>
              <a:t>2016/6/4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0418154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3845483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413243392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7400655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65990435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7980728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9481872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zh-TW" altLang="en-US" smtClean="0"/>
              <a:t>按一下圖示以新增圖片</a:t>
            </a:r>
            <a:endParaRPr lang="en-US"/>
          </a:p>
        </p:txBody>
      </p:sp>
    </p:spTree>
    <p:extLst>
      <p:ext uri="{BB962C8B-B14F-4D97-AF65-F5344CB8AC3E}">
        <p14:creationId xmlns:p14="http://schemas.microsoft.com/office/powerpoint/2010/main" val="1218710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60703325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7554563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0A7786D-81E6-4476-B00F-8F8F218D4B46}" type="datetime1">
              <a:rPr lang="zh-TW" altLang="en-US" smtClean="0"/>
              <a:t>2016/6/4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3862648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27671462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4855808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255608202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1671086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24979643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87827835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24825496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zh-TW" altLang="en-US" smtClean="0"/>
              <a:t>按一下圖示以新增圖片</a:t>
            </a:r>
            <a:endParaRPr lang="en-US"/>
          </a:p>
        </p:txBody>
      </p:sp>
    </p:spTree>
    <p:extLst>
      <p:ext uri="{BB962C8B-B14F-4D97-AF65-F5344CB8AC3E}">
        <p14:creationId xmlns:p14="http://schemas.microsoft.com/office/powerpoint/2010/main" val="349894651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6841660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84417272-FA35-4921-99DE-BA93005A8A12}" type="datetime1">
              <a:rPr lang="zh-TW" altLang="en-US" smtClean="0"/>
              <a:t>2016/6/4</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842443"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4379856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E0CB71E1-1C52-44ED-935A-25A792F2A6AF}" type="datetime1">
              <a:rPr lang="zh-TW" altLang="en-US" smtClean="0"/>
              <a:t>2016/6/4</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3" y="0"/>
            <a:ext cx="9334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6C6FD8A4-DAD8-49E0-B91F-E73C1186FC85}" type="datetime1">
              <a:rPr lang="zh-TW" altLang="en-US" smtClean="0"/>
              <a:t>2016/6/4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A1CDCAAC-77F7-404F-AAC9-4EFF78227963}" type="datetime1">
              <a:rPr lang="zh-TW" altLang="en-US" smtClean="0"/>
              <a:t>2016/6/4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318E5EB-F0B4-4835-9314-79A90FCA0BD3}" type="datetime1">
              <a:rPr lang="zh-TW" altLang="en-US" smtClean="0"/>
              <a:t>2016/6/4</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7D433DB-B31C-49C9-BEC3-1A87A9E59357}"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318E5EB-F0B4-4835-9314-79A90FCA0BD3}" type="datetime1">
              <a:rPr lang="zh-TW" altLang="en-US" smtClean="0"/>
              <a:t>2016/6/4</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7D433DB-B31C-49C9-BEC3-1A87A9E59357}"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5000">
              <a:srgbClr val="F3F3F3"/>
            </a:gs>
            <a:gs pos="100000">
              <a:srgbClr val="D2FFFF"/>
            </a:gs>
          </a:gsLst>
          <a:lin ang="5400000" scaled="1"/>
        </a:gradFill>
        <a:effectLst/>
      </p:bgPr>
    </p:bg>
    <p:spTree>
      <p:nvGrpSpPr>
        <p:cNvPr id="1" name=""/>
        <p:cNvGrpSpPr/>
        <p:nvPr/>
      </p:nvGrpSpPr>
      <p:grpSpPr>
        <a:xfrm>
          <a:off x="0" y="0"/>
          <a:ext cx="0" cy="0"/>
          <a:chOff x="0" y="0"/>
          <a:chExt cx="0" cy="0"/>
        </a:xfrm>
      </p:grpSpPr>
      <p:pic>
        <p:nvPicPr>
          <p:cNvPr id="1026" name="圖片 7"/>
          <p:cNvPicPr>
            <a:picLocks noChangeAspect="1"/>
          </p:cNvPicPr>
          <p:nvPr/>
        </p:nvPicPr>
        <p:blipFill>
          <a:blip r:embed="rId16">
            <a:lum bright="12000" contrast="40000"/>
            <a:extLst>
              <a:ext uri="{28A0092B-C50C-407E-A947-70E740481C1C}">
                <a14:useLocalDpi xmlns:a14="http://schemas.microsoft.com/office/drawing/2010/main" val="0"/>
              </a:ext>
            </a:extLst>
          </a:blip>
          <a:srcRect/>
          <a:stretch>
            <a:fillRect/>
          </a:stretch>
        </p:blipFill>
        <p:spPr bwMode="auto">
          <a:xfrm>
            <a:off x="6667500" y="4914900"/>
            <a:ext cx="2476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solidFill>
                <a:prstClr val="black"/>
              </a:solidFill>
            </a:endParaRPr>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solidFill>
                <a:prstClr val="black"/>
              </a:solidFill>
            </a:endParaRPr>
          </a:p>
        </p:txBody>
      </p:sp>
      <p:pic>
        <p:nvPicPr>
          <p:cNvPr id="1033" name="圖片 8"/>
          <p:cNvPicPr>
            <a:picLocks noChangeAspect="1"/>
          </p:cNvPicPr>
          <p:nvPr/>
        </p:nvPicPr>
        <p:blipFill>
          <a:blip r:embed="rId17">
            <a:lum bright="34000" contrast="40000"/>
            <a:extLst>
              <a:ext uri="{28A0092B-C50C-407E-A947-70E740481C1C}">
                <a14:useLocalDpi xmlns:a14="http://schemas.microsoft.com/office/drawing/2010/main" val="0"/>
              </a:ext>
            </a:extLst>
          </a:blip>
          <a:srcRect/>
          <a:stretch>
            <a:fillRect/>
          </a:stretch>
        </p:blipFill>
        <p:spPr bwMode="auto">
          <a:xfrm>
            <a:off x="0" y="6419850"/>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3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mbria" pitchFamily="18" charset="0"/>
              </a:defRPr>
            </a:lvl1pPr>
          </a:lstStyle>
          <a:p>
            <a:pPr fontAlgn="base">
              <a:spcBef>
                <a:spcPct val="0"/>
              </a:spcBef>
              <a:spcAft>
                <a:spcPct val="0"/>
              </a:spcAft>
              <a:defRPr/>
            </a:pPr>
            <a:fld id="{94162D81-3E7F-4D6C-8193-FC31FE9ACC03}" type="datetimeFigureOut">
              <a:rPr lang="zh-TW" altLang="en-US"/>
              <a:pPr fontAlgn="base">
                <a:spcBef>
                  <a:spcPct val="0"/>
                </a:spcBef>
                <a:spcAft>
                  <a:spcPct val="0"/>
                </a:spcAft>
                <a:defRPr/>
              </a:pPr>
              <a:t>2016/6/4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mbria" pitchFamily="18" charset="0"/>
              </a:defRPr>
            </a:lvl1pPr>
          </a:lstStyle>
          <a:p>
            <a:pPr fontAlgn="base">
              <a:spcBef>
                <a:spcPct val="0"/>
              </a:spcBef>
              <a:spcAft>
                <a:spcPct val="0"/>
              </a:spcAft>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mbria" pitchFamily="18" charset="0"/>
              </a:defRPr>
            </a:lvl1pPr>
          </a:lstStyle>
          <a:p>
            <a:pPr fontAlgn="base">
              <a:spcBef>
                <a:spcPct val="0"/>
              </a:spcBef>
              <a:spcAft>
                <a:spcPct val="0"/>
              </a:spcAft>
              <a:defRPr/>
            </a:pPr>
            <a:fld id="{837EB54F-83A4-4E59-A12D-12422354AA8B}" type="slidenum">
              <a:rPr lang="zh-TW" altLang="en-US"/>
              <a:pPr fontAlgn="base">
                <a:spcBef>
                  <a:spcPct val="0"/>
                </a:spcBef>
                <a:spcAft>
                  <a:spcPct val="0"/>
                </a:spcAft>
                <a:defRPr/>
              </a:pPr>
              <a:t>‹#›</a:t>
            </a:fld>
            <a:endParaRPr lang="zh-TW" altLang="en-US"/>
          </a:p>
        </p:txBody>
      </p:sp>
    </p:spTree>
    <p:extLst>
      <p:ext uri="{BB962C8B-B14F-4D97-AF65-F5344CB8AC3E}">
        <p14:creationId xmlns:p14="http://schemas.microsoft.com/office/powerpoint/2010/main" val="12334600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2pPr>
      <a:lvl3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3pPr>
      <a:lvl4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4pPr>
      <a:lvl5pPr algn="ctr" rtl="0" eaLnBrk="0" fontAlgn="base" hangingPunct="0">
        <a:spcBef>
          <a:spcPct val="0"/>
        </a:spcBef>
        <a:spcAft>
          <a:spcPct val="0"/>
        </a:spcAft>
        <a:defRPr sz="4400">
          <a:solidFill>
            <a:schemeClr val="tx2"/>
          </a:solidFill>
          <a:latin typeface="Maiandra GD" pitchFamily="34" charset="0"/>
          <a:ea typeface="微軟正黑體" pitchFamily="34" charset="-12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1313" indent="-342900" algn="l" rtl="0" eaLnBrk="0" fontAlgn="base" hangingPunct="0">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1363" indent="-285750" algn="l" rtl="0" eaLnBrk="0" fontAlgn="base" hangingPunct="0">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1413" indent="-228600" algn="l" rtl="0" eaLnBrk="0" fontAlgn="base" hangingPunct="0">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mn-cs"/>
        </a:defRPr>
      </a:lvl3pPr>
      <a:lvl4pPr marL="1598613" indent="-228600" algn="l" rtl="0" eaLnBrk="0" fontAlgn="base" hangingPunct="0">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mn-cs"/>
        </a:defRPr>
      </a:lvl4pPr>
      <a:lvl5pPr marL="2055813" indent="-228600" algn="l" rtl="0" eaLnBrk="0" fontAlgn="base" hangingPunct="0">
        <a:spcBef>
          <a:spcPct val="20000"/>
        </a:spcBef>
        <a:spcAft>
          <a:spcPct val="0"/>
        </a:spcAft>
        <a:buClr>
          <a:srgbClr val="E89A53"/>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TW" altLang="en-US">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8117833"/>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526DEA5-410E-498C-BD09-F4702AC77B56}" type="datetimeFigureOut">
              <a:rPr lang="zh-TW" altLang="en-US" smtClean="0">
                <a:solidFill>
                  <a:prstClr val="white">
                    <a:tint val="75000"/>
                  </a:prstClr>
                </a:solidFill>
              </a:rPr>
              <a:pPr/>
              <a:t>2016/6/4</a:t>
            </a:fld>
            <a:endParaRPr lang="zh-TW" altLang="en-US">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TW" altLang="en-US">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10F74A1-8FC9-4763-9ABD-CE5C2883E0E4}" type="slidenum">
              <a:rPr lang="zh-TW" altLang="en-US" smtClean="0">
                <a:solidFill>
                  <a:prstClr val="white">
                    <a:tint val="75000"/>
                  </a:prstClr>
                </a:solidFill>
              </a:rPr>
              <a:pPr/>
              <a:t>‹#›</a:t>
            </a:fld>
            <a:endParaRPr lang="zh-TW" altLang="en-US">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41426369"/>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3.png"/><Relationship Id="rId9" Type="http://schemas.microsoft.com/office/2007/relationships/diagramDrawing" Target="../diagrams/drawing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slide" Target="slide3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8560" y="1628800"/>
            <a:ext cx="10009112" cy="1470025"/>
          </a:xfrm>
        </p:spPr>
        <p:txBody>
          <a:bodyPr>
            <a:noAutofit/>
          </a:bodyPr>
          <a:lstStyle/>
          <a:p>
            <a:pPr algn="ctr"/>
            <a:r>
              <a:rPr lang="zh-TW" altLang="en-US" sz="3600" b="1" dirty="0" smtClean="0">
                <a:effectLst/>
                <a:latin typeface="+mj-ea"/>
              </a:rPr>
              <a:t>臺北市立明湖國民中學</a:t>
            </a:r>
            <a:r>
              <a:rPr lang="en-US" altLang="zh-TW" sz="3600" b="1" dirty="0" smtClean="0">
                <a:effectLst/>
                <a:latin typeface="+mj-ea"/>
              </a:rPr>
              <a:t>105</a:t>
            </a:r>
            <a:r>
              <a:rPr lang="zh-TW" altLang="en-US" sz="3600" b="1" dirty="0" smtClean="0">
                <a:effectLst/>
                <a:latin typeface="+mj-ea"/>
              </a:rPr>
              <a:t>學年度第</a:t>
            </a:r>
            <a:r>
              <a:rPr lang="en-US" altLang="zh-TW" sz="3600" b="1" dirty="0" smtClean="0">
                <a:effectLst/>
                <a:latin typeface="+mj-ea"/>
              </a:rPr>
              <a:t>1</a:t>
            </a:r>
            <a:r>
              <a:rPr lang="zh-TW" altLang="en-US" sz="3600" b="1" dirty="0" smtClean="0">
                <a:effectLst/>
                <a:latin typeface="+mj-ea"/>
              </a:rPr>
              <a:t>學期</a:t>
            </a:r>
            <a:r>
              <a:rPr lang="en-US" altLang="zh-TW" sz="3600" b="1" dirty="0" smtClean="0">
                <a:effectLst/>
                <a:latin typeface="+mj-ea"/>
              </a:rPr>
              <a:t/>
            </a:r>
            <a:br>
              <a:rPr lang="en-US" altLang="zh-TW" sz="3600" b="1" dirty="0" smtClean="0">
                <a:effectLst/>
                <a:latin typeface="+mj-ea"/>
              </a:rPr>
            </a:br>
            <a:r>
              <a:rPr lang="zh-TW" altLang="en-US" sz="3600" b="1" dirty="0" smtClean="0">
                <a:latin typeface="+mj-ea"/>
              </a:rPr>
              <a:t>九年級</a:t>
            </a:r>
            <a:r>
              <a:rPr lang="zh-TW" altLang="en-US" sz="3600" b="1" dirty="0" smtClean="0">
                <a:effectLst/>
                <a:latin typeface="+mj-ea"/>
              </a:rPr>
              <a:t>學校日</a:t>
            </a:r>
            <a:r>
              <a:rPr lang="en-US" altLang="zh-TW" sz="3600" b="1" dirty="0" smtClean="0">
                <a:effectLst/>
                <a:latin typeface="+mj-ea"/>
              </a:rPr>
              <a:t/>
            </a:r>
            <a:br>
              <a:rPr lang="en-US" altLang="zh-TW" sz="3600" b="1" dirty="0" smtClean="0">
                <a:effectLst/>
                <a:latin typeface="+mj-ea"/>
              </a:rPr>
            </a:br>
            <a:r>
              <a:rPr lang="zh-TW" altLang="en-US" b="1" dirty="0">
                <a:solidFill>
                  <a:srgbClr val="0000FF"/>
                </a:solidFill>
                <a:latin typeface="+mj-ea"/>
              </a:rPr>
              <a:t>破解升學</a:t>
            </a:r>
            <a:r>
              <a:rPr lang="zh-TW" altLang="en-US" b="1" dirty="0" smtClean="0">
                <a:solidFill>
                  <a:srgbClr val="0000FF"/>
                </a:solidFill>
                <a:latin typeface="+mj-ea"/>
              </a:rPr>
              <a:t>密碼</a:t>
            </a:r>
            <a:r>
              <a:rPr lang="zh-TW" altLang="en-US" b="1" dirty="0">
                <a:solidFill>
                  <a:srgbClr val="0000FF"/>
                </a:solidFill>
                <a:latin typeface="+mj-ea"/>
              </a:rPr>
              <a:t/>
            </a:r>
            <a:br>
              <a:rPr lang="zh-TW" altLang="en-US" b="1" dirty="0">
                <a:solidFill>
                  <a:srgbClr val="0000FF"/>
                </a:solidFill>
                <a:latin typeface="+mj-ea"/>
              </a:rPr>
            </a:br>
            <a:r>
              <a:rPr lang="zh-TW" altLang="en-US" b="1" dirty="0">
                <a:solidFill>
                  <a:srgbClr val="0000FF"/>
                </a:solidFill>
                <a:latin typeface="+mj-ea"/>
              </a:rPr>
              <a:t>未來九年級升學輔導說明</a:t>
            </a:r>
          </a:p>
        </p:txBody>
      </p:sp>
      <p:sp>
        <p:nvSpPr>
          <p:cNvPr id="3" name="副標題 2"/>
          <p:cNvSpPr>
            <a:spLocks noGrp="1"/>
          </p:cNvSpPr>
          <p:nvPr>
            <p:ph type="subTitle" idx="1"/>
          </p:nvPr>
        </p:nvSpPr>
        <p:spPr>
          <a:xfrm>
            <a:off x="5436096" y="5013176"/>
            <a:ext cx="3816424" cy="1752600"/>
          </a:xfrm>
        </p:spPr>
        <p:txBody>
          <a:bodyPr>
            <a:noAutofit/>
          </a:bodyPr>
          <a:lstStyle/>
          <a:p>
            <a:pPr algn="l"/>
            <a:r>
              <a:rPr lang="zh-TW" altLang="en-US" sz="2400" b="1" dirty="0" smtClean="0">
                <a:solidFill>
                  <a:schemeClr val="tx1"/>
                </a:solidFill>
                <a:latin typeface="+mj-ea"/>
                <a:ea typeface="+mj-ea"/>
              </a:rPr>
              <a:t>日期</a:t>
            </a:r>
            <a:r>
              <a:rPr lang="en-US" altLang="zh-TW" sz="2400" b="1" dirty="0" smtClean="0">
                <a:solidFill>
                  <a:schemeClr val="tx1"/>
                </a:solidFill>
                <a:latin typeface="+mj-ea"/>
                <a:ea typeface="+mj-ea"/>
              </a:rPr>
              <a:t>:105</a:t>
            </a:r>
            <a:r>
              <a:rPr lang="zh-TW" altLang="en-US" sz="2400" b="1" dirty="0" smtClean="0">
                <a:solidFill>
                  <a:schemeClr val="tx1"/>
                </a:solidFill>
                <a:latin typeface="+mj-ea"/>
                <a:ea typeface="+mj-ea"/>
              </a:rPr>
              <a:t>年</a:t>
            </a:r>
            <a:r>
              <a:rPr lang="en-US" altLang="zh-TW" sz="2400" b="1" dirty="0" smtClean="0">
                <a:solidFill>
                  <a:schemeClr val="tx1"/>
                </a:solidFill>
                <a:latin typeface="+mj-ea"/>
                <a:ea typeface="+mj-ea"/>
              </a:rPr>
              <a:t>5</a:t>
            </a:r>
            <a:r>
              <a:rPr lang="zh-TW" altLang="en-US" sz="2400" b="1" dirty="0" smtClean="0">
                <a:solidFill>
                  <a:schemeClr val="tx1"/>
                </a:solidFill>
                <a:latin typeface="+mj-ea"/>
                <a:ea typeface="+mj-ea"/>
              </a:rPr>
              <a:t>月</a:t>
            </a:r>
            <a:r>
              <a:rPr lang="en-US" altLang="zh-TW" sz="2400" b="1" dirty="0" smtClean="0">
                <a:solidFill>
                  <a:schemeClr val="tx1"/>
                </a:solidFill>
                <a:latin typeface="+mj-ea"/>
                <a:ea typeface="+mj-ea"/>
              </a:rPr>
              <a:t>27</a:t>
            </a:r>
            <a:r>
              <a:rPr lang="zh-TW" altLang="en-US" sz="2400" b="1" dirty="0" smtClean="0">
                <a:solidFill>
                  <a:schemeClr val="tx1"/>
                </a:solidFill>
                <a:latin typeface="+mj-ea"/>
                <a:ea typeface="+mj-ea"/>
              </a:rPr>
              <a:t>日</a:t>
            </a:r>
            <a:r>
              <a:rPr lang="en-US" altLang="zh-TW" sz="2400" b="1" dirty="0" smtClean="0">
                <a:solidFill>
                  <a:schemeClr val="tx1"/>
                </a:solidFill>
                <a:latin typeface="+mj-ea"/>
                <a:ea typeface="+mj-ea"/>
              </a:rPr>
              <a:t>(</a:t>
            </a:r>
            <a:r>
              <a:rPr lang="zh-TW" altLang="en-US" sz="2400" b="1" dirty="0" smtClean="0">
                <a:solidFill>
                  <a:schemeClr val="tx1"/>
                </a:solidFill>
                <a:latin typeface="+mj-ea"/>
                <a:ea typeface="+mj-ea"/>
              </a:rPr>
              <a:t>五</a:t>
            </a:r>
            <a:r>
              <a:rPr lang="en-US" altLang="zh-TW" sz="2400" b="1" dirty="0" smtClean="0">
                <a:solidFill>
                  <a:schemeClr val="tx1"/>
                </a:solidFill>
                <a:latin typeface="+mj-ea"/>
                <a:ea typeface="+mj-ea"/>
              </a:rPr>
              <a:t>)</a:t>
            </a:r>
          </a:p>
          <a:p>
            <a:pPr algn="l"/>
            <a:r>
              <a:rPr lang="zh-TW" altLang="en-US" sz="2400" b="1" dirty="0" smtClean="0">
                <a:solidFill>
                  <a:schemeClr val="tx1"/>
                </a:solidFill>
                <a:latin typeface="+mj-ea"/>
                <a:ea typeface="+mj-ea"/>
              </a:rPr>
              <a:t>時間</a:t>
            </a:r>
            <a:r>
              <a:rPr lang="en-US" altLang="zh-TW" sz="2400" b="1" dirty="0" smtClean="0">
                <a:solidFill>
                  <a:schemeClr val="tx1"/>
                </a:solidFill>
                <a:latin typeface="+mj-ea"/>
                <a:ea typeface="+mj-ea"/>
              </a:rPr>
              <a:t>:19:00-20:10</a:t>
            </a:r>
          </a:p>
          <a:p>
            <a:pPr algn="l"/>
            <a:r>
              <a:rPr lang="zh-TW" altLang="en-US" sz="2400" b="1" dirty="0" smtClean="0">
                <a:solidFill>
                  <a:schemeClr val="tx1"/>
                </a:solidFill>
                <a:latin typeface="+mj-ea"/>
                <a:ea typeface="+mj-ea"/>
              </a:rPr>
              <a:t>主講</a:t>
            </a:r>
            <a:r>
              <a:rPr lang="en-US" altLang="zh-TW" sz="2400" b="1" dirty="0" smtClean="0">
                <a:solidFill>
                  <a:schemeClr val="tx1"/>
                </a:solidFill>
                <a:latin typeface="+mj-ea"/>
                <a:ea typeface="+mj-ea"/>
              </a:rPr>
              <a:t>:</a:t>
            </a:r>
            <a:r>
              <a:rPr lang="zh-TW" altLang="en-US" sz="2400" b="1" dirty="0" smtClean="0">
                <a:solidFill>
                  <a:schemeClr val="tx1"/>
                </a:solidFill>
                <a:latin typeface="+mj-ea"/>
                <a:ea typeface="+mj-ea"/>
              </a:rPr>
              <a:t>莊志明校長</a:t>
            </a:r>
            <a:endParaRPr lang="zh-TW" altLang="en-US" sz="2400" b="1" dirty="0">
              <a:solidFill>
                <a:schemeClr val="tx1"/>
              </a:solidFill>
              <a:latin typeface="+mj-ea"/>
              <a:ea typeface="+mj-ea"/>
            </a:endParaRPr>
          </a:p>
        </p:txBody>
      </p:sp>
      <p:sp>
        <p:nvSpPr>
          <p:cNvPr id="4" name="AutoShape 2" descr="「可愛圖案 衝刺」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white"/>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53" y="3429000"/>
            <a:ext cx="4768081" cy="297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224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04664"/>
            <a:ext cx="7254772" cy="648072"/>
          </a:xfrm>
          <a:solidFill>
            <a:schemeClr val="accent2">
              <a:lumMod val="20000"/>
              <a:lumOff val="80000"/>
            </a:schemeClr>
          </a:solidFill>
        </p:spPr>
        <p:txBody>
          <a:bodyPr>
            <a:normAutofit fontScale="90000"/>
          </a:bodyPr>
          <a:lstStyle/>
          <a:p>
            <a:pPr algn="ctr"/>
            <a:r>
              <a:rPr lang="en-US" altLang="zh-TW" b="1" dirty="0" smtClean="0">
                <a:solidFill>
                  <a:schemeClr val="tx1"/>
                </a:solidFill>
                <a:latin typeface="微軟正黑體" panose="020B0604030504040204" pitchFamily="34" charset="-120"/>
              </a:rPr>
              <a:t>105</a:t>
            </a:r>
            <a:r>
              <a:rPr lang="zh-TW" altLang="en-US" b="1" dirty="0" smtClean="0">
                <a:solidFill>
                  <a:schemeClr val="tx1"/>
                </a:solidFill>
                <a:latin typeface="微軟正黑體" panose="020B0604030504040204" pitchFamily="34" charset="-120"/>
              </a:rPr>
              <a:t>學年度適性入學管道</a:t>
            </a:r>
            <a:endParaRPr lang="zh-TW" altLang="en-US" b="1" dirty="0">
              <a:solidFill>
                <a:schemeClr val="tx1"/>
              </a:solidFill>
              <a:latin typeface="微軟正黑體" panose="020B0604030504040204" pitchFamily="34" charset="-120"/>
            </a:endParaRPr>
          </a:p>
        </p:txBody>
      </p:sp>
      <p:sp>
        <p:nvSpPr>
          <p:cNvPr id="14" name="圓角矩形 13"/>
          <p:cNvSpPr/>
          <p:nvPr/>
        </p:nvSpPr>
        <p:spPr>
          <a:xfrm>
            <a:off x="1094656" y="2083532"/>
            <a:ext cx="4125416" cy="1417476"/>
          </a:xfrm>
          <a:prstGeom prst="roundRect">
            <a:avLst/>
          </a:prstGeom>
          <a:solidFill>
            <a:srgbClr val="A86ED4"/>
          </a:solidFill>
          <a:ln w="28575">
            <a:solidFill>
              <a:schemeClr val="bg1">
                <a:lumMod val="95000"/>
              </a:schemeClr>
            </a:solidFill>
          </a:ln>
          <a:effectLst>
            <a:glow rad="63500">
              <a:schemeClr val="accent4">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chemeClr val="bg1"/>
                </a:solidFill>
              </a:rPr>
              <a:t>免試入學</a:t>
            </a:r>
            <a:r>
              <a:rPr lang="en-US" altLang="zh-TW" sz="3200" b="1" dirty="0" smtClean="0">
                <a:solidFill>
                  <a:schemeClr val="bg1"/>
                </a:solidFill>
              </a:rPr>
              <a:t>(80%</a:t>
            </a:r>
            <a:r>
              <a:rPr lang="zh-TW" altLang="en-US" sz="3200" b="1" dirty="0" smtClean="0">
                <a:solidFill>
                  <a:schemeClr val="bg1"/>
                </a:solidFill>
              </a:rPr>
              <a:t>以上</a:t>
            </a:r>
            <a:r>
              <a:rPr lang="en-US" altLang="zh-TW" sz="3200" b="1" dirty="0" smtClean="0">
                <a:solidFill>
                  <a:schemeClr val="bg1"/>
                </a:solidFill>
              </a:rPr>
              <a:t>)</a:t>
            </a:r>
            <a:endParaRPr lang="zh-TW" altLang="en-US" sz="3200" b="1" dirty="0">
              <a:solidFill>
                <a:schemeClr val="bg1"/>
              </a:solidFill>
            </a:endParaRPr>
          </a:p>
        </p:txBody>
      </p:sp>
      <p:sp>
        <p:nvSpPr>
          <p:cNvPr id="15" name="圓角矩形 14"/>
          <p:cNvSpPr/>
          <p:nvPr/>
        </p:nvSpPr>
        <p:spPr>
          <a:xfrm>
            <a:off x="5364088" y="2083532"/>
            <a:ext cx="3222324" cy="2569604"/>
          </a:xfrm>
          <a:prstGeom prst="roundRect">
            <a:avLst/>
          </a:prstGeom>
          <a:ln>
            <a:noFill/>
          </a:ln>
          <a:effectLst>
            <a:glow rad="63500">
              <a:schemeClr val="accent4">
                <a:satMod val="175000"/>
                <a:alpha val="40000"/>
              </a:schemeClr>
            </a:glow>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3200" b="1" dirty="0" smtClean="0">
                <a:solidFill>
                  <a:schemeClr val="accent2">
                    <a:lumMod val="50000"/>
                  </a:schemeClr>
                </a:solidFill>
              </a:rPr>
              <a:t>特色招生入學</a:t>
            </a:r>
            <a:endParaRPr lang="en-US" altLang="zh-TW" sz="3200" b="1" dirty="0" smtClean="0">
              <a:solidFill>
                <a:schemeClr val="accent2">
                  <a:lumMod val="50000"/>
                </a:schemeClr>
              </a:solidFill>
            </a:endParaRPr>
          </a:p>
          <a:p>
            <a:pPr algn="ctr"/>
            <a:r>
              <a:rPr lang="en-US" altLang="zh-TW" sz="3200" b="1" dirty="0" smtClean="0">
                <a:solidFill>
                  <a:schemeClr val="accent2">
                    <a:lumMod val="50000"/>
                  </a:schemeClr>
                </a:solidFill>
              </a:rPr>
              <a:t>(0%~20%)</a:t>
            </a:r>
          </a:p>
          <a:p>
            <a:pPr algn="ctr"/>
            <a:endParaRPr lang="en-US" altLang="zh-TW" sz="3200" b="1" dirty="0" smtClean="0">
              <a:solidFill>
                <a:schemeClr val="accent2">
                  <a:lumMod val="50000"/>
                </a:schemeClr>
              </a:solidFill>
            </a:endParaRPr>
          </a:p>
          <a:p>
            <a:r>
              <a:rPr lang="zh-TW" altLang="en-US" sz="3200" b="1" dirty="0" smtClean="0">
                <a:solidFill>
                  <a:schemeClr val="accent2">
                    <a:lumMod val="50000"/>
                  </a:schemeClr>
                </a:solidFill>
              </a:rPr>
              <a:t>甄選  考試分發入學       入學      </a:t>
            </a:r>
            <a:endParaRPr lang="zh-TW" altLang="en-US" sz="3200" b="1" dirty="0">
              <a:solidFill>
                <a:schemeClr val="accent2">
                  <a:lumMod val="50000"/>
                </a:schemeClr>
              </a:solidFill>
            </a:endParaRPr>
          </a:p>
        </p:txBody>
      </p:sp>
      <p:cxnSp>
        <p:nvCxnSpPr>
          <p:cNvPr id="17" name="直線接點 16"/>
          <p:cNvCxnSpPr/>
          <p:nvPr/>
        </p:nvCxnSpPr>
        <p:spPr>
          <a:xfrm>
            <a:off x="5364088" y="3279499"/>
            <a:ext cx="3222324" cy="0"/>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6588224" y="3279498"/>
            <a:ext cx="0" cy="1373638"/>
          </a:xfrm>
          <a:prstGeom prst="line">
            <a:avLst/>
          </a:prstGeom>
          <a:ln w="15875">
            <a:solidFill>
              <a:srgbClr val="00B05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494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71600" y="2492896"/>
            <a:ext cx="7416824" cy="1362075"/>
          </a:xfrm>
        </p:spPr>
        <p:txBody>
          <a:bodyPr>
            <a:normAutofit/>
          </a:bodyPr>
          <a:lstStyle/>
          <a:p>
            <a:pPr algn="ctr"/>
            <a:r>
              <a:rPr lang="en-US" altLang="zh-TW" sz="4800" dirty="0" smtClean="0">
                <a:solidFill>
                  <a:schemeClr val="accent1">
                    <a:lumMod val="50000"/>
                  </a:schemeClr>
                </a:solidFill>
                <a:latin typeface="微軟正黑體" panose="020B0604030504040204" pitchFamily="34" charset="-120"/>
              </a:rPr>
              <a:t>105</a:t>
            </a:r>
            <a:r>
              <a:rPr lang="zh-TW" altLang="en-US" sz="4800" dirty="0" smtClean="0">
                <a:solidFill>
                  <a:schemeClr val="accent1">
                    <a:lumMod val="50000"/>
                  </a:schemeClr>
                </a:solidFill>
                <a:latin typeface="微軟正黑體" panose="020B0604030504040204" pitchFamily="34" charset="-120"/>
              </a:rPr>
              <a:t>年基北區適性入學管道</a:t>
            </a:r>
            <a:endParaRPr lang="zh-TW" altLang="en-US" sz="4800" dirty="0">
              <a:solidFill>
                <a:schemeClr val="accent1">
                  <a:lumMod val="50000"/>
                </a:schemeClr>
              </a:solidFill>
              <a:latin typeface="微軟正黑體" panose="020B0604030504040204" pitchFamily="34" charset="-120"/>
            </a:endParaRPr>
          </a:p>
        </p:txBody>
      </p:sp>
      <p:sp>
        <p:nvSpPr>
          <p:cNvPr id="5" name="文字版面配置區 4"/>
          <p:cNvSpPr>
            <a:spLocks noGrp="1"/>
          </p:cNvSpPr>
          <p:nvPr>
            <p:ph type="body" idx="1"/>
          </p:nvPr>
        </p:nvSpPr>
        <p:spPr>
          <a:xfrm>
            <a:off x="755576" y="4509120"/>
            <a:ext cx="7772400" cy="1500187"/>
          </a:xfrm>
        </p:spPr>
        <p:txBody>
          <a:bodyPr/>
          <a:lstStyle/>
          <a:p>
            <a:endParaRPr lang="zh-TW" altLang="en-US" dirty="0"/>
          </a:p>
        </p:txBody>
      </p:sp>
    </p:spTree>
    <p:extLst>
      <p:ext uri="{BB962C8B-B14F-4D97-AF65-F5344CB8AC3E}">
        <p14:creationId xmlns:p14="http://schemas.microsoft.com/office/powerpoint/2010/main" val="2409118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2"/>
          <p:cNvSpPr>
            <a:spLocks noGrp="1"/>
          </p:cNvSpPr>
          <p:nvPr>
            <p:ph type="title"/>
          </p:nvPr>
        </p:nvSpPr>
        <p:spPr>
          <a:xfrm>
            <a:off x="1259632" y="332656"/>
            <a:ext cx="7596336" cy="638398"/>
          </a:xfrm>
          <a:solidFill>
            <a:schemeClr val="accent2">
              <a:lumMod val="20000"/>
              <a:lumOff val="80000"/>
            </a:schemeClr>
          </a:solidFill>
          <a:effectLst>
            <a:outerShdw blurRad="50800" dist="38100" dir="2700000" algn="tl" rotWithShape="0">
              <a:srgbClr val="000000">
                <a:alpha val="39998"/>
              </a:srgbClr>
            </a:outerShdw>
          </a:effectLst>
        </p:spPr>
        <p:txBody>
          <a:bodyPr>
            <a:normAutofit fontScale="90000"/>
          </a:bodyPr>
          <a:lstStyle/>
          <a:p>
            <a:pPr eaLnBrk="1" hangingPunct="1">
              <a:defRPr/>
            </a:pPr>
            <a:r>
              <a:rPr kumimoji="0" lang="en-US" altLang="zh-TW" b="1" dirty="0" smtClean="0">
                <a:solidFill>
                  <a:srgbClr val="FF0000"/>
                </a:solidFill>
                <a:latin typeface="微軟正黑體" panose="020B0604030504040204" pitchFamily="34" charset="-120"/>
                <a:cs typeface="+mj-cs"/>
              </a:rPr>
              <a:t>105</a:t>
            </a:r>
            <a:r>
              <a:rPr kumimoji="0" lang="zh-TW" altLang="zh-TW" b="1" dirty="0" smtClean="0">
                <a:solidFill>
                  <a:srgbClr val="FF0000"/>
                </a:solidFill>
                <a:latin typeface="微軟正黑體" panose="020B0604030504040204" pitchFamily="34" charset="-120"/>
                <a:cs typeface="+mj-cs"/>
              </a:rPr>
              <a:t>年</a:t>
            </a:r>
            <a:r>
              <a:rPr kumimoji="0" lang="zh-TW" altLang="en-US" b="1" dirty="0" smtClean="0">
                <a:solidFill>
                  <a:schemeClr val="tx1"/>
                </a:solidFill>
                <a:latin typeface="微軟正黑體" panose="020B0604030504040204" pitchFamily="34" charset="-120"/>
                <a:cs typeface="+mj-cs"/>
              </a:rPr>
              <a:t>基北區</a:t>
            </a:r>
            <a:r>
              <a:rPr kumimoji="0" lang="zh-TW" altLang="zh-TW" b="1" dirty="0" smtClean="0">
                <a:solidFill>
                  <a:schemeClr val="tx1"/>
                </a:solidFill>
                <a:latin typeface="微軟正黑體" panose="020B0604030504040204" pitchFamily="34" charset="-120"/>
                <a:cs typeface="+mj-cs"/>
              </a:rPr>
              <a:t>適性入學管道</a:t>
            </a:r>
            <a:endParaRPr kumimoji="0" lang="zh-TW" altLang="en-US" b="1" dirty="0" smtClean="0">
              <a:solidFill>
                <a:schemeClr val="tx1"/>
              </a:solidFill>
              <a:latin typeface="微軟正黑體" panose="020B0604030504040204" pitchFamily="34" charset="-120"/>
              <a:cs typeface="+mj-cs"/>
            </a:endParaRPr>
          </a:p>
        </p:txBody>
      </p:sp>
      <p:sp>
        <p:nvSpPr>
          <p:cNvPr id="18434" name="投影片編號版面配置區 3"/>
          <p:cNvSpPr>
            <a:spLocks noGrp="1"/>
          </p:cNvSpPr>
          <p:nvPr>
            <p:ph type="sldNum" sz="quarter" idx="12"/>
          </p:nvPr>
        </p:nvSpPr>
        <p:spPr bwMode="auto">
          <a:xfrm>
            <a:off x="6542088" y="635635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28C98B5-8D1A-434F-BB52-D23421749365}" type="slidenum">
              <a:rPr kumimoji="0" lang="zh-TW" altLang="en-US" smtClean="0">
                <a:solidFill>
                  <a:srgbClr val="898989"/>
                </a:solidFill>
                <a:latin typeface="Calibri" pitchFamily="34" charset="0"/>
              </a:rPr>
              <a:pPr eaLnBrk="1" hangingPunct="1"/>
              <a:t>12</a:t>
            </a:fld>
            <a:endParaRPr kumimoji="0" lang="en-US" altLang="zh-TW" dirty="0" smtClean="0">
              <a:solidFill>
                <a:srgbClr val="898989"/>
              </a:solidFill>
              <a:latin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1672908"/>
              </p:ext>
            </p:extLst>
          </p:nvPr>
        </p:nvGraphicFramePr>
        <p:xfrm>
          <a:off x="395536" y="5517232"/>
          <a:ext cx="3960440" cy="57600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3960440"/>
              </a:tblGrid>
              <a:tr h="576000">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身心障礙適性輔導安置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608109203"/>
              </p:ext>
            </p:extLst>
          </p:nvPr>
        </p:nvGraphicFramePr>
        <p:xfrm>
          <a:off x="395536" y="1556790"/>
          <a:ext cx="3744416" cy="3671962"/>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675161"/>
                <a:gridCol w="3069255"/>
              </a:tblGrid>
              <a:tr h="524566">
                <a:tc rowSpan="7">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免試入學</a:t>
                      </a:r>
                      <a:endParaRPr lang="zh-TW" altLang="en-US"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直升入學</a:t>
                      </a:r>
                      <a:endParaRPr lang="zh-TW" altLang="en-US"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FF0000"/>
                          </a:solidFill>
                          <a:latin typeface="微軟正黑體" panose="020B0604030504040204" pitchFamily="34" charset="-120"/>
                          <a:ea typeface="微軟正黑體" panose="020B0604030504040204" pitchFamily="34" charset="-120"/>
                          <a:cs typeface="+mn-cs"/>
                        </a:rPr>
                        <a:t>優先免試入學</a:t>
                      </a:r>
                      <a:r>
                        <a:rPr lang="zh-TW" altLang="en-US" sz="2000" b="1" kern="1200" dirty="0" smtClean="0">
                          <a:solidFill>
                            <a:srgbClr val="FF0000"/>
                          </a:solidFill>
                          <a:latin typeface="新細明體"/>
                          <a:ea typeface="新細明體"/>
                          <a:cs typeface="+mn-cs"/>
                        </a:rPr>
                        <a:t>★</a:t>
                      </a:r>
                      <a:endParaRPr lang="zh-TW" altLang="en-US" sz="2000" b="1" kern="1200" dirty="0" smtClean="0">
                        <a:solidFill>
                          <a:srgbClr val="FF0000"/>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FF00FF"/>
                          </a:solidFill>
                          <a:latin typeface="微軟正黑體" panose="020B0604030504040204" pitchFamily="34" charset="-120"/>
                          <a:ea typeface="微軟正黑體" panose="020B0604030504040204" pitchFamily="34" charset="-120"/>
                          <a:cs typeface="+mn-cs"/>
                        </a:rPr>
                        <a:t>一般生免試入學</a:t>
                      </a:r>
                      <a:r>
                        <a:rPr lang="zh-TW" altLang="en-US" sz="2000" b="1" kern="1200" dirty="0" smtClean="0">
                          <a:solidFill>
                            <a:srgbClr val="FF0000"/>
                          </a:solidFill>
                          <a:latin typeface="新細明體"/>
                          <a:ea typeface="新細明體"/>
                          <a:cs typeface="+mn-cs"/>
                        </a:rPr>
                        <a:t>★★</a:t>
                      </a:r>
                      <a:endParaRPr lang="zh-TW" altLang="en-US" sz="2000" b="1" kern="1200" dirty="0" smtClean="0">
                        <a:solidFill>
                          <a:srgbClr val="FF0000"/>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技優甄審入學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產業特殊需求類科</a:t>
                      </a:r>
                      <a:endParaRPr lang="en-US" altLang="zh-TW" sz="28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實用技能班</a:t>
                      </a:r>
                      <a:endParaRPr lang="en-US" altLang="zh-TW" sz="28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標楷體" panose="03000509000000000000" pitchFamily="65" charset="-120"/>
                        <a:ea typeface="標楷體" panose="03000509000000000000"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高職學校獨立招生</a:t>
                      </a:r>
                      <a:endParaRPr lang="en-US" altLang="zh-TW" sz="2800" b="1" kern="1200" dirty="0" smtClean="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697614938"/>
              </p:ext>
            </p:extLst>
          </p:nvPr>
        </p:nvGraphicFramePr>
        <p:xfrm>
          <a:off x="4716017" y="1628802"/>
          <a:ext cx="3744416" cy="244795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743572"/>
                <a:gridCol w="743572"/>
                <a:gridCol w="2257272"/>
              </a:tblGrid>
              <a:tr h="489590">
                <a:tc rowSpan="5">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特色招生</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4">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甄選入學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藝才班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590">
                <a:tc vMerge="1">
                  <a:txBody>
                    <a:bodyPr/>
                    <a:lstStyle/>
                    <a:p>
                      <a:endParaRPr lang="zh-TW" altLang="en-US"/>
                    </a:p>
                  </a:txBody>
                  <a:tcPr/>
                </a:tc>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體育班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590">
                <a:tc vMerge="1">
                  <a:txBody>
                    <a:bodyPr/>
                    <a:lstStyle/>
                    <a:p>
                      <a:endParaRPr lang="zh-TW" altLang="en-US"/>
                    </a:p>
                  </a:txBody>
                  <a:tcPr/>
                </a:tc>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科學班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590">
                <a:tc vMerge="1">
                  <a:txBody>
                    <a:bodyPr/>
                    <a:lstStyle/>
                    <a:p>
                      <a:endParaRPr lang="zh-TW" altLang="en-US"/>
                    </a:p>
                  </a:txBody>
                  <a:tcPr/>
                </a:tc>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職業類科</a:t>
                      </a:r>
                      <a:endParaRPr lang="zh-TW" altLang="en-US"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590">
                <a:tc vMerge="1">
                  <a:txBody>
                    <a:bodyPr/>
                    <a:lstStyle/>
                    <a:p>
                      <a:endParaRPr lang="zh-TW" altLang="en-US"/>
                    </a:p>
                  </a:txBody>
                  <a:tcPr/>
                </a:tc>
                <a:tc gridSpan="2">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考試分發入學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005080503"/>
              </p:ext>
            </p:extLst>
          </p:nvPr>
        </p:nvGraphicFramePr>
        <p:xfrm>
          <a:off x="4716016" y="4365104"/>
          <a:ext cx="3960440" cy="1927716"/>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931787"/>
                <a:gridCol w="3028653"/>
              </a:tblGrid>
              <a:tr h="576000">
                <a:tc rowSpan="3">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其他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微軟正黑體" panose="020B0604030504040204" pitchFamily="34" charset="-120"/>
                          <a:ea typeface="微軟正黑體" panose="020B0604030504040204" pitchFamily="34" charset="-120"/>
                          <a:cs typeface="+mn-cs"/>
                        </a:rPr>
                        <a:t>建教合作班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重點運動項目</a:t>
                      </a:r>
                      <a:endParaRPr lang="zh-TW" altLang="en-US"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微軟正黑體" panose="020B0604030504040204" pitchFamily="34" charset="-120"/>
                          <a:ea typeface="微軟正黑體" panose="020B0604030504040204" pitchFamily="34" charset="-120"/>
                          <a:cs typeface="+mn-cs"/>
                        </a:rPr>
                        <a:t>未受政府補助私校獨立招生</a:t>
                      </a:r>
                      <a:endParaRPr lang="zh-TW" altLang="en-US" sz="2800" b="1" kern="1200" dirty="0">
                        <a:solidFill>
                          <a:srgbClr val="0000FF"/>
                        </a:solidFill>
                        <a:latin typeface="微軟正黑體" panose="020B0604030504040204" pitchFamily="34" charset="-120"/>
                        <a:ea typeface="微軟正黑體" panose="020B0604030504040204"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733825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smtClean="0">
                <a:solidFill>
                  <a:srgbClr val="7030A0"/>
                </a:solidFill>
              </a:rPr>
              <a:t>免試入學</a:t>
            </a:r>
            <a:endParaRPr lang="zh-TW" altLang="en-US" b="1" dirty="0">
              <a:solidFill>
                <a:srgbClr val="7030A0"/>
              </a:solidFill>
            </a:endParaRPr>
          </a:p>
        </p:txBody>
      </p:sp>
      <p:sp>
        <p:nvSpPr>
          <p:cNvPr id="3" name="副標題 2"/>
          <p:cNvSpPr>
            <a:spLocks noGrp="1"/>
          </p:cNvSpPr>
          <p:nvPr>
            <p:ph type="subTitle" idx="1"/>
          </p:nvPr>
        </p:nvSpPr>
        <p:spPr>
          <a:xfrm>
            <a:off x="1432560" y="2564904"/>
            <a:ext cx="6811848" cy="1368152"/>
          </a:xfrm>
        </p:spPr>
        <p:txBody>
          <a:bodyPr>
            <a:normAutofit/>
          </a:bodyPr>
          <a:lstStyle/>
          <a:p>
            <a:r>
              <a:rPr lang="zh-TW" altLang="en-US" sz="3200" b="1" dirty="0" smtClean="0"/>
              <a:t>所有國中</a:t>
            </a:r>
            <a:r>
              <a:rPr lang="zh-TW" altLang="en-US" sz="3200" b="1" dirty="0"/>
              <a:t>九</a:t>
            </a:r>
            <a:r>
              <a:rPr lang="zh-TW" altLang="en-US" sz="3200" b="1" dirty="0" smtClean="0"/>
              <a:t>年級同學都必須參加國中教育會考。</a:t>
            </a:r>
            <a:endParaRPr lang="zh-TW" altLang="en-US" sz="3200" b="1" dirty="0"/>
          </a:p>
        </p:txBody>
      </p:sp>
    </p:spTree>
    <p:extLst>
      <p:ext uri="{BB962C8B-B14F-4D97-AF65-F5344CB8AC3E}">
        <p14:creationId xmlns:p14="http://schemas.microsoft.com/office/powerpoint/2010/main" val="326980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4"/>
          <p:cNvSpPr>
            <a:spLocks noChangeArrowheads="1"/>
          </p:cNvSpPr>
          <p:nvPr/>
        </p:nvSpPr>
        <p:spPr bwMode="auto">
          <a:xfrm>
            <a:off x="611188" y="1484784"/>
            <a:ext cx="7561262" cy="936625"/>
          </a:xfrm>
          <a:prstGeom prst="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eaLnBrk="1" hangingPunct="1">
              <a:lnSpc>
                <a:spcPct val="110000"/>
              </a:lnSpc>
              <a:spcBef>
                <a:spcPct val="0"/>
              </a:spcBef>
              <a:buFontTx/>
              <a:buNone/>
            </a:pPr>
            <a:r>
              <a:rPr kumimoji="0" lang="zh-TW" altLang="en-US" sz="2400" b="1" dirty="0">
                <a:solidFill>
                  <a:srgbClr val="000000"/>
                </a:solidFill>
                <a:latin typeface="微軟正黑體" panose="020B0604030504040204" pitchFamily="34" charset="-120"/>
                <a:ea typeface="微軟正黑體" panose="020B0604030504040204" pitchFamily="34" charset="-120"/>
              </a:rPr>
              <a:t>各</a:t>
            </a:r>
            <a:r>
              <a:rPr kumimoji="0" lang="zh-TW" altLang="en-US" sz="2400" b="1" dirty="0">
                <a:solidFill>
                  <a:srgbClr val="0000FF"/>
                </a:solidFill>
                <a:latin typeface="微軟正黑體" panose="020B0604030504040204" pitchFamily="34" charset="-120"/>
                <a:ea typeface="微軟正黑體" panose="020B0604030504040204" pitchFamily="34" charset="-120"/>
              </a:rPr>
              <a:t>高中職</a:t>
            </a:r>
            <a:r>
              <a:rPr kumimoji="0" lang="zh-TW" altLang="en-US" sz="2400" b="1" dirty="0">
                <a:solidFill>
                  <a:srgbClr val="000000"/>
                </a:solidFill>
                <a:latin typeface="微軟正黑體" panose="020B0604030504040204" pitchFamily="34" charset="-120"/>
                <a:ea typeface="微軟正黑體" panose="020B0604030504040204" pitchFamily="34" charset="-120"/>
              </a:rPr>
              <a:t>及</a:t>
            </a:r>
            <a:r>
              <a:rPr kumimoji="0" lang="zh-TW" altLang="en-US" sz="2400" b="1" dirty="0">
                <a:solidFill>
                  <a:srgbClr val="0000FF"/>
                </a:solidFill>
                <a:latin typeface="微軟正黑體" panose="020B0604030504040204" pitchFamily="34" charset="-120"/>
                <a:ea typeface="微軟正黑體" panose="020B0604030504040204" pitchFamily="34" charset="-120"/>
              </a:rPr>
              <a:t>五專</a:t>
            </a:r>
            <a:r>
              <a:rPr kumimoji="0" lang="zh-TW" altLang="en-US" sz="2400" b="1" dirty="0">
                <a:latin typeface="微軟正黑體" panose="020B0604030504040204" pitchFamily="34" charset="-120"/>
                <a:ea typeface="微軟正黑體" panose="020B0604030504040204" pitchFamily="34" charset="-120"/>
              </a:rPr>
              <a:t>皆須辦理</a:t>
            </a:r>
            <a:r>
              <a:rPr kumimoji="0" lang="zh-TW" altLang="en-US" sz="2400" b="1" dirty="0">
                <a:solidFill>
                  <a:srgbClr val="000000"/>
                </a:solidFill>
                <a:latin typeface="微軟正黑體" panose="020B0604030504040204" pitchFamily="34" charset="-120"/>
                <a:ea typeface="微軟正黑體" panose="020B0604030504040204" pitchFamily="34" charset="-120"/>
              </a:rPr>
              <a:t>免試入學</a:t>
            </a:r>
            <a:endParaRPr kumimoji="0" lang="en-US" altLang="zh-TW" sz="2400" b="1" dirty="0">
              <a:solidFill>
                <a:srgbClr val="000000"/>
              </a:solidFill>
              <a:latin typeface="微軟正黑體" panose="020B0604030504040204" pitchFamily="34" charset="-120"/>
              <a:ea typeface="微軟正黑體" panose="020B0604030504040204" pitchFamily="34" charset="-120"/>
            </a:endParaRPr>
          </a:p>
          <a:p>
            <a:pPr eaLnBrk="1" hangingPunct="1">
              <a:lnSpc>
                <a:spcPct val="110000"/>
              </a:lnSpc>
              <a:spcBef>
                <a:spcPct val="0"/>
              </a:spcBef>
              <a:buFontTx/>
              <a:buNone/>
            </a:pPr>
            <a:r>
              <a:rPr kumimoji="0" lang="en-US" altLang="zh-TW" sz="2400" b="1" dirty="0" smtClean="0">
                <a:solidFill>
                  <a:srgbClr val="FF0000"/>
                </a:solidFill>
                <a:latin typeface="微軟正黑體" panose="020B0604030504040204" pitchFamily="34" charset="-120"/>
                <a:ea typeface="微軟正黑體" panose="020B0604030504040204" pitchFamily="34" charset="-120"/>
              </a:rPr>
              <a:t>    </a:t>
            </a:r>
            <a:r>
              <a:rPr kumimoji="0" lang="en-US" altLang="zh-TW" sz="2400" b="1" dirty="0" smtClean="0">
                <a:latin typeface="微軟正黑體" panose="020B0604030504040204" pitchFamily="34" charset="-120"/>
                <a:ea typeface="微軟正黑體" panose="020B0604030504040204" pitchFamily="34" charset="-120"/>
              </a:rPr>
              <a:t>(</a:t>
            </a:r>
            <a:r>
              <a:rPr kumimoji="0" lang="zh-TW" altLang="en-US" sz="2400" b="1" dirty="0" smtClean="0">
                <a:latin typeface="微軟正黑體" panose="020B0604030504040204" pitchFamily="34" charset="-120"/>
                <a:ea typeface="微軟正黑體" panose="020B0604030504040204" pitchFamily="34" charset="-120"/>
              </a:rPr>
              <a:t>採</a:t>
            </a:r>
            <a:r>
              <a:rPr kumimoji="0" lang="zh-TW" altLang="en-US" sz="2400" b="1" u="sng" dirty="0">
                <a:solidFill>
                  <a:srgbClr val="FF0000"/>
                </a:solidFill>
                <a:latin typeface="微軟正黑體" panose="020B0604030504040204" pitchFamily="34" charset="-120"/>
                <a:ea typeface="微軟正黑體" panose="020B0604030504040204" pitchFamily="34" charset="-120"/>
              </a:rPr>
              <a:t>線上報名</a:t>
            </a:r>
            <a:r>
              <a:rPr kumimoji="0" lang="zh-TW" altLang="en-US" sz="2400" b="1" dirty="0">
                <a:latin typeface="微軟正黑體" panose="020B0604030504040204" pitchFamily="34" charset="-120"/>
                <a:ea typeface="微軟正黑體" panose="020B0604030504040204" pitchFamily="34" charset="-120"/>
              </a:rPr>
              <a:t>並兼採繳交</a:t>
            </a:r>
            <a:r>
              <a:rPr kumimoji="0" lang="zh-TW" altLang="en-US" sz="2400" b="1" u="sng" dirty="0">
                <a:solidFill>
                  <a:srgbClr val="FF0000"/>
                </a:solidFill>
                <a:latin typeface="微軟正黑體" panose="020B0604030504040204" pitchFamily="34" charset="-120"/>
                <a:ea typeface="微軟正黑體" panose="020B0604030504040204" pitchFamily="34" charset="-120"/>
              </a:rPr>
              <a:t>書面報名表</a:t>
            </a:r>
            <a:r>
              <a:rPr kumimoji="0" lang="zh-TW" altLang="en-US" sz="2400" b="1" dirty="0">
                <a:latin typeface="微軟正黑體" panose="020B0604030504040204" pitchFamily="34" charset="-120"/>
                <a:ea typeface="微軟正黑體" panose="020B0604030504040204" pitchFamily="34" charset="-120"/>
              </a:rPr>
              <a:t>件</a:t>
            </a:r>
            <a:r>
              <a:rPr kumimoji="0" lang="zh-TW" altLang="en-US" sz="2400" b="1" dirty="0" smtClean="0">
                <a:latin typeface="微軟正黑體" panose="020B0604030504040204" pitchFamily="34" charset="-120"/>
                <a:ea typeface="微軟正黑體" panose="020B0604030504040204" pitchFamily="34" charset="-120"/>
              </a:rPr>
              <a:t>方式</a:t>
            </a:r>
            <a:r>
              <a:rPr kumimoji="0" lang="en-US" altLang="zh-TW" sz="2400" b="1" dirty="0" smtClean="0">
                <a:latin typeface="微軟正黑體" panose="020B0604030504040204" pitchFamily="34" charset="-120"/>
                <a:ea typeface="微軟正黑體" panose="020B0604030504040204" pitchFamily="34" charset="-120"/>
              </a:rPr>
              <a:t>)</a:t>
            </a:r>
            <a:endParaRPr kumimoji="0" lang="zh-TW" altLang="en-US" sz="2400" b="1" dirty="0">
              <a:latin typeface="微軟正黑體" panose="020B0604030504040204" pitchFamily="34" charset="-120"/>
              <a:ea typeface="微軟正黑體" panose="020B0604030504040204" pitchFamily="34" charset="-120"/>
            </a:endParaRPr>
          </a:p>
        </p:txBody>
      </p:sp>
      <p:sp>
        <p:nvSpPr>
          <p:cNvPr id="208905" name="AutoShape 9"/>
          <p:cNvSpPr>
            <a:spLocks noChangeArrowheads="1"/>
          </p:cNvSpPr>
          <p:nvPr/>
        </p:nvSpPr>
        <p:spPr bwMode="auto">
          <a:xfrm>
            <a:off x="611188" y="2576174"/>
            <a:ext cx="5905500" cy="5762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fontAlgn="auto" hangingPunct="1">
              <a:spcBef>
                <a:spcPct val="1000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不</a:t>
            </a:r>
            <a:r>
              <a:rPr kumimoji="0" lang="zh-TW" altLang="en-US" sz="2400" b="1" dirty="0">
                <a:solidFill>
                  <a:schemeClr val="tx1"/>
                </a:solidFill>
                <a:latin typeface="微軟正黑體" panose="020B0604030504040204" pitchFamily="34" charset="-120"/>
                <a:ea typeface="微軟正黑體" panose="020B0604030504040204" pitchFamily="34" charset="-120"/>
              </a:rPr>
              <a:t>訂定報名條件（門檻）</a:t>
            </a:r>
          </a:p>
        </p:txBody>
      </p:sp>
      <p:sp>
        <p:nvSpPr>
          <p:cNvPr id="82950" name="Rectangle 10"/>
          <p:cNvSpPr>
            <a:spLocks noChangeArrowheads="1"/>
          </p:cNvSpPr>
          <p:nvPr/>
        </p:nvSpPr>
        <p:spPr bwMode="auto">
          <a:xfrm>
            <a:off x="615583" y="3285332"/>
            <a:ext cx="5901106" cy="576262"/>
          </a:xfrm>
          <a:prstGeom prst="rect">
            <a:avLst/>
          </a:prstGeom>
          <a:noFill/>
          <a:ln w="19050">
            <a:solidFill>
              <a:schemeClr val="tx1"/>
            </a:solidFill>
          </a:ln>
          <a:effectLst>
            <a:prstShdw prst="shdw17" dist="17961" dir="13500000">
              <a:srgbClr val="5C7A99">
                <a:alpha val="74997"/>
              </a:srgbClr>
            </a:prstShdw>
          </a:effectLs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eaLnBrk="1" hangingPunct="1">
              <a:lnSpc>
                <a:spcPct val="110000"/>
              </a:lnSpc>
              <a:spcBef>
                <a:spcPct val="0"/>
              </a:spcBef>
              <a:buFontTx/>
              <a:buNone/>
            </a:pPr>
            <a:r>
              <a:rPr kumimoji="0" lang="zh-TW" altLang="en-US" sz="2400" b="1" dirty="0">
                <a:solidFill>
                  <a:srgbClr val="000000"/>
                </a:solidFill>
                <a:latin typeface="微軟正黑體" panose="020B0604030504040204" pitchFamily="34" charset="-120"/>
                <a:ea typeface="微軟正黑體" panose="020B0604030504040204" pitchFamily="34" charset="-120"/>
              </a:rPr>
              <a:t>各高中職及五專</a:t>
            </a:r>
            <a:r>
              <a:rPr kumimoji="0" lang="zh-TW" altLang="en-US" sz="2400" b="1" dirty="0">
                <a:solidFill>
                  <a:srgbClr val="FF0000"/>
                </a:solidFill>
                <a:latin typeface="微軟正黑體" panose="020B0604030504040204" pitchFamily="34" charset="-120"/>
                <a:ea typeface="微軟正黑體" panose="020B0604030504040204" pitchFamily="34" charset="-120"/>
              </a:rPr>
              <a:t>不採計</a:t>
            </a:r>
            <a:r>
              <a:rPr kumimoji="0" lang="zh-TW" altLang="en-US" sz="2400" b="1" dirty="0">
                <a:solidFill>
                  <a:srgbClr val="000000"/>
                </a:solidFill>
                <a:latin typeface="微軟正黑體" panose="020B0604030504040204" pitchFamily="34" charset="-120"/>
                <a:ea typeface="微軟正黑體" panose="020B0604030504040204" pitchFamily="34" charset="-120"/>
              </a:rPr>
              <a:t>國中在校學科成績</a:t>
            </a:r>
          </a:p>
        </p:txBody>
      </p:sp>
      <p:sp>
        <p:nvSpPr>
          <p:cNvPr id="82952" name="Rectangle 10"/>
          <p:cNvSpPr>
            <a:spLocks noChangeArrowheads="1"/>
          </p:cNvSpPr>
          <p:nvPr/>
        </p:nvSpPr>
        <p:spPr bwMode="auto">
          <a:xfrm>
            <a:off x="1517014" y="4625415"/>
            <a:ext cx="7519482" cy="577850"/>
          </a:xfrm>
          <a:prstGeom prst="rect">
            <a:avLst/>
          </a:prstGeom>
          <a:noFill/>
          <a:ln w="19050">
            <a:solidFill>
              <a:schemeClr val="tx1"/>
            </a:solidFill>
          </a:ln>
          <a:effectLst>
            <a:prstShdw prst="shdw17" dist="17961" dir="13500000">
              <a:srgbClr val="5C7A99">
                <a:alpha val="74997"/>
              </a:srgbClr>
            </a:prstShdw>
          </a:effectLs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zh-TW" altLang="en-US" sz="2400" b="1" dirty="0">
                <a:solidFill>
                  <a:srgbClr val="000000"/>
                </a:solidFill>
                <a:latin typeface="微軟正黑體" panose="020B0604030504040204" pitchFamily="34" charset="-120"/>
                <a:ea typeface="微軟正黑體" panose="020B0604030504040204" pitchFamily="34" charset="-120"/>
              </a:rPr>
              <a:t>學生參加就讀或畢業之國中</a:t>
            </a:r>
            <a:r>
              <a:rPr kumimoji="0" lang="zh-TW" altLang="en-US" sz="2400" b="1" dirty="0">
                <a:solidFill>
                  <a:srgbClr val="FF0000"/>
                </a:solidFill>
                <a:latin typeface="微軟正黑體" panose="020B0604030504040204" pitchFamily="34" charset="-120"/>
                <a:ea typeface="微軟正黑體" panose="020B0604030504040204" pitchFamily="34" charset="-120"/>
              </a:rPr>
              <a:t>學籍所在</a:t>
            </a:r>
            <a:r>
              <a:rPr kumimoji="0" lang="zh-TW" altLang="en-US" sz="2400" b="1" dirty="0">
                <a:solidFill>
                  <a:srgbClr val="000000"/>
                </a:solidFill>
                <a:latin typeface="微軟正黑體" panose="020B0604030504040204" pitchFamily="34" charset="-120"/>
                <a:ea typeface="微軟正黑體" panose="020B0604030504040204" pitchFamily="34" charset="-120"/>
              </a:rPr>
              <a:t>免試就學區為原則</a:t>
            </a:r>
          </a:p>
        </p:txBody>
      </p:sp>
      <p:sp>
        <p:nvSpPr>
          <p:cNvPr id="15" name="AutoShape 9"/>
          <p:cNvSpPr>
            <a:spLocks noChangeArrowheads="1"/>
          </p:cNvSpPr>
          <p:nvPr/>
        </p:nvSpPr>
        <p:spPr bwMode="auto">
          <a:xfrm>
            <a:off x="1511808" y="4005064"/>
            <a:ext cx="7524688" cy="5762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1" fontAlgn="auto" hangingPunct="1">
              <a:spcBef>
                <a:spcPct val="1000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學籍</a:t>
            </a:r>
            <a:r>
              <a:rPr kumimoji="0" lang="zh-TW" altLang="en-US" sz="2400" b="1" dirty="0">
                <a:solidFill>
                  <a:schemeClr val="tx1"/>
                </a:solidFill>
                <a:latin typeface="微軟正黑體" panose="020B0604030504040204" pitchFamily="34" charset="-120"/>
                <a:ea typeface="微軟正黑體" panose="020B0604030504040204" pitchFamily="34" charset="-120"/>
              </a:rPr>
              <a:t>所在</a:t>
            </a:r>
            <a:r>
              <a:rPr kumimoji="0" lang="zh-TW" altLang="en-US" sz="2400" b="1" u="sng" dirty="0">
                <a:solidFill>
                  <a:schemeClr val="tx1"/>
                </a:solidFill>
                <a:latin typeface="微軟正黑體" panose="020B0604030504040204" pitchFamily="34" charset="-120"/>
                <a:ea typeface="微軟正黑體" panose="020B0604030504040204" pitchFamily="34" charset="-120"/>
              </a:rPr>
              <a:t>免試就學區</a:t>
            </a:r>
            <a:r>
              <a:rPr kumimoji="0" lang="zh-TW" altLang="en-US" sz="2400" b="1" dirty="0">
                <a:solidFill>
                  <a:schemeClr val="tx1"/>
                </a:solidFill>
                <a:latin typeface="微軟正黑體" panose="020B0604030504040204" pitchFamily="34" charset="-120"/>
                <a:ea typeface="微軟正黑體" panose="020B0604030504040204" pitchFamily="34" charset="-120"/>
              </a:rPr>
              <a:t>入學</a:t>
            </a:r>
          </a:p>
        </p:txBody>
      </p:sp>
      <p:sp>
        <p:nvSpPr>
          <p:cNvPr id="82954" name="矩形 15"/>
          <p:cNvSpPr>
            <a:spLocks noChangeArrowheads="1"/>
          </p:cNvSpPr>
          <p:nvPr/>
        </p:nvSpPr>
        <p:spPr bwMode="auto">
          <a:xfrm>
            <a:off x="1259632" y="620688"/>
            <a:ext cx="6552728" cy="579438"/>
          </a:xfrm>
          <a:prstGeom prst="rect">
            <a:avLst/>
          </a:prstGeom>
          <a:solidFill>
            <a:schemeClr val="accent2">
              <a:lumMod val="40000"/>
              <a:lumOff val="60000"/>
            </a:schemeClr>
          </a:solid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b="1" dirty="0">
                <a:latin typeface="微軟正黑體" panose="020B0604030504040204" pitchFamily="34" charset="-120"/>
                <a:ea typeface="微軟正黑體" panose="020B0604030504040204" pitchFamily="34" charset="-120"/>
              </a:rPr>
              <a:t>免試入學作業程序</a:t>
            </a:r>
            <a:endParaRPr kumimoji="0" lang="en-US" altLang="zh-TW"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14</a:t>
            </a:fld>
            <a:endParaRPr lang="zh-TW" altLang="en-US"/>
          </a:p>
        </p:txBody>
      </p:sp>
      <p:sp>
        <p:nvSpPr>
          <p:cNvPr id="12" name="內容版面配置區 2"/>
          <p:cNvSpPr txBox="1">
            <a:spLocks/>
          </p:cNvSpPr>
          <p:nvPr/>
        </p:nvSpPr>
        <p:spPr>
          <a:xfrm>
            <a:off x="3203848" y="5373216"/>
            <a:ext cx="5616624" cy="1060904"/>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r>
              <a:rPr lang="zh-TW" altLang="en-US" b="1" dirty="0" smtClean="0">
                <a:solidFill>
                  <a:srgbClr val="FF0000"/>
                </a:solidFill>
              </a:rPr>
              <a:t>變更就學區申請</a:t>
            </a:r>
            <a:r>
              <a:rPr lang="en-US" altLang="zh-TW" b="1" dirty="0" smtClean="0">
                <a:solidFill>
                  <a:srgbClr val="FF0000"/>
                </a:solidFill>
              </a:rPr>
              <a:t>:5/2-5/6</a:t>
            </a:r>
          </a:p>
          <a:p>
            <a:pPr marL="82296" indent="0" algn="ctr">
              <a:buNone/>
            </a:pPr>
            <a:r>
              <a:rPr lang="en-US" altLang="zh-TW" b="1" dirty="0" smtClean="0">
                <a:solidFill>
                  <a:srgbClr val="FF0000"/>
                </a:solidFill>
              </a:rPr>
              <a:t>(</a:t>
            </a:r>
            <a:r>
              <a:rPr lang="zh-TW" altLang="en-US" b="1" dirty="0" smtClean="0">
                <a:solidFill>
                  <a:srgbClr val="FF0000"/>
                </a:solidFill>
              </a:rPr>
              <a:t>請以校內公布時間辦理</a:t>
            </a:r>
            <a:r>
              <a:rPr lang="en-US" altLang="zh-TW" b="1" dirty="0" smtClean="0">
                <a:solidFill>
                  <a:srgbClr val="FF0000"/>
                </a:solidFill>
              </a:rPr>
              <a:t>)</a:t>
            </a:r>
            <a:endParaRPr lang="zh-TW" altLang="en-US" b="1" dirty="0">
              <a:solidFill>
                <a:srgbClr val="FF0000"/>
              </a:solidFill>
            </a:endParaRPr>
          </a:p>
        </p:txBody>
      </p:sp>
    </p:spTree>
    <p:extLst>
      <p:ext uri="{BB962C8B-B14F-4D97-AF65-F5344CB8AC3E}">
        <p14:creationId xmlns:p14="http://schemas.microsoft.com/office/powerpoint/2010/main" val="39023387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1187450" y="1700213"/>
            <a:ext cx="5976938" cy="7921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defRPr/>
            </a:pPr>
            <a:r>
              <a:rPr kumimoji="0" lang="zh-TW" altLang="en-US" sz="2800" b="1" dirty="0" smtClean="0">
                <a:latin typeface="微軟正黑體" panose="020B0604030504040204" pitchFamily="34" charset="-120"/>
                <a:ea typeface="微軟正黑體" panose="020B0604030504040204" pitchFamily="34" charset="-120"/>
              </a:rPr>
              <a:t>未超額則全額錄取</a:t>
            </a:r>
            <a:r>
              <a:rPr kumimoji="0" lang="zh-TW" altLang="en-US" sz="2800" b="1" dirty="0" smtClean="0">
                <a:solidFill>
                  <a:srgbClr val="000000"/>
                </a:solidFill>
                <a:latin typeface="微軟正黑體" panose="020B0604030504040204" pitchFamily="34" charset="-120"/>
                <a:ea typeface="微軟正黑體" panose="020B0604030504040204" pitchFamily="34" charset="-120"/>
              </a:rPr>
              <a:t>，</a:t>
            </a:r>
            <a:r>
              <a:rPr kumimoji="0" lang="zh-TW" altLang="en-US" sz="2800" b="1" dirty="0" smtClean="0">
                <a:solidFill>
                  <a:srgbClr val="FF0000"/>
                </a:solidFill>
                <a:latin typeface="微軟正黑體" panose="020B0604030504040204" pitchFamily="34" charset="-120"/>
                <a:ea typeface="微軟正黑體" panose="020B0604030504040204" pitchFamily="34" charset="-120"/>
              </a:rPr>
              <a:t>超額</a:t>
            </a:r>
            <a:r>
              <a:rPr kumimoji="0" lang="zh-TW" altLang="en-US" sz="2800" b="1" dirty="0" smtClean="0">
                <a:latin typeface="微軟正黑體" panose="020B0604030504040204" pitchFamily="34" charset="-120"/>
                <a:ea typeface="微軟正黑體" panose="020B0604030504040204" pitchFamily="34" charset="-120"/>
              </a:rPr>
              <a:t>則</a:t>
            </a:r>
            <a:r>
              <a:rPr kumimoji="0" lang="zh-TW" altLang="en-US" sz="2800" b="1" dirty="0" smtClean="0">
                <a:solidFill>
                  <a:srgbClr val="FF0000"/>
                </a:solidFill>
                <a:latin typeface="微軟正黑體" panose="020B0604030504040204" pitchFamily="34" charset="-120"/>
                <a:ea typeface="微軟正黑體" panose="020B0604030504040204" pitchFamily="34" charset="-120"/>
              </a:rPr>
              <a:t>比序錄取</a:t>
            </a:r>
          </a:p>
        </p:txBody>
      </p:sp>
      <p:sp>
        <p:nvSpPr>
          <p:cNvPr id="84995" name="Rectangle 10"/>
          <p:cNvSpPr>
            <a:spLocks noChangeArrowheads="1"/>
          </p:cNvSpPr>
          <p:nvPr/>
        </p:nvSpPr>
        <p:spPr bwMode="auto">
          <a:xfrm>
            <a:off x="406311" y="3068638"/>
            <a:ext cx="8137525" cy="2016546"/>
          </a:xfrm>
          <a:prstGeom prst="rect">
            <a:avLst/>
          </a:prstGeom>
          <a:solidFill>
            <a:srgbClr val="99CCFF"/>
          </a:solidFill>
          <a:ln>
            <a:noFill/>
          </a:ln>
          <a:effectLst>
            <a:prstShdw prst="shdw17" dist="17961" dir="13500000">
              <a:srgbClr val="5C7A99">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kumimoji="0" lang="zh-TW" altLang="en-US" sz="2800" b="1" dirty="0">
                <a:latin typeface="微軟正黑體" panose="020B0604030504040204" pitchFamily="34" charset="-120"/>
                <a:ea typeface="微軟正黑體" panose="020B0604030504040204" pitchFamily="34" charset="-120"/>
              </a:rPr>
              <a:t>當登記人數</a:t>
            </a:r>
            <a:r>
              <a:rPr kumimoji="0" lang="zh-TW" altLang="en-US" sz="2800" b="1" dirty="0">
                <a:solidFill>
                  <a:srgbClr val="0000FF"/>
                </a:solidFill>
                <a:latin typeface="微軟正黑體" panose="020B0604030504040204" pitchFamily="34" charset="-120"/>
                <a:ea typeface="微軟正黑體" panose="020B0604030504040204" pitchFamily="34" charset="-120"/>
              </a:rPr>
              <a:t>未超過</a:t>
            </a:r>
            <a:r>
              <a:rPr kumimoji="0" lang="zh-TW" altLang="en-US" sz="2800" b="1" dirty="0">
                <a:latin typeface="微軟正黑體" panose="020B0604030504040204" pitchFamily="34" charset="-120"/>
                <a:ea typeface="微軟正黑體" panose="020B0604030504040204" pitchFamily="34" charset="-120"/>
              </a:rPr>
              <a:t>招生學校之名額時，</a:t>
            </a:r>
            <a:r>
              <a:rPr kumimoji="0" lang="zh-TW" altLang="en-US" sz="2800" b="1" dirty="0">
                <a:solidFill>
                  <a:srgbClr val="0000FF"/>
                </a:solidFill>
                <a:latin typeface="微軟正黑體" panose="020B0604030504040204" pitchFamily="34" charset="-120"/>
                <a:ea typeface="微軟正黑體" panose="020B0604030504040204" pitchFamily="34" charset="-120"/>
              </a:rPr>
              <a:t>全額錄取</a:t>
            </a:r>
            <a:r>
              <a:rPr kumimoji="0" lang="zh-TW" altLang="en-US" sz="2800" b="1" dirty="0">
                <a:latin typeface="微軟正黑體" panose="020B0604030504040204" pitchFamily="34" charset="-120"/>
                <a:ea typeface="微軟正黑體" panose="020B0604030504040204" pitchFamily="34" charset="-120"/>
              </a:rPr>
              <a:t>。</a:t>
            </a:r>
            <a:endParaRPr kumimoji="0" lang="en-US" altLang="zh-TW" sz="2800" b="1" dirty="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kumimoji="0" lang="zh-TW" altLang="en-US" sz="2800" b="1" dirty="0">
                <a:latin typeface="微軟正黑體" panose="020B0604030504040204" pitchFamily="34" charset="-120"/>
                <a:ea typeface="微軟正黑體" panose="020B0604030504040204" pitchFamily="34" charset="-120"/>
              </a:rPr>
              <a:t>當登記人數</a:t>
            </a:r>
            <a:r>
              <a:rPr kumimoji="0" lang="zh-TW" altLang="en-US" sz="2800" b="1" dirty="0">
                <a:solidFill>
                  <a:srgbClr val="FF0000"/>
                </a:solidFill>
                <a:latin typeface="微軟正黑體" panose="020B0604030504040204" pitchFamily="34" charset="-120"/>
                <a:ea typeface="微軟正黑體" panose="020B0604030504040204" pitchFamily="34" charset="-120"/>
              </a:rPr>
              <a:t>超過</a:t>
            </a:r>
            <a:r>
              <a:rPr kumimoji="0" lang="zh-TW" altLang="en-US" sz="2800" b="1" dirty="0">
                <a:latin typeface="微軟正黑體" panose="020B0604030504040204" pitchFamily="34" charset="-120"/>
                <a:ea typeface="微軟正黑體" panose="020B0604030504040204" pitchFamily="34" charset="-120"/>
              </a:rPr>
              <a:t>主管機關核定學校之招生名額，依本區免試入學</a:t>
            </a:r>
            <a:r>
              <a:rPr kumimoji="0" lang="zh-TW" altLang="en-US" sz="2800" b="1" dirty="0">
                <a:solidFill>
                  <a:srgbClr val="FF0000"/>
                </a:solidFill>
                <a:latin typeface="微軟正黑體" panose="020B0604030504040204" pitchFamily="34" charset="-120"/>
                <a:ea typeface="微軟正黑體" panose="020B0604030504040204" pitchFamily="34" charset="-120"/>
              </a:rPr>
              <a:t>超額比序</a:t>
            </a:r>
            <a:r>
              <a:rPr kumimoji="0" lang="zh-TW" altLang="en-US" sz="2800" b="1" u="sng" dirty="0">
                <a:solidFill>
                  <a:srgbClr val="FF0000"/>
                </a:solidFill>
                <a:latin typeface="微軟正黑體" panose="020B0604030504040204" pitchFamily="34" charset="-120"/>
                <a:ea typeface="微軟正黑體" panose="020B0604030504040204" pitchFamily="34" charset="-120"/>
              </a:rPr>
              <a:t>項目積分對照表</a:t>
            </a:r>
            <a:r>
              <a:rPr kumimoji="0" lang="zh-TW" altLang="en-US" sz="2800" b="1" dirty="0">
                <a:latin typeface="微軟正黑體" panose="020B0604030504040204" pitchFamily="34" charset="-120"/>
                <a:ea typeface="微軟正黑體" panose="020B0604030504040204" pitchFamily="34" charset="-120"/>
              </a:rPr>
              <a:t>進行比序。</a:t>
            </a:r>
          </a:p>
        </p:txBody>
      </p:sp>
      <p:sp>
        <p:nvSpPr>
          <p:cNvPr id="84996" name="矩形 4"/>
          <p:cNvSpPr>
            <a:spLocks noChangeArrowheads="1"/>
          </p:cNvSpPr>
          <p:nvPr/>
        </p:nvSpPr>
        <p:spPr bwMode="auto">
          <a:xfrm>
            <a:off x="1619796" y="692150"/>
            <a:ext cx="5472608" cy="584200"/>
          </a:xfrm>
          <a:prstGeom prst="rect">
            <a:avLst/>
          </a:prstGeom>
          <a:solidFill>
            <a:schemeClr val="accent2">
              <a:lumMod val="40000"/>
              <a:lumOff val="60000"/>
            </a:schemeClr>
          </a:solid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b="1" dirty="0">
                <a:latin typeface="微軟正黑體" panose="020B0604030504040204" pitchFamily="34" charset="-120"/>
                <a:ea typeface="微軟正黑體" panose="020B0604030504040204" pitchFamily="34" charset="-120"/>
              </a:rPr>
              <a:t>免試入學作業程序</a:t>
            </a:r>
            <a:endParaRPr kumimoji="0" lang="en-US" altLang="zh-TW" b="1" dirty="0">
              <a:latin typeface="微軟正黑體" panose="020B0604030504040204" pitchFamily="34" charset="-120"/>
              <a:ea typeface="微軟正黑體" panose="020B0604030504040204" pitchFamily="34" charset="-120"/>
            </a:endParaRPr>
          </a:p>
        </p:txBody>
      </p:sp>
      <p:sp>
        <p:nvSpPr>
          <p:cNvPr id="6" name="向下箭號 5"/>
          <p:cNvSpPr/>
          <p:nvPr/>
        </p:nvSpPr>
        <p:spPr>
          <a:xfrm>
            <a:off x="4140200" y="2492375"/>
            <a:ext cx="2159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73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idx="4294967295"/>
          </p:nvPr>
        </p:nvSpPr>
        <p:spPr>
          <a:xfrm>
            <a:off x="1187624" y="548680"/>
            <a:ext cx="7848872" cy="1233488"/>
          </a:xfrm>
          <a:solidFill>
            <a:schemeClr val="accent2">
              <a:lumMod val="40000"/>
              <a:lumOff val="60000"/>
            </a:schemeClr>
          </a:solidFill>
        </p:spPr>
        <p:txBody>
          <a:bodyPr anchor="b">
            <a:normAutofit/>
          </a:bodyPr>
          <a:lstStyle/>
          <a:p>
            <a:pPr algn="ctr" rtl="0" eaLnBrk="1" latinLnBrk="0" hangingPunct="1"/>
            <a:r>
              <a:rPr lang="en-US" altLang="zh-TW" sz="3600" b="1" kern="1200" dirty="0" smtClean="0">
                <a:solidFill>
                  <a:schemeClr val="tx1"/>
                </a:solidFill>
                <a:effectLst>
                  <a:outerShdw blurRad="38100" dist="38100" dir="2700000" algn="tl" rotWithShape="0">
                    <a:srgbClr val="C0C0C0"/>
                  </a:outerShdw>
                </a:effectLst>
                <a:latin typeface="+mj-lt"/>
                <a:cs typeface="+mj-cs"/>
              </a:rPr>
              <a:t>105</a:t>
            </a:r>
            <a:r>
              <a:rPr lang="zh-TW" altLang="zh-TW" sz="3600" b="1" kern="1200" dirty="0" smtClean="0">
                <a:solidFill>
                  <a:schemeClr val="tx1"/>
                </a:solidFill>
                <a:effectLst>
                  <a:outerShdw blurRad="38100" dist="38100" dir="2700000" algn="tl" rotWithShape="0">
                    <a:srgbClr val="C0C0C0"/>
                  </a:outerShdw>
                </a:effectLst>
                <a:latin typeface="+mj-lt"/>
                <a:cs typeface="+mj-cs"/>
              </a:rPr>
              <a:t>學年基北區免試入學方案</a:t>
            </a:r>
            <a:r>
              <a:rPr lang="en-US" altLang="zh-TW" sz="3600" b="1" kern="1200" dirty="0" smtClean="0">
                <a:solidFill>
                  <a:schemeClr val="tx1"/>
                </a:solidFill>
                <a:effectLst>
                  <a:outerShdw blurRad="38100" dist="38100" dir="2700000" algn="tl" rotWithShape="0">
                    <a:srgbClr val="C0C0C0"/>
                  </a:outerShdw>
                </a:effectLst>
                <a:latin typeface="+mj-lt"/>
                <a:cs typeface="+mj-cs"/>
              </a:rPr>
              <a:t>4</a:t>
            </a:r>
            <a:r>
              <a:rPr lang="zh-TW" altLang="zh-TW" sz="3600" b="1" kern="1200" dirty="0" smtClean="0">
                <a:solidFill>
                  <a:schemeClr val="tx1"/>
                </a:solidFill>
                <a:effectLst>
                  <a:outerShdw blurRad="38100" dist="38100" dir="2700000" algn="tl" rotWithShape="0">
                    <a:srgbClr val="C0C0C0"/>
                  </a:outerShdw>
                </a:effectLst>
                <a:latin typeface="+mj-lt"/>
                <a:cs typeface="+mj-cs"/>
              </a:rPr>
              <a:t>大特點</a:t>
            </a:r>
            <a:endParaRPr lang="zh-TW" altLang="zh-TW" sz="3600" dirty="0" smtClean="0">
              <a:effectLst/>
            </a:endParaRPr>
          </a:p>
        </p:txBody>
      </p:sp>
      <p:sp>
        <p:nvSpPr>
          <p:cNvPr id="560131" name="內容版面配置區 2"/>
          <p:cNvSpPr>
            <a:spLocks noGrp="1"/>
          </p:cNvSpPr>
          <p:nvPr>
            <p:ph idx="4294967295"/>
          </p:nvPr>
        </p:nvSpPr>
        <p:spPr>
          <a:xfrm>
            <a:off x="852488" y="2492375"/>
            <a:ext cx="8291512" cy="3455988"/>
          </a:xfrm>
        </p:spPr>
        <p:txBody>
          <a:bodyPr>
            <a:normAutofit/>
          </a:bodyPr>
          <a:lstStyle/>
          <a:p>
            <a:pPr>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a:t>
            </a:r>
            <a:r>
              <a:rPr kumimoji="0" lang="en-US" altLang="zh-TW"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1</a:t>
            </a: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次分發到位」</a:t>
            </a:r>
          </a:p>
          <a:p>
            <a:pPr>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a:t>
            </a:r>
            <a:r>
              <a:rPr kumimoji="0" lang="en-US" altLang="zh-TW"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5</a:t>
            </a: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個志願序為</a:t>
            </a:r>
            <a:r>
              <a:rPr kumimoji="0" lang="en-US" altLang="zh-TW"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1</a:t>
            </a: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群組」</a:t>
            </a:r>
          </a:p>
          <a:p>
            <a:pPr>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「會考總績分</a:t>
            </a:r>
            <a:r>
              <a:rPr kumimoji="0" lang="en-US" altLang="zh-TW"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108</a:t>
            </a: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a:t>
            </a:r>
            <a:endParaRPr kumimoji="0" lang="en-US" altLang="zh-TW"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endParaRPr>
          </a:p>
          <a:p>
            <a:pPr>
              <a:defRPr/>
            </a:pPr>
            <a:r>
              <a:rPr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「避免</a:t>
            </a:r>
            <a:r>
              <a:rPr kumimoji="0"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錯</a:t>
            </a:r>
            <a:r>
              <a:rPr lang="zh-TW" altLang="en-US" sz="4800" b="1" dirty="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置現象</a:t>
            </a:r>
            <a:r>
              <a:rPr lang="zh-TW" altLang="en-US" sz="4800" b="1" dirty="0" smtClean="0">
                <a:solidFill>
                  <a:srgbClr val="99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kumimoji="0" lang="zh-TW" altLang="en-US" sz="4800" dirty="0" smtClean="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3239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4"/>
          <p:cNvSpPr/>
          <p:nvPr/>
        </p:nvSpPr>
        <p:spPr bwMode="auto">
          <a:xfrm>
            <a:off x="603561" y="118336"/>
            <a:ext cx="8108950" cy="836038"/>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hangingPunct="1">
              <a:spcAft>
                <a:spcPct val="35000"/>
              </a:spcAft>
              <a:defRPr/>
            </a:pPr>
            <a:endParaRPr lang="zh-TW" altLang="en-US" sz="3600" b="1" dirty="0">
              <a:solidFill>
                <a:srgbClr val="FFFFFF"/>
              </a:solidFill>
              <a:latin typeface="微軟正黑體" panose="020B0604030504040204" pitchFamily="34" charset="-120"/>
              <a:ea typeface="微軟正黑體" panose="020B0604030504040204" pitchFamily="34" charset="-120"/>
              <a:cs typeface="BiauKai"/>
            </a:endParaRPr>
          </a:p>
        </p:txBody>
      </p:sp>
      <p:sp>
        <p:nvSpPr>
          <p:cNvPr id="3" name="標題 2"/>
          <p:cNvSpPr>
            <a:spLocks noGrp="1"/>
          </p:cNvSpPr>
          <p:nvPr>
            <p:ph type="title"/>
          </p:nvPr>
        </p:nvSpPr>
        <p:spPr>
          <a:xfrm>
            <a:off x="431800" y="22176"/>
            <a:ext cx="8266114" cy="1318592"/>
          </a:xfrm>
        </p:spPr>
        <p:txBody>
          <a:bodyPr>
            <a:normAutofit/>
          </a:bodyPr>
          <a:lstStyle/>
          <a:p>
            <a:pPr rtl="0" eaLnBrk="1" latinLnBrk="0" hangingPunct="1"/>
            <a:r>
              <a:rPr lang="zh-TW" altLang="zh-TW" sz="1800" b="1" kern="1200" dirty="0" smtClean="0">
                <a:solidFill>
                  <a:srgbClr val="FFFFFF"/>
                </a:solidFill>
                <a:effectLst/>
                <a:cs typeface="BiauKai"/>
              </a:rPr>
              <a:t>學年免試入學超額</a:t>
            </a:r>
            <a:endParaRPr lang="zh-TW" altLang="en-US" sz="1800" b="1" dirty="0"/>
          </a:p>
        </p:txBody>
      </p:sp>
      <p:sp>
        <p:nvSpPr>
          <p:cNvPr id="9" name="標題 1"/>
          <p:cNvSpPr txBox="1">
            <a:spLocks/>
          </p:cNvSpPr>
          <p:nvPr/>
        </p:nvSpPr>
        <p:spPr>
          <a:xfrm>
            <a:off x="971599" y="181725"/>
            <a:ext cx="7740911" cy="1080120"/>
          </a:xfrm>
          <a:prstGeom prst="rect">
            <a:avLst/>
          </a:prstGeom>
          <a:solidFill>
            <a:schemeClr val="accent2">
              <a:lumMod val="40000"/>
              <a:lumOff val="60000"/>
            </a:schemeClr>
          </a:solidFill>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微軟正黑體" panose="020B0604030504040204" pitchFamily="34" charset="-120"/>
                <a:cs typeface="+mj-cs"/>
              </a:defRPr>
            </a:lvl1pPr>
          </a:lstStyle>
          <a:p>
            <a:r>
              <a:rPr lang="en-US" altLang="zh-TW" sz="2800" b="1" dirty="0">
                <a:solidFill>
                  <a:schemeClr val="tx1"/>
                </a:solidFill>
                <a:latin typeface="微軟正黑體" panose="020B0604030504040204" pitchFamily="34" charset="-120"/>
                <a:cs typeface="BiauKai"/>
              </a:rPr>
              <a:t>105</a:t>
            </a:r>
            <a:r>
              <a:rPr lang="zh-TW" altLang="zh-TW" sz="2800" b="1" dirty="0">
                <a:solidFill>
                  <a:schemeClr val="tx1"/>
                </a:solidFill>
                <a:latin typeface="微軟正黑體" panose="020B0604030504040204" pitchFamily="34" charset="-120"/>
                <a:cs typeface="BiauKai"/>
              </a:rPr>
              <a:t>學年免試入學</a:t>
            </a:r>
            <a:r>
              <a:rPr lang="zh-TW" altLang="zh-TW" sz="2800" b="1" dirty="0">
                <a:solidFill>
                  <a:srgbClr val="0000FF"/>
                </a:solidFill>
                <a:latin typeface="微軟正黑體" panose="020B0604030504040204" pitchFamily="34" charset="-120"/>
                <a:cs typeface="BiauKai"/>
              </a:rPr>
              <a:t>超額比序項目積分對照表</a:t>
            </a:r>
            <a:r>
              <a:rPr lang="zh-TW" altLang="zh-TW" sz="2800" b="1" dirty="0">
                <a:solidFill>
                  <a:schemeClr val="tx1"/>
                </a:solidFill>
                <a:latin typeface="微軟正黑體" panose="020B0604030504040204" pitchFamily="34" charset="-120"/>
                <a:cs typeface="BiauKai"/>
              </a:rPr>
              <a:t>（</a:t>
            </a:r>
            <a:r>
              <a:rPr lang="en-US" altLang="zh-TW" sz="2800" b="1" dirty="0">
                <a:solidFill>
                  <a:schemeClr val="tx1"/>
                </a:solidFill>
                <a:latin typeface="微軟正黑體" panose="020B0604030504040204" pitchFamily="34" charset="-120"/>
                <a:cs typeface="BiauKai"/>
              </a:rPr>
              <a:t>108</a:t>
            </a:r>
            <a:r>
              <a:rPr lang="zh-TW" altLang="zh-TW" sz="2800" b="1" dirty="0">
                <a:solidFill>
                  <a:schemeClr val="tx1"/>
                </a:solidFill>
                <a:latin typeface="微軟正黑體" panose="020B0604030504040204" pitchFamily="34" charset="-120"/>
                <a:cs typeface="BiauKai"/>
              </a:rPr>
              <a:t>方案）</a:t>
            </a:r>
            <a:endParaRPr lang="zh-TW" altLang="zh-TW" sz="2800" dirty="0" smtClean="0">
              <a:solidFill>
                <a:schemeClr val="tx1"/>
              </a:solidFill>
            </a:endParaRPr>
          </a:p>
        </p:txBody>
      </p:sp>
      <p:grpSp>
        <p:nvGrpSpPr>
          <p:cNvPr id="5" name="群組 4"/>
          <p:cNvGrpSpPr/>
          <p:nvPr/>
        </p:nvGrpSpPr>
        <p:grpSpPr>
          <a:xfrm>
            <a:off x="971599" y="1412776"/>
            <a:ext cx="7920881" cy="5345843"/>
            <a:chOff x="971599" y="1412776"/>
            <a:chExt cx="7920881" cy="5345843"/>
          </a:xfrm>
        </p:grpSpPr>
        <p:pic>
          <p:nvPicPr>
            <p:cNvPr id="2" name="圖片 1"/>
            <p:cNvPicPr>
              <a:picLocks noChangeAspect="1"/>
            </p:cNvPicPr>
            <p:nvPr/>
          </p:nvPicPr>
          <p:blipFill rotWithShape="1">
            <a:blip r:embed="rId3" cstate="screen">
              <a:clrChange>
                <a:clrFrom>
                  <a:srgbClr val="FDFFFF"/>
                </a:clrFrom>
                <a:clrTo>
                  <a:srgbClr val="FDFFFF">
                    <a:alpha val="0"/>
                  </a:srgbClr>
                </a:clrTo>
              </a:clrChange>
              <a:extLst>
                <a:ext uri="{28A0092B-C50C-407E-A947-70E740481C1C}">
                  <a14:useLocalDpi xmlns:a14="http://schemas.microsoft.com/office/drawing/2010/main" val="0"/>
                </a:ext>
              </a:extLst>
            </a:blip>
            <a:srcRect/>
            <a:stretch/>
          </p:blipFill>
          <p:spPr>
            <a:xfrm>
              <a:off x="971599" y="1412776"/>
              <a:ext cx="7920881" cy="5345843"/>
            </a:xfrm>
            <a:prstGeom prst="rect">
              <a:avLst/>
            </a:prstGeom>
          </p:spPr>
        </p:pic>
        <p:sp>
          <p:nvSpPr>
            <p:cNvPr id="4" name="文字方塊 3"/>
            <p:cNvSpPr txBox="1"/>
            <p:nvPr/>
          </p:nvSpPr>
          <p:spPr>
            <a:xfrm>
              <a:off x="7206584" y="2866429"/>
              <a:ext cx="410369" cy="246221"/>
            </a:xfrm>
            <a:prstGeom prst="rect">
              <a:avLst/>
            </a:prstGeom>
            <a:solidFill>
              <a:srgbClr val="FFE6CD"/>
            </a:solidFill>
          </p:spPr>
          <p:txBody>
            <a:bodyPr wrap="none" lIns="0" tIns="0" rIns="0" bIns="0" rtlCol="0">
              <a:spAutoFit/>
            </a:bodyPr>
            <a:lstStyle/>
            <a:p>
              <a:r>
                <a:rPr lang="zh-TW" altLang="en-US" sz="1600" dirty="0" smtClean="0"/>
                <a:t>健體</a:t>
              </a:r>
              <a:endParaRPr lang="zh-TW" altLang="en-US" sz="1600" dirty="0"/>
            </a:p>
          </p:txBody>
        </p:sp>
      </p:grpSp>
    </p:spTree>
    <p:extLst>
      <p:ext uri="{BB962C8B-B14F-4D97-AF65-F5344CB8AC3E}">
        <p14:creationId xmlns:p14="http://schemas.microsoft.com/office/powerpoint/2010/main" val="3576758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95936" y="0"/>
            <a:ext cx="8696544" cy="1143000"/>
          </a:xfrm>
        </p:spPr>
        <p:txBody>
          <a:bodyPr>
            <a:normAutofit/>
          </a:bodyPr>
          <a:lstStyle/>
          <a:p>
            <a:pPr algn="ctr"/>
            <a:r>
              <a:rPr lang="en-US" altLang="zh-TW" sz="3200" dirty="0" smtClean="0">
                <a:solidFill>
                  <a:schemeClr val="tx1">
                    <a:lumMod val="95000"/>
                    <a:lumOff val="5000"/>
                  </a:schemeClr>
                </a:solidFill>
                <a:latin typeface="標楷體" panose="03000509000000000000" pitchFamily="65" charset="-120"/>
                <a:ea typeface="標楷體" panose="03000509000000000000" pitchFamily="65" charset="-120"/>
              </a:rPr>
              <a:t>105</a:t>
            </a:r>
            <a:r>
              <a:rPr lang="zh-TW" altLang="en-US" sz="3200" dirty="0" smtClean="0">
                <a:solidFill>
                  <a:schemeClr val="tx1">
                    <a:lumMod val="95000"/>
                    <a:lumOff val="5000"/>
                  </a:schemeClr>
                </a:solidFill>
                <a:latin typeface="標楷體" panose="03000509000000000000" pitchFamily="65" charset="-120"/>
                <a:ea typeface="標楷體" panose="03000509000000000000" pitchFamily="65" charset="-120"/>
              </a:rPr>
              <a:t>學年</a:t>
            </a: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rPr>
              <a:t>度基北區免試</a:t>
            </a:r>
            <a:r>
              <a:rPr lang="zh-TW" altLang="en-US" sz="3200" dirty="0" smtClean="0">
                <a:solidFill>
                  <a:schemeClr val="tx1">
                    <a:lumMod val="95000"/>
                    <a:lumOff val="5000"/>
                  </a:schemeClr>
                </a:solidFill>
                <a:latin typeface="標楷體" panose="03000509000000000000" pitchFamily="65" charset="-120"/>
                <a:ea typeface="標楷體" panose="03000509000000000000" pitchFamily="65" charset="-120"/>
              </a:rPr>
              <a:t>入學</a:t>
            </a:r>
            <a:r>
              <a:rPr lang="en-US" altLang="zh-TW" sz="3200" dirty="0" smtClean="0">
                <a:solidFill>
                  <a:schemeClr val="tx1">
                    <a:lumMod val="95000"/>
                    <a:lumOff val="5000"/>
                  </a:schemeClr>
                </a:solidFill>
                <a:latin typeface="標楷體" panose="03000509000000000000" pitchFamily="65" charset="-120"/>
                <a:ea typeface="標楷體" panose="03000509000000000000" pitchFamily="65" charset="-120"/>
              </a:rPr>
              <a:t>-</a:t>
            </a:r>
            <a:r>
              <a:rPr lang="zh-TW" altLang="en-US" sz="3200" dirty="0" smtClean="0">
                <a:solidFill>
                  <a:schemeClr val="tx1">
                    <a:lumMod val="95000"/>
                    <a:lumOff val="5000"/>
                  </a:schemeClr>
                </a:solidFill>
                <a:latin typeface="標楷體" panose="03000509000000000000" pitchFamily="65" charset="-120"/>
                <a:ea typeface="標楷體" panose="03000509000000000000" pitchFamily="65" charset="-120"/>
              </a:rPr>
              <a:t>超額比序採計項目</a:t>
            </a:r>
            <a:r>
              <a:rPr lang="en-US" altLang="zh-TW" sz="3200" dirty="0" smtClean="0">
                <a:solidFill>
                  <a:schemeClr val="tx1">
                    <a:lumMod val="95000"/>
                    <a:lumOff val="5000"/>
                  </a:schemeClr>
                </a:solidFill>
                <a:latin typeface="標楷體" panose="03000509000000000000" pitchFamily="65" charset="-120"/>
                <a:ea typeface="標楷體" panose="03000509000000000000" pitchFamily="65" charset="-120"/>
              </a:rPr>
              <a:t>-</a:t>
            </a:r>
            <a:endParaRPr lang="zh-TW" altLang="en-US" sz="3200" dirty="0">
              <a:solidFill>
                <a:schemeClr val="tx1">
                  <a:lumMod val="95000"/>
                  <a:lumOff val="5000"/>
                </a:schemeClr>
              </a:solidFill>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18</a:t>
            </a:fld>
            <a:endParaRPr lang="zh-TW" altLang="en-US"/>
          </a:p>
        </p:txBody>
      </p:sp>
      <p:graphicFrame>
        <p:nvGraphicFramePr>
          <p:cNvPr id="3" name="圖表 2"/>
          <p:cNvGraphicFramePr/>
          <p:nvPr>
            <p:extLst>
              <p:ext uri="{D42A27DB-BD31-4B8C-83A1-F6EECF244321}">
                <p14:modId xmlns:p14="http://schemas.microsoft.com/office/powerpoint/2010/main" val="972221760"/>
              </p:ext>
            </p:extLst>
          </p:nvPr>
        </p:nvGraphicFramePr>
        <p:xfrm>
          <a:off x="-933920" y="1952836"/>
          <a:ext cx="770485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6" name="圓角矩形 5"/>
          <p:cNvSpPr/>
          <p:nvPr/>
        </p:nvSpPr>
        <p:spPr>
          <a:xfrm>
            <a:off x="5783901" y="2276872"/>
            <a:ext cx="1800200" cy="417646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6026824" y="2380708"/>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國文</a:t>
            </a:r>
            <a:endParaRPr lang="zh-TW" altLang="en-US" b="1" dirty="0">
              <a:solidFill>
                <a:srgbClr val="FF0000"/>
              </a:solidFill>
            </a:endParaRPr>
          </a:p>
        </p:txBody>
      </p:sp>
      <p:sp>
        <p:nvSpPr>
          <p:cNvPr id="8" name="圓角矩形 7"/>
          <p:cNvSpPr/>
          <p:nvPr/>
        </p:nvSpPr>
        <p:spPr>
          <a:xfrm>
            <a:off x="5987288" y="3146964"/>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數學</a:t>
            </a:r>
            <a:endParaRPr lang="zh-TW" altLang="en-US" b="1" dirty="0">
              <a:solidFill>
                <a:srgbClr val="FF0000"/>
              </a:solidFill>
            </a:endParaRPr>
          </a:p>
        </p:txBody>
      </p:sp>
      <p:sp>
        <p:nvSpPr>
          <p:cNvPr id="9" name="圓角矩形 8"/>
          <p:cNvSpPr/>
          <p:nvPr/>
        </p:nvSpPr>
        <p:spPr>
          <a:xfrm>
            <a:off x="5998422" y="3827975"/>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英語</a:t>
            </a:r>
            <a:endParaRPr lang="zh-TW" altLang="en-US" b="1" dirty="0">
              <a:solidFill>
                <a:srgbClr val="FF0000"/>
              </a:solidFill>
            </a:endParaRPr>
          </a:p>
        </p:txBody>
      </p:sp>
      <p:sp>
        <p:nvSpPr>
          <p:cNvPr id="10" name="圓角矩形 9"/>
          <p:cNvSpPr/>
          <p:nvPr/>
        </p:nvSpPr>
        <p:spPr>
          <a:xfrm>
            <a:off x="6008450" y="4487530"/>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社會</a:t>
            </a:r>
            <a:endParaRPr lang="zh-TW" altLang="en-US" b="1" dirty="0">
              <a:solidFill>
                <a:srgbClr val="FF0000"/>
              </a:solidFill>
            </a:endParaRPr>
          </a:p>
        </p:txBody>
      </p:sp>
      <p:sp>
        <p:nvSpPr>
          <p:cNvPr id="11" name="圓角矩形 10"/>
          <p:cNvSpPr/>
          <p:nvPr/>
        </p:nvSpPr>
        <p:spPr>
          <a:xfrm>
            <a:off x="6026824" y="5156043"/>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自然</a:t>
            </a:r>
            <a:endParaRPr lang="zh-TW" altLang="en-US" b="1" dirty="0">
              <a:solidFill>
                <a:srgbClr val="FF0000"/>
              </a:solidFill>
            </a:endParaRPr>
          </a:p>
        </p:txBody>
      </p:sp>
      <p:sp>
        <p:nvSpPr>
          <p:cNvPr id="14" name="文字方塊 13"/>
          <p:cNvSpPr txBox="1"/>
          <p:nvPr/>
        </p:nvSpPr>
        <p:spPr>
          <a:xfrm>
            <a:off x="5571670" y="1484784"/>
            <a:ext cx="3032778" cy="523220"/>
          </a:xfrm>
          <a:prstGeom prst="rect">
            <a:avLst/>
          </a:prstGeom>
          <a:noFill/>
          <a:ln w="28575">
            <a:solidFill>
              <a:schemeClr val="tx1"/>
            </a:solidFill>
          </a:ln>
        </p:spPr>
        <p:txBody>
          <a:bodyPr wrap="square" rtlCol="0">
            <a:spAutoFit/>
          </a:bodyPr>
          <a:lstStyle/>
          <a:p>
            <a:pPr algn="ctr"/>
            <a:r>
              <a:rPr lang="en-US" altLang="zh-TW" sz="2800" b="1" dirty="0" smtClean="0">
                <a:latin typeface="標楷體" panose="03000509000000000000" pitchFamily="65" charset="-120"/>
                <a:ea typeface="標楷體" panose="03000509000000000000" pitchFamily="65" charset="-120"/>
              </a:rPr>
              <a:t>5.</a:t>
            </a:r>
            <a:r>
              <a:rPr lang="zh-TW" altLang="en-US" sz="2800" b="1" dirty="0" smtClean="0">
                <a:solidFill>
                  <a:srgbClr val="FF0000"/>
                </a:solidFill>
                <a:latin typeface="標楷體" panose="03000509000000000000" pitchFamily="65" charset="-120"/>
                <a:ea typeface="標楷體" panose="03000509000000000000" pitchFamily="65" charset="-120"/>
              </a:rPr>
              <a:t>各科標示</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16" name="向右箭號 15"/>
          <p:cNvSpPr/>
          <p:nvPr/>
        </p:nvSpPr>
        <p:spPr>
          <a:xfrm>
            <a:off x="4860032" y="3651020"/>
            <a:ext cx="935566" cy="73369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75000"/>
                  <a:lumOff val="25000"/>
                </a:schemeClr>
              </a:solidFill>
            </a:endParaRPr>
          </a:p>
        </p:txBody>
      </p:sp>
      <p:sp>
        <p:nvSpPr>
          <p:cNvPr id="20" name="文字方塊 19"/>
          <p:cNvSpPr txBox="1"/>
          <p:nvPr/>
        </p:nvSpPr>
        <p:spPr>
          <a:xfrm>
            <a:off x="1158480" y="1484784"/>
            <a:ext cx="3029200" cy="584775"/>
          </a:xfrm>
          <a:prstGeom prst="rect">
            <a:avLst/>
          </a:prstGeom>
          <a:noFill/>
          <a:ln w="19050">
            <a:solidFill>
              <a:schemeClr val="tx1">
                <a:lumMod val="95000"/>
                <a:lumOff val="5000"/>
              </a:schemeClr>
            </a:solidFill>
          </a:ln>
        </p:spPr>
        <p:txBody>
          <a:bodyPr wrap="square" rtlCol="0">
            <a:spAutoFit/>
          </a:bodyPr>
          <a:lstStyle/>
          <a:p>
            <a:r>
              <a:rPr lang="en-US" altLang="zh-TW" sz="3200" b="1" dirty="0" smtClean="0">
                <a:latin typeface="標楷體" panose="03000509000000000000" pitchFamily="65" charset="-120"/>
                <a:ea typeface="標楷體" panose="03000509000000000000" pitchFamily="65" charset="-120"/>
              </a:rPr>
              <a:t>1.</a:t>
            </a:r>
            <a:r>
              <a:rPr lang="zh-TW" altLang="en-US" sz="3200" b="1" dirty="0" smtClean="0">
                <a:latin typeface="標楷體" panose="03000509000000000000" pitchFamily="65" charset="-120"/>
                <a:ea typeface="標楷體" panose="03000509000000000000" pitchFamily="65" charset="-120"/>
              </a:rPr>
              <a:t>總積分</a:t>
            </a:r>
            <a:r>
              <a:rPr lang="en-US" altLang="zh-TW" sz="3200" b="1" dirty="0" smtClean="0">
                <a:latin typeface="標楷體" panose="03000509000000000000" pitchFamily="65" charset="-120"/>
                <a:ea typeface="標楷體" panose="03000509000000000000" pitchFamily="65" charset="-120"/>
              </a:rPr>
              <a:t>108</a:t>
            </a:r>
            <a:r>
              <a:rPr lang="zh-TW" altLang="en-US" sz="3200" b="1" dirty="0" smtClean="0">
                <a:latin typeface="標楷體" panose="03000509000000000000" pitchFamily="65" charset="-120"/>
                <a:ea typeface="標楷體" panose="03000509000000000000" pitchFamily="65" charset="-120"/>
              </a:rPr>
              <a:t>分</a:t>
            </a:r>
            <a:endParaRPr lang="zh-TW" altLang="en-US" sz="3200" b="1" dirty="0">
              <a:latin typeface="標楷體" panose="03000509000000000000" pitchFamily="65" charset="-120"/>
              <a:ea typeface="標楷體" panose="03000509000000000000" pitchFamily="65" charset="-120"/>
            </a:endParaRPr>
          </a:p>
        </p:txBody>
      </p:sp>
      <p:sp>
        <p:nvSpPr>
          <p:cNvPr id="22" name="文字方塊 21"/>
          <p:cNvSpPr txBox="1"/>
          <p:nvPr/>
        </p:nvSpPr>
        <p:spPr>
          <a:xfrm>
            <a:off x="2673080" y="4508726"/>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4.</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3" name="文字方塊 22"/>
          <p:cNvSpPr txBox="1"/>
          <p:nvPr/>
        </p:nvSpPr>
        <p:spPr>
          <a:xfrm>
            <a:off x="3275856" y="2884764"/>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3.</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4" name="文字方塊 23"/>
          <p:cNvSpPr txBox="1"/>
          <p:nvPr/>
        </p:nvSpPr>
        <p:spPr>
          <a:xfrm>
            <a:off x="1835696" y="2822679"/>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2.</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9" name="向下箭號 28"/>
          <p:cNvSpPr/>
          <p:nvPr/>
        </p:nvSpPr>
        <p:spPr>
          <a:xfrm>
            <a:off x="6671364" y="2935576"/>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向下箭號 29"/>
          <p:cNvSpPr/>
          <p:nvPr/>
        </p:nvSpPr>
        <p:spPr>
          <a:xfrm>
            <a:off x="6634238" y="3645024"/>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向下箭號 30"/>
          <p:cNvSpPr/>
          <p:nvPr/>
        </p:nvSpPr>
        <p:spPr>
          <a:xfrm>
            <a:off x="6630903" y="4293096"/>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下箭號 31"/>
          <p:cNvSpPr/>
          <p:nvPr/>
        </p:nvSpPr>
        <p:spPr>
          <a:xfrm>
            <a:off x="6660232" y="4976023"/>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流程圖: 文件 3"/>
          <p:cNvSpPr>
            <a:spLocks/>
          </p:cNvSpPr>
          <p:nvPr/>
        </p:nvSpPr>
        <p:spPr bwMode="auto">
          <a:xfrm>
            <a:off x="7740353" y="2605600"/>
            <a:ext cx="1152127" cy="1222375"/>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1600" b="1" dirty="0">
                <a:latin typeface="微軟正黑體" panose="020B0604030504040204" pitchFamily="34" charset="-120"/>
                <a:ea typeface="微軟正黑體" panose="020B0604030504040204" pitchFamily="34" charset="-120"/>
              </a:rPr>
              <a:t>增額人數</a:t>
            </a:r>
            <a:r>
              <a:rPr kumimoji="0" lang="en-US" altLang="zh-TW" sz="1600" b="1" dirty="0">
                <a:solidFill>
                  <a:srgbClr val="FF0000"/>
                </a:solidFill>
                <a:latin typeface="微軟正黑體" panose="020B0604030504040204" pitchFamily="34" charset="-120"/>
                <a:ea typeface="微軟正黑體" panose="020B0604030504040204" pitchFamily="34" charset="-120"/>
              </a:rPr>
              <a:t>5%</a:t>
            </a:r>
            <a:r>
              <a:rPr kumimoji="0" lang="zh-TW" altLang="en-US" sz="1600" b="1" dirty="0">
                <a:solidFill>
                  <a:srgbClr val="FF0000"/>
                </a:solidFill>
                <a:latin typeface="微軟正黑體" panose="020B0604030504040204" pitchFamily="34" charset="-120"/>
                <a:ea typeface="微軟正黑體" panose="020B0604030504040204" pitchFamily="34" charset="-120"/>
              </a:rPr>
              <a:t>內</a:t>
            </a:r>
            <a:r>
              <a:rPr kumimoji="0" lang="zh-TW" altLang="en-US" sz="1600" b="1" dirty="0">
                <a:latin typeface="微軟正黑體" panose="020B0604030504040204" pitchFamily="34" charset="-120"/>
                <a:ea typeface="微軟正黑體" panose="020B0604030504040204" pitchFamily="34" charset="-120"/>
              </a:rPr>
              <a:t>直接增額錄取</a:t>
            </a:r>
          </a:p>
        </p:txBody>
      </p:sp>
      <p:sp>
        <p:nvSpPr>
          <p:cNvPr id="34" name="流程圖: 文件 3"/>
          <p:cNvSpPr>
            <a:spLocks/>
          </p:cNvSpPr>
          <p:nvPr/>
        </p:nvSpPr>
        <p:spPr bwMode="auto">
          <a:xfrm>
            <a:off x="7740353" y="4053703"/>
            <a:ext cx="1152127" cy="1598484"/>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1600" b="1" dirty="0">
                <a:latin typeface="微軟正黑體" panose="020B0604030504040204" pitchFamily="34" charset="-120"/>
                <a:ea typeface="微軟正黑體" panose="020B0604030504040204" pitchFamily="34" charset="-120"/>
              </a:rPr>
              <a:t>增額人數</a:t>
            </a:r>
            <a:r>
              <a:rPr kumimoji="0" lang="zh-TW" altLang="en-US" sz="1600" b="1" dirty="0">
                <a:solidFill>
                  <a:srgbClr val="0000FF"/>
                </a:solidFill>
                <a:latin typeface="微軟正黑體" panose="020B0604030504040204" pitchFamily="34" charset="-120"/>
                <a:ea typeface="微軟正黑體" panose="020B0604030504040204" pitchFamily="34" charset="-120"/>
              </a:rPr>
              <a:t>高於</a:t>
            </a:r>
            <a:r>
              <a:rPr kumimoji="0" lang="en-US" altLang="zh-TW" sz="1600" b="1" dirty="0">
                <a:solidFill>
                  <a:srgbClr val="0000FF"/>
                </a:solidFill>
                <a:latin typeface="微軟正黑體" panose="020B0604030504040204" pitchFamily="34" charset="-120"/>
                <a:ea typeface="微軟正黑體" panose="020B0604030504040204" pitchFamily="34" charset="-120"/>
              </a:rPr>
              <a:t>5%</a:t>
            </a:r>
            <a:r>
              <a:rPr kumimoji="0" lang="zh-TW" altLang="en-US" sz="1600" b="1" dirty="0">
                <a:latin typeface="微軟正黑體" panose="020B0604030504040204" pitchFamily="34" charset="-120"/>
                <a:ea typeface="微軟正黑體" panose="020B0604030504040204" pitchFamily="34" charset="-120"/>
              </a:rPr>
              <a:t>時，依選填</a:t>
            </a:r>
            <a:r>
              <a:rPr kumimoji="0" lang="zh-TW" altLang="en-US" sz="1600" b="1" dirty="0">
                <a:solidFill>
                  <a:srgbClr val="0000FF"/>
                </a:solidFill>
                <a:latin typeface="微軟正黑體" panose="020B0604030504040204" pitchFamily="34" charset="-120"/>
                <a:ea typeface="微軟正黑體" panose="020B0604030504040204" pitchFamily="34" charset="-120"/>
              </a:rPr>
              <a:t>志願順序</a:t>
            </a:r>
            <a:r>
              <a:rPr kumimoji="0" lang="zh-TW" altLang="en-US" sz="1600" b="1" dirty="0">
                <a:latin typeface="微軟正黑體" panose="020B0604030504040204" pitchFamily="34" charset="-120"/>
                <a:ea typeface="微軟正黑體" panose="020B0604030504040204" pitchFamily="34" charset="-120"/>
              </a:rPr>
              <a:t>錄取</a:t>
            </a:r>
          </a:p>
        </p:txBody>
      </p:sp>
      <p:sp>
        <p:nvSpPr>
          <p:cNvPr id="28" name="向下箭號 27"/>
          <p:cNvSpPr/>
          <p:nvPr/>
        </p:nvSpPr>
        <p:spPr>
          <a:xfrm>
            <a:off x="6671363" y="5711316"/>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6051499" y="5891336"/>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寫作測驗</a:t>
            </a:r>
            <a:endParaRPr lang="zh-TW" altLang="en-US" b="1" dirty="0">
              <a:solidFill>
                <a:srgbClr val="FF0000"/>
              </a:solidFill>
            </a:endParaRPr>
          </a:p>
        </p:txBody>
      </p:sp>
    </p:spTree>
    <p:extLst>
      <p:ext uri="{BB962C8B-B14F-4D97-AF65-F5344CB8AC3E}">
        <p14:creationId xmlns:p14="http://schemas.microsoft.com/office/powerpoint/2010/main" val="3528181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585501001"/>
              </p:ext>
            </p:extLst>
          </p:nvPr>
        </p:nvGraphicFramePr>
        <p:xfrm>
          <a:off x="685800" y="1105959"/>
          <a:ext cx="78760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a:xfrm>
            <a:off x="1331640" y="240357"/>
            <a:ext cx="5400600" cy="733723"/>
          </a:xfrm>
          <a:solidFill>
            <a:schemeClr val="accent2">
              <a:lumMod val="40000"/>
              <a:lumOff val="60000"/>
            </a:schemeClr>
          </a:solidFill>
        </p:spPr>
        <p:txBody>
          <a:bodyPr/>
          <a:lstStyle/>
          <a:p>
            <a:pPr rtl="0" eaLnBrk="1" latinLnBrk="0" hangingPunct="1"/>
            <a:r>
              <a:rPr lang="zh-TW" altLang="zh-TW" sz="3600" b="1" kern="1200" dirty="0" smtClean="0">
                <a:solidFill>
                  <a:schemeClr val="tx1"/>
                </a:solidFill>
                <a:effectLst/>
                <a:cs typeface="BiauKai"/>
              </a:rPr>
              <a:t>超額比序及分發作業流程</a:t>
            </a:r>
            <a:endParaRPr lang="zh-TW" altLang="en-US" dirty="0">
              <a:solidFill>
                <a:schemeClr val="tx1"/>
              </a:solidFill>
            </a:endParaRPr>
          </a:p>
        </p:txBody>
      </p:sp>
      <p:sp>
        <p:nvSpPr>
          <p:cNvPr id="23612" name="投影片編號版面配置區 3"/>
          <p:cNvSpPr>
            <a:spLocks noGrp="1"/>
          </p:cNvSpPr>
          <p:nvPr>
            <p:ph type="sldNum" sz="quarter" idx="12"/>
          </p:nvPr>
        </p:nvSpPr>
        <p:spPr bwMode="auto">
          <a:xfrm>
            <a:off x="19050" y="6524625"/>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2500" lnSpcReduction="20000"/>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a:spcBef>
                <a:spcPct val="0"/>
              </a:spcBef>
              <a:buFontTx/>
              <a:buNone/>
            </a:pPr>
            <a:fld id="{A5E1E036-CB76-4DCC-B8A6-7607AACA8044}"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19</a:t>
            </a:fld>
            <a:endParaRPr lang="en-US" altLang="zh-TW" sz="1200" smtClean="0">
              <a:solidFill>
                <a:srgbClr val="9A5315"/>
              </a:solidFill>
              <a:latin typeface="Times New Roman" pitchFamily="18" charset="0"/>
              <a:ea typeface="新細明體" pitchFamily="18" charset="-120"/>
              <a:cs typeface="Times New Roman" pitchFamily="18" charset="0"/>
            </a:endParaRPr>
          </a:p>
        </p:txBody>
      </p:sp>
      <p:sp>
        <p:nvSpPr>
          <p:cNvPr id="30" name="流程圖: 文件 3"/>
          <p:cNvSpPr>
            <a:spLocks/>
          </p:cNvSpPr>
          <p:nvPr/>
        </p:nvSpPr>
        <p:spPr bwMode="auto">
          <a:xfrm>
            <a:off x="3139554" y="5292611"/>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2000" b="1" dirty="0">
                <a:solidFill>
                  <a:srgbClr val="FF0000"/>
                </a:solidFill>
                <a:latin typeface="微軟正黑體" panose="020B0604030504040204" pitchFamily="34" charset="-120"/>
                <a:ea typeface="微軟正黑體" panose="020B0604030504040204" pitchFamily="34" charset="-120"/>
              </a:rPr>
              <a:t>5%</a:t>
            </a:r>
            <a:r>
              <a:rPr kumimoji="0" lang="zh-TW" altLang="en-US" sz="2000" b="1" dirty="0">
                <a:solidFill>
                  <a:srgbClr val="FF0000"/>
                </a:solidFill>
                <a:latin typeface="微軟正黑體" panose="020B0604030504040204" pitchFamily="34" charset="-120"/>
                <a:ea typeface="微軟正黑體" panose="020B0604030504040204" pitchFamily="34" charset="-120"/>
              </a:rPr>
              <a:t>時，依選填志願順序錄取</a:t>
            </a:r>
          </a:p>
        </p:txBody>
      </p:sp>
      <p:sp>
        <p:nvSpPr>
          <p:cNvPr id="8"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4</a:t>
            </a:r>
            <a:endParaRPr lang="en-US" altLang="en-US" dirty="0"/>
          </a:p>
        </p:txBody>
      </p:sp>
    </p:spTree>
    <p:extLst>
      <p:ext uri="{BB962C8B-B14F-4D97-AF65-F5344CB8AC3E}">
        <p14:creationId xmlns:p14="http://schemas.microsoft.com/office/powerpoint/2010/main" val="2134891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dirty="0" smtClean="0">
                <a:solidFill>
                  <a:srgbClr val="FFFF00"/>
                </a:solidFill>
              </a:rPr>
              <a:t>感謝</a:t>
            </a:r>
            <a:endParaRPr lang="zh-TW" altLang="en-US" sz="4800" dirty="0">
              <a:solidFill>
                <a:srgbClr val="FFFF00"/>
              </a:solidFill>
            </a:endParaRPr>
          </a:p>
        </p:txBody>
      </p:sp>
      <p:sp>
        <p:nvSpPr>
          <p:cNvPr id="3" name="內容版面配置區 2"/>
          <p:cNvSpPr>
            <a:spLocks noGrp="1"/>
          </p:cNvSpPr>
          <p:nvPr>
            <p:ph idx="1"/>
          </p:nvPr>
        </p:nvSpPr>
        <p:spPr/>
        <p:txBody>
          <a:bodyPr>
            <a:normAutofit/>
          </a:bodyPr>
          <a:lstStyle/>
          <a:p>
            <a:r>
              <a:rPr lang="zh-TW" altLang="en-US" sz="3600" dirty="0" smtClean="0"/>
              <a:t>風雨中前來參加的家長們</a:t>
            </a:r>
            <a:endParaRPr lang="en-US" altLang="zh-TW" sz="3600" dirty="0" smtClean="0"/>
          </a:p>
          <a:p>
            <a:r>
              <a:rPr lang="zh-TW" altLang="en-US" sz="3600" dirty="0" smtClean="0"/>
              <a:t>各位辛苦</a:t>
            </a:r>
            <a:r>
              <a:rPr lang="zh-TW" altLang="en-US" sz="3600" dirty="0"/>
              <a:t>的</a:t>
            </a:r>
            <a:r>
              <a:rPr lang="en-US" altLang="zh-TW" sz="3600" dirty="0"/>
              <a:t>9</a:t>
            </a:r>
            <a:r>
              <a:rPr lang="zh-TW" altLang="en-US" sz="3600" dirty="0" smtClean="0"/>
              <a:t>導</a:t>
            </a:r>
            <a:endParaRPr lang="en-US" altLang="zh-TW" sz="3600" dirty="0" smtClean="0"/>
          </a:p>
          <a:p>
            <a:r>
              <a:rPr lang="zh-TW" altLang="en-US" sz="3600" dirty="0" smtClean="0"/>
              <a:t>各位任勞任怨的行政夥伴</a:t>
            </a:r>
            <a:endParaRPr lang="en-US" altLang="zh-TW" sz="3600" dirty="0" smtClean="0"/>
          </a:p>
          <a:p>
            <a:r>
              <a:rPr lang="zh-TW" altLang="en-US" sz="3600" dirty="0"/>
              <a:t>家長會   教師會  的</a:t>
            </a:r>
            <a:r>
              <a:rPr lang="zh-TW" altLang="en-US" sz="3600" dirty="0" smtClean="0"/>
              <a:t>鼎力支持   </a:t>
            </a:r>
            <a:endParaRPr lang="zh-TW" altLang="en-US" sz="3600" dirty="0"/>
          </a:p>
        </p:txBody>
      </p:sp>
    </p:spTree>
    <p:extLst>
      <p:ext uri="{BB962C8B-B14F-4D97-AF65-F5344CB8AC3E}">
        <p14:creationId xmlns:p14="http://schemas.microsoft.com/office/powerpoint/2010/main" val="1716921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75656" y="1052736"/>
            <a:ext cx="7056784" cy="1040136"/>
          </a:xfrm>
        </p:spPr>
        <p:txBody>
          <a:bodyPr>
            <a:normAutofit fontScale="90000"/>
          </a:bodyPr>
          <a:lstStyle/>
          <a:p>
            <a:pPr algn="ctr"/>
            <a:r>
              <a:rPr lang="en-US" altLang="zh-TW" b="1" dirty="0">
                <a:solidFill>
                  <a:srgbClr val="7030A0"/>
                </a:solidFill>
              </a:rPr>
              <a:t>105</a:t>
            </a:r>
            <a:r>
              <a:rPr lang="zh-TW" altLang="en-US" b="1" dirty="0">
                <a:solidFill>
                  <a:srgbClr val="7030A0"/>
                </a:solidFill>
              </a:rPr>
              <a:t>年臺北市優先免試入學方案</a:t>
            </a:r>
          </a:p>
        </p:txBody>
      </p:sp>
    </p:spTree>
    <p:extLst>
      <p:ext uri="{BB962C8B-B14F-4D97-AF65-F5344CB8AC3E}">
        <p14:creationId xmlns:p14="http://schemas.microsoft.com/office/powerpoint/2010/main" val="47057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chemeClr val="accent2">
              <a:lumMod val="40000"/>
              <a:lumOff val="60000"/>
            </a:schemeClr>
          </a:solidFill>
        </p:spPr>
        <p:txBody>
          <a:bodyPr/>
          <a:lstStyle/>
          <a:p>
            <a:r>
              <a:rPr kumimoji="1" lang="zh-TW" altLang="en-US" b="1" dirty="0" smtClean="0">
                <a:solidFill>
                  <a:schemeClr val="tx1">
                    <a:lumMod val="95000"/>
                    <a:lumOff val="5000"/>
                  </a:schemeClr>
                </a:solidFill>
              </a:rPr>
              <a:t>核心精神</a:t>
            </a:r>
            <a:endParaRPr kumimoji="1" lang="zh-TW" altLang="en-US" b="1" dirty="0">
              <a:solidFill>
                <a:schemeClr val="tx1">
                  <a:lumMod val="95000"/>
                  <a:lumOff val="5000"/>
                </a:schemeClr>
              </a:solidFill>
            </a:endParaRPr>
          </a:p>
        </p:txBody>
      </p:sp>
      <p:sp>
        <p:nvSpPr>
          <p:cNvPr id="3" name="內容版面配置區 2"/>
          <p:cNvSpPr>
            <a:spLocks noGrp="1"/>
          </p:cNvSpPr>
          <p:nvPr>
            <p:ph idx="1"/>
          </p:nvPr>
        </p:nvSpPr>
        <p:spPr/>
        <p:txBody>
          <a:bodyPr/>
          <a:lstStyle/>
          <a:p>
            <a:r>
              <a:rPr kumimoji="1" lang="zh-TW" altLang="en-US" b="1" dirty="0" smtClean="0">
                <a:solidFill>
                  <a:srgbClr val="FF0000"/>
                </a:solidFill>
              </a:rPr>
              <a:t>臺北市</a:t>
            </a:r>
            <a:r>
              <a:rPr kumimoji="1" lang="zh-TW" altLang="en-US" dirty="0" smtClean="0"/>
              <a:t>國中</a:t>
            </a:r>
            <a:r>
              <a:rPr kumimoji="1" lang="zh-TW" altLang="en-US" b="1" dirty="0" smtClean="0">
                <a:solidFill>
                  <a:srgbClr val="FF0000"/>
                </a:solidFill>
              </a:rPr>
              <a:t>應屆</a:t>
            </a:r>
            <a:r>
              <a:rPr kumimoji="1" lang="zh-TW" altLang="en-US" dirty="0" smtClean="0"/>
              <a:t>畢業生選擇</a:t>
            </a:r>
            <a:r>
              <a:rPr kumimoji="1" lang="zh-TW" altLang="en-US" b="1" dirty="0" smtClean="0">
                <a:solidFill>
                  <a:srgbClr val="FF0000"/>
                </a:solidFill>
              </a:rPr>
              <a:t>單一志願</a:t>
            </a:r>
            <a:r>
              <a:rPr kumimoji="1" lang="zh-TW" altLang="en-US" dirty="0" smtClean="0"/>
              <a:t>優先免試入學。</a:t>
            </a:r>
            <a:endParaRPr kumimoji="1" lang="en-US" altLang="zh-TW" dirty="0" smtClean="0"/>
          </a:p>
          <a:p>
            <a:r>
              <a:rPr kumimoji="1" lang="zh-TW" altLang="en-US" dirty="0" smtClean="0"/>
              <a:t>鼓勵就近入學</a:t>
            </a:r>
            <a:endParaRPr kumimoji="1" lang="en-US" altLang="zh-TW" dirty="0" smtClean="0"/>
          </a:p>
        </p:txBody>
      </p:sp>
    </p:spTree>
    <p:extLst>
      <p:ext uri="{BB962C8B-B14F-4D97-AF65-F5344CB8AC3E}">
        <p14:creationId xmlns:p14="http://schemas.microsoft.com/office/powerpoint/2010/main" val="217938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normAutofit/>
          </a:bodyPr>
          <a:lstStyle/>
          <a:p>
            <a:r>
              <a:rPr kumimoji="1" lang="zh-TW" altLang="en-US" dirty="0" smtClean="0"/>
              <a:t>招生學校：</a:t>
            </a:r>
            <a:endParaRPr kumimoji="1" lang="en-US" altLang="zh-TW" dirty="0" smtClean="0"/>
          </a:p>
          <a:p>
            <a:pPr lvl="1"/>
            <a:r>
              <a:rPr kumimoji="1" lang="zh-TW" altLang="en-US" b="1" dirty="0" smtClean="0">
                <a:solidFill>
                  <a:srgbClr val="0000FF"/>
                </a:solidFill>
              </a:rPr>
              <a:t>公立</a:t>
            </a:r>
            <a:r>
              <a:rPr kumimoji="1" lang="zh-TW" altLang="en-US" dirty="0" smtClean="0"/>
              <a:t>高級中等學校：</a:t>
            </a:r>
            <a:r>
              <a:rPr lang="zh-TW" altLang="en-US" sz="2800" b="1" kern="1200" dirty="0" smtClean="0">
                <a:solidFill>
                  <a:srgbClr val="0000FF"/>
                </a:solidFill>
                <a:effectLst/>
                <a:latin typeface="+mn-lt"/>
                <a:ea typeface="+mn-ea"/>
                <a:cs typeface="+mn-cs"/>
              </a:rPr>
              <a:t>近三年</a:t>
            </a:r>
            <a:r>
              <a:rPr lang="zh-TW" altLang="en-US" sz="2800" kern="1200" dirty="0" smtClean="0">
                <a:solidFill>
                  <a:schemeClr val="tx1"/>
                </a:solidFill>
                <a:effectLst/>
                <a:latin typeface="+mn-lt"/>
                <a:ea typeface="+mn-ea"/>
                <a:cs typeface="+mn-cs"/>
              </a:rPr>
              <a:t>入學學生來源比例</a:t>
            </a:r>
            <a:r>
              <a:rPr lang="zh-TW" altLang="en-US" sz="2800" b="1" kern="1200" dirty="0" smtClean="0">
                <a:solidFill>
                  <a:srgbClr val="0000FF"/>
                </a:solidFill>
                <a:effectLst/>
                <a:latin typeface="+mn-lt"/>
                <a:ea typeface="+mn-ea"/>
                <a:cs typeface="+mn-cs"/>
              </a:rPr>
              <a:t>符合</a:t>
            </a:r>
            <a:r>
              <a:rPr lang="zh-TW" altLang="en-US" sz="2800" kern="1200" dirty="0" smtClean="0">
                <a:solidFill>
                  <a:schemeClr val="tx1"/>
                </a:solidFill>
                <a:effectLst/>
                <a:latin typeface="+mn-lt"/>
                <a:ea typeface="+mn-ea"/>
                <a:cs typeface="+mn-cs"/>
              </a:rPr>
              <a:t>優先免試</a:t>
            </a:r>
            <a:r>
              <a:rPr lang="zh-TW" altLang="en-US" sz="2800" b="1" kern="1200" dirty="0" smtClean="0">
                <a:solidFill>
                  <a:srgbClr val="0000FF"/>
                </a:solidFill>
                <a:effectLst/>
                <a:latin typeface="+mn-lt"/>
                <a:ea typeface="+mn-ea"/>
                <a:cs typeface="+mn-cs"/>
              </a:rPr>
              <a:t>就近入學條件</a:t>
            </a:r>
            <a:r>
              <a:rPr lang="zh-TW" altLang="en-US" sz="2800" kern="1200" dirty="0" smtClean="0">
                <a:solidFill>
                  <a:schemeClr val="tx1"/>
                </a:solidFill>
                <a:effectLst/>
                <a:latin typeface="+mn-lt"/>
                <a:ea typeface="+mn-ea"/>
                <a:cs typeface="+mn-cs"/>
              </a:rPr>
              <a:t>之公立高級中等學校</a:t>
            </a:r>
            <a:endParaRPr lang="en-US" altLang="zh-TW" sz="2800" kern="1200" dirty="0" smtClean="0">
              <a:solidFill>
                <a:schemeClr val="tx1"/>
              </a:solidFill>
              <a:effectLst/>
              <a:latin typeface="+mn-lt"/>
              <a:ea typeface="+mn-ea"/>
              <a:cs typeface="+mn-cs"/>
            </a:endParaRPr>
          </a:p>
          <a:p>
            <a:pPr lvl="1"/>
            <a:r>
              <a:rPr lang="zh-TW" altLang="en-US" sz="2800" b="1" kern="1200" dirty="0" smtClean="0">
                <a:solidFill>
                  <a:srgbClr val="FF00FF"/>
                </a:solidFill>
                <a:effectLst/>
                <a:latin typeface="+mn-lt"/>
                <a:ea typeface="+mn-ea"/>
                <a:cs typeface="+mn-cs"/>
              </a:rPr>
              <a:t>私立</a:t>
            </a:r>
            <a:r>
              <a:rPr lang="zh-TW" altLang="en-US" sz="2800" kern="1200" dirty="0" smtClean="0">
                <a:solidFill>
                  <a:schemeClr val="tx1"/>
                </a:solidFill>
                <a:effectLst/>
                <a:latin typeface="+mn-lt"/>
                <a:ea typeface="+mn-ea"/>
                <a:cs typeface="+mn-cs"/>
              </a:rPr>
              <a:t>高級中等學校：自行決定申請辦理</a:t>
            </a:r>
            <a:endParaRPr lang="en-US" altLang="zh-TW" sz="28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91314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zh-TW" altLang="en-US" dirty="0" smtClean="0">
                <a:latin typeface="+mj-ea"/>
                <a:ea typeface="+mj-ea"/>
              </a:rPr>
              <a:t>招生</a:t>
            </a:r>
            <a:r>
              <a:rPr lang="zh-TW" altLang="en-US" b="1" dirty="0" smtClean="0">
                <a:latin typeface="+mj-ea"/>
                <a:ea typeface="+mj-ea"/>
              </a:rPr>
              <a:t>名額</a:t>
            </a:r>
            <a:r>
              <a:rPr lang="zh-TW" altLang="en-US" dirty="0" smtClean="0">
                <a:latin typeface="+mj-ea"/>
                <a:ea typeface="+mj-ea"/>
              </a:rPr>
              <a:t>：</a:t>
            </a:r>
            <a:endParaRPr lang="en-US" altLang="zh-TW" dirty="0" smtClean="0">
              <a:latin typeface="+mj-ea"/>
              <a:ea typeface="+mj-ea"/>
            </a:endParaRPr>
          </a:p>
          <a:p>
            <a:pPr marL="742950" marR="0" lvl="1" indent="-342900" algn="l" defTabSz="457200" rtl="0" eaLnBrk="1" fontAlgn="auto" latinLnBrk="0" hangingPunct="1">
              <a:lnSpc>
                <a:spcPct val="100000"/>
              </a:lnSpc>
              <a:spcBef>
                <a:spcPct val="20000"/>
              </a:spcBef>
              <a:spcAft>
                <a:spcPts val="0"/>
              </a:spcAft>
              <a:buClrTx/>
              <a:buSzTx/>
              <a:buFont typeface="Arial"/>
              <a:buChar char="•"/>
              <a:tabLst/>
              <a:defRPr/>
            </a:pPr>
            <a:r>
              <a:rPr lang="zh-TW" altLang="en-US" sz="2800" kern="1200" dirty="0" smtClean="0">
                <a:solidFill>
                  <a:schemeClr val="tx1"/>
                </a:solidFill>
                <a:effectLst/>
                <a:latin typeface="+mj-ea"/>
                <a:ea typeface="+mj-ea"/>
              </a:rPr>
              <a:t>提報該校</a:t>
            </a:r>
            <a:r>
              <a:rPr lang="zh-TW" altLang="en-US" sz="2800" b="1" kern="1200" dirty="0" smtClean="0">
                <a:solidFill>
                  <a:srgbClr val="FF0000"/>
                </a:solidFill>
                <a:effectLst/>
                <a:latin typeface="+mj-ea"/>
                <a:ea typeface="+mj-ea"/>
              </a:rPr>
              <a:t>免試</a:t>
            </a:r>
            <a:r>
              <a:rPr lang="zh-TW" altLang="en-US" sz="2800" kern="1200" dirty="0" smtClean="0">
                <a:solidFill>
                  <a:schemeClr val="tx1"/>
                </a:solidFill>
                <a:effectLst/>
                <a:latin typeface="+mj-ea"/>
                <a:ea typeface="+mj-ea"/>
              </a:rPr>
              <a:t>入學總名額之</a:t>
            </a:r>
            <a:r>
              <a:rPr lang="en-US" altLang="zh-TW" sz="2800" b="1" kern="1200" dirty="0" smtClean="0">
                <a:solidFill>
                  <a:srgbClr val="FF0000"/>
                </a:solidFill>
                <a:effectLst/>
                <a:latin typeface="+mj-ea"/>
                <a:ea typeface="+mj-ea"/>
              </a:rPr>
              <a:t>5%</a:t>
            </a:r>
            <a:r>
              <a:rPr lang="zh-TW" altLang="en-US" sz="2800" b="1" kern="1200" dirty="0" smtClean="0">
                <a:solidFill>
                  <a:srgbClr val="FF0000"/>
                </a:solidFill>
                <a:effectLst/>
                <a:latin typeface="+mj-ea"/>
                <a:ea typeface="+mj-ea"/>
              </a:rPr>
              <a:t>至</a:t>
            </a:r>
            <a:r>
              <a:rPr lang="en-US" altLang="zh-TW" sz="2800" b="1" kern="1200" dirty="0" smtClean="0">
                <a:solidFill>
                  <a:srgbClr val="FF0000"/>
                </a:solidFill>
                <a:effectLst/>
                <a:latin typeface="+mj-ea"/>
                <a:ea typeface="+mj-ea"/>
              </a:rPr>
              <a:t>15%</a:t>
            </a:r>
            <a:r>
              <a:rPr lang="zh-TW" altLang="en-US" sz="2800" kern="1200" dirty="0" smtClean="0">
                <a:solidFill>
                  <a:schemeClr val="tx1"/>
                </a:solidFill>
                <a:effectLst/>
                <a:latin typeface="+mj-ea"/>
                <a:ea typeface="+mj-ea"/>
              </a:rPr>
              <a:t>（完全中學直升名額扣除後計列）。</a:t>
            </a:r>
            <a:endParaRPr lang="en-US" altLang="zh-TW" sz="2800" kern="1200" dirty="0" smtClean="0">
              <a:solidFill>
                <a:schemeClr val="tx1"/>
              </a:solidFill>
              <a:effectLst/>
              <a:latin typeface="+mj-ea"/>
              <a:ea typeface="+mj-ea"/>
            </a:endParaRPr>
          </a:p>
          <a:p>
            <a:pPr marL="742950" marR="0" lvl="1" indent="-342900" algn="l" defTabSz="457200" rtl="0" eaLnBrk="1" fontAlgn="auto" latinLnBrk="0" hangingPunct="1">
              <a:lnSpc>
                <a:spcPct val="100000"/>
              </a:lnSpc>
              <a:spcBef>
                <a:spcPct val="20000"/>
              </a:spcBef>
              <a:spcAft>
                <a:spcPts val="0"/>
              </a:spcAft>
              <a:buClrTx/>
              <a:buSzTx/>
              <a:buFont typeface="Arial"/>
              <a:buChar char="•"/>
              <a:tabLst/>
              <a:defRPr/>
            </a:pPr>
            <a:r>
              <a:rPr lang="zh-TW" altLang="en-US" sz="2800" b="1" kern="1200" dirty="0" smtClean="0">
                <a:solidFill>
                  <a:srgbClr val="FF0000"/>
                </a:solidFill>
                <a:effectLst/>
                <a:latin typeface="+mj-ea"/>
                <a:ea typeface="+mj-ea"/>
              </a:rPr>
              <a:t>高職</a:t>
            </a:r>
            <a:r>
              <a:rPr lang="zh-TW" altLang="en-US" sz="2800" kern="1200" dirty="0" smtClean="0">
                <a:solidFill>
                  <a:schemeClr val="tx1"/>
                </a:solidFill>
                <a:effectLst/>
                <a:latin typeface="+mj-ea"/>
                <a:ea typeface="+mj-ea"/>
              </a:rPr>
              <a:t>學校以</a:t>
            </a:r>
            <a:r>
              <a:rPr lang="zh-TW" altLang="en-US" sz="2800" b="1" kern="1200" dirty="0" smtClean="0">
                <a:solidFill>
                  <a:srgbClr val="FF0000"/>
                </a:solidFill>
                <a:effectLst/>
                <a:latin typeface="+mj-ea"/>
                <a:ea typeface="+mj-ea"/>
              </a:rPr>
              <a:t>各類科都有名額</a:t>
            </a:r>
            <a:r>
              <a:rPr lang="zh-TW" altLang="en-US" sz="2800" kern="1200" dirty="0" smtClean="0">
                <a:solidFill>
                  <a:schemeClr val="tx1"/>
                </a:solidFill>
                <a:effectLst/>
                <a:latin typeface="+mj-ea"/>
                <a:ea typeface="+mj-ea"/>
              </a:rPr>
              <a:t>為原則。</a:t>
            </a:r>
            <a:endParaRPr lang="zh-TW" altLang="en-US" dirty="0" smtClean="0">
              <a:effectLst/>
              <a:latin typeface="+mj-ea"/>
              <a:ea typeface="+mj-ea"/>
            </a:endParaRPr>
          </a:p>
          <a:p>
            <a:pPr lvl="1"/>
            <a:r>
              <a:rPr lang="zh-TW" altLang="en-US" sz="2800" kern="1200" dirty="0" smtClean="0">
                <a:solidFill>
                  <a:schemeClr val="tx1"/>
                </a:solidFill>
                <a:effectLst/>
                <a:latin typeface="+mj-ea"/>
                <a:ea typeface="+mj-ea"/>
              </a:rPr>
              <a:t>未接受政府補助申請獨立招生之私立學校不得參與</a:t>
            </a:r>
            <a:endParaRPr kumimoji="1" lang="zh-TW" altLang="en-US" dirty="0">
              <a:latin typeface="+mj-ea"/>
              <a:ea typeface="+mj-ea"/>
            </a:endParaRPr>
          </a:p>
        </p:txBody>
      </p:sp>
    </p:spTree>
    <p:extLst>
      <p:ext uri="{BB962C8B-B14F-4D97-AF65-F5344CB8AC3E}">
        <p14:creationId xmlns:p14="http://schemas.microsoft.com/office/powerpoint/2010/main" val="3374684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9752" y="404664"/>
            <a:ext cx="5112568" cy="582888"/>
          </a:xfrm>
          <a:solidFill>
            <a:schemeClr val="accent2">
              <a:lumMod val="40000"/>
              <a:lumOff val="60000"/>
            </a:schemeClr>
          </a:solidFill>
        </p:spPr>
        <p:txBody>
          <a:bodyPr>
            <a:noAutofit/>
          </a:bodyPr>
          <a:lstStyle/>
          <a:p>
            <a:pPr algn="ctr" eaLnBrk="1" fontAlgn="auto" hangingPunct="1">
              <a:spcAft>
                <a:spcPts val="0"/>
              </a:spcAft>
              <a:defRPr/>
            </a:pPr>
            <a:r>
              <a:rPr lang="zh-TW" altLang="en-US" sz="3600" b="1" dirty="0" smtClean="0">
                <a:solidFill>
                  <a:schemeClr val="tx1">
                    <a:lumMod val="95000"/>
                    <a:lumOff val="5000"/>
                  </a:schemeClr>
                </a:solidFill>
                <a:latin typeface="微軟正黑體" panose="020B0604030504040204" pitchFamily="34" charset="-120"/>
              </a:rPr>
              <a:t>招生名額</a:t>
            </a:r>
            <a:endParaRPr lang="en-US" altLang="zh-TW" sz="3600" b="1" dirty="0" smtClean="0">
              <a:solidFill>
                <a:schemeClr val="tx1">
                  <a:lumMod val="95000"/>
                  <a:lumOff val="5000"/>
                </a:schemeClr>
              </a:solidFill>
              <a:latin typeface="微軟正黑體" panose="020B0604030504040204" pitchFamily="34" charset="-120"/>
            </a:endParaRPr>
          </a:p>
        </p:txBody>
      </p:sp>
      <p:sp>
        <p:nvSpPr>
          <p:cNvPr id="3" name="內容版面配置區 2"/>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zh-TW" altLang="en-US" dirty="0" smtClean="0">
                <a:latin typeface="微軟正黑體" panose="020B0604030504040204" pitchFamily="34" charset="-120"/>
                <a:ea typeface="微軟正黑體" panose="020B0604030504040204" pitchFamily="34" charset="-120"/>
              </a:rPr>
              <a:t>公立高中：</a:t>
            </a:r>
            <a:r>
              <a:rPr lang="en-US" altLang="zh-TW" dirty="0" smtClean="0">
                <a:latin typeface="微軟正黑體" panose="020B0604030504040204" pitchFamily="34" charset="-120"/>
                <a:ea typeface="微軟正黑體" panose="020B0604030504040204" pitchFamily="34" charset="-120"/>
              </a:rPr>
              <a:t>854</a:t>
            </a:r>
            <a:r>
              <a:rPr lang="zh-TW" altLang="en-US" dirty="0" smtClean="0">
                <a:latin typeface="微軟正黑體" panose="020B0604030504040204" pitchFamily="34" charset="-120"/>
                <a:ea typeface="微軟正黑體" panose="020B0604030504040204" pitchFamily="34" charset="-120"/>
              </a:rPr>
              <a:t>位</a:t>
            </a:r>
            <a:endParaRPr lang="en-US" altLang="zh-TW" dirty="0" smtClean="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zh-TW" altLang="en-US" dirty="0">
                <a:latin typeface="微軟正黑體" panose="020B0604030504040204" pitchFamily="34" charset="-120"/>
                <a:ea typeface="微軟正黑體" panose="020B0604030504040204" pitchFamily="34" charset="-120"/>
              </a:rPr>
              <a:t>公立</a:t>
            </a:r>
            <a:r>
              <a:rPr lang="zh-TW" altLang="en-US" dirty="0" smtClean="0">
                <a:latin typeface="微軟正黑體" panose="020B0604030504040204" pitchFamily="34" charset="-120"/>
                <a:ea typeface="微軟正黑體" panose="020B0604030504040204" pitchFamily="34" charset="-120"/>
              </a:rPr>
              <a:t>高職：</a:t>
            </a:r>
            <a:r>
              <a:rPr lang="en-US" altLang="zh-TW" dirty="0" smtClean="0">
                <a:latin typeface="微軟正黑體" panose="020B0604030504040204" pitchFamily="34" charset="-120"/>
                <a:ea typeface="微軟正黑體" panose="020B0604030504040204" pitchFamily="34" charset="-120"/>
              </a:rPr>
              <a:t>410</a:t>
            </a:r>
            <a:r>
              <a:rPr lang="zh-TW" altLang="en-US" dirty="0" smtClean="0">
                <a:latin typeface="微軟正黑體" panose="020B0604030504040204" pitchFamily="34" charset="-120"/>
                <a:ea typeface="微軟正黑體" panose="020B0604030504040204" pitchFamily="34" charset="-120"/>
              </a:rPr>
              <a:t>位</a:t>
            </a:r>
            <a:endParaRPr lang="en-US" altLang="zh-TW" dirty="0" smtClean="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zh-TW" altLang="en-US" dirty="0">
                <a:latin typeface="微軟正黑體" panose="020B0604030504040204" pitchFamily="34" charset="-120"/>
                <a:ea typeface="微軟正黑體" panose="020B0604030504040204" pitchFamily="34" charset="-120"/>
              </a:rPr>
              <a:t>公立進修</a:t>
            </a:r>
            <a:r>
              <a:rPr lang="zh-TW" altLang="en-US" dirty="0" smtClean="0">
                <a:latin typeface="微軟正黑體" panose="020B0604030504040204" pitchFamily="34" charset="-120"/>
                <a:ea typeface="微軟正黑體" panose="020B0604030504040204" pitchFamily="34" charset="-120"/>
              </a:rPr>
              <a:t>學校：</a:t>
            </a:r>
            <a:r>
              <a:rPr lang="en-US" altLang="zh-TW" dirty="0" smtClean="0">
                <a:latin typeface="微軟正黑體" panose="020B0604030504040204" pitchFamily="34" charset="-120"/>
                <a:ea typeface="微軟正黑體" panose="020B0604030504040204" pitchFamily="34" charset="-120"/>
              </a:rPr>
              <a:t>45</a:t>
            </a:r>
            <a:r>
              <a:rPr lang="zh-TW" altLang="en-US" dirty="0" smtClean="0">
                <a:latin typeface="微軟正黑體" panose="020B0604030504040204" pitchFamily="34" charset="-120"/>
                <a:ea typeface="微軟正黑體" panose="020B0604030504040204" pitchFamily="34" charset="-120"/>
              </a:rPr>
              <a:t>位</a:t>
            </a:r>
            <a:endParaRPr lang="en-US" altLang="zh-TW" dirty="0" smtClean="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zh-TW" altLang="en-US" dirty="0" smtClean="0">
                <a:latin typeface="微軟正黑體" panose="020B0604030504040204" pitchFamily="34" charset="-120"/>
                <a:ea typeface="微軟正黑體" panose="020B0604030504040204" pitchFamily="34" charset="-120"/>
              </a:rPr>
              <a:t>私立高中：</a:t>
            </a:r>
            <a:r>
              <a:rPr lang="en-US" altLang="zh-TW" dirty="0" smtClean="0">
                <a:latin typeface="微軟正黑體" panose="020B0604030504040204" pitchFamily="34" charset="-120"/>
                <a:ea typeface="微軟正黑體" panose="020B0604030504040204" pitchFamily="34" charset="-120"/>
              </a:rPr>
              <a:t>1085</a:t>
            </a:r>
            <a:r>
              <a:rPr lang="zh-TW" altLang="en-US" dirty="0" smtClean="0">
                <a:latin typeface="微軟正黑體" panose="020B0604030504040204" pitchFamily="34" charset="-120"/>
                <a:ea typeface="微軟正黑體" panose="020B0604030504040204" pitchFamily="34" charset="-120"/>
              </a:rPr>
              <a:t>位</a:t>
            </a:r>
            <a:endParaRPr lang="en-US" altLang="zh-TW" dirty="0" smtClean="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zh-TW" altLang="en-US" dirty="0">
                <a:latin typeface="微軟正黑體" panose="020B0604030504040204" pitchFamily="34" charset="-120"/>
                <a:ea typeface="微軟正黑體" panose="020B0604030504040204" pitchFamily="34" charset="-120"/>
              </a:rPr>
              <a:t>私立</a:t>
            </a:r>
            <a:r>
              <a:rPr lang="zh-TW" altLang="en-US" dirty="0" smtClean="0">
                <a:latin typeface="微軟正黑體" panose="020B0604030504040204" pitchFamily="34" charset="-120"/>
                <a:ea typeface="微軟正黑體" panose="020B0604030504040204" pitchFamily="34" charset="-120"/>
              </a:rPr>
              <a:t>高職：</a:t>
            </a:r>
            <a:r>
              <a:rPr lang="en-US" altLang="zh-TW" dirty="0" smtClean="0">
                <a:latin typeface="微軟正黑體" panose="020B0604030504040204" pitchFamily="34" charset="-120"/>
                <a:ea typeface="微軟正黑體" panose="020B0604030504040204" pitchFamily="34" charset="-120"/>
              </a:rPr>
              <a:t>725</a:t>
            </a:r>
            <a:r>
              <a:rPr lang="zh-TW" altLang="en-US" dirty="0" smtClean="0">
                <a:latin typeface="微軟正黑體" panose="020B0604030504040204" pitchFamily="34" charset="-120"/>
                <a:ea typeface="微軟正黑體" panose="020B0604030504040204" pitchFamily="34" charset="-120"/>
              </a:rPr>
              <a:t>位</a:t>
            </a:r>
            <a:endParaRPr lang="en-US" altLang="zh-TW" dirty="0" smtClean="0">
              <a:latin typeface="微軟正黑體" panose="020B0604030504040204" pitchFamily="34" charset="-120"/>
              <a:ea typeface="微軟正黑體" panose="020B0604030504040204" pitchFamily="34" charset="-120"/>
            </a:endParaRPr>
          </a:p>
          <a:p>
            <a:pPr marL="365760" indent="-256032" eaLnBrk="1" fontAlgn="auto" hangingPunct="1">
              <a:spcAft>
                <a:spcPts val="0"/>
              </a:spcAft>
              <a:buFont typeface="Wingdings 3"/>
              <a:buChar char=""/>
              <a:defRPr/>
            </a:pPr>
            <a:r>
              <a:rPr lang="zh-TW" altLang="en-US" dirty="0">
                <a:latin typeface="微軟正黑體" panose="020B0604030504040204" pitchFamily="34" charset="-120"/>
                <a:ea typeface="微軟正黑體" panose="020B0604030504040204" pitchFamily="34" charset="-120"/>
              </a:rPr>
              <a:t>私立進修學校</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320</a:t>
            </a:r>
            <a:r>
              <a:rPr lang="zh-TW" altLang="en-US" dirty="0" smtClean="0">
                <a:latin typeface="微軟正黑體" panose="020B0604030504040204" pitchFamily="34" charset="-120"/>
                <a:ea typeface="微軟正黑體" panose="020B0604030504040204" pitchFamily="34" charset="-120"/>
              </a:rPr>
              <a:t>位</a:t>
            </a:r>
            <a:endParaRPr lang="en-US" altLang="zh-TW" dirty="0" smtClean="0">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Wingdings 3"/>
              <a:buNone/>
              <a:defRPr/>
            </a:pPr>
            <a:r>
              <a:rPr lang="en-US" altLang="zh-TW"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實際招生名額以簡章為準</a:t>
            </a:r>
            <a:r>
              <a:rPr lang="en-US" altLang="zh-TW" dirty="0" smtClean="0">
                <a:solidFill>
                  <a:srgbClr val="FF0000"/>
                </a:solidFill>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3885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116632"/>
            <a:ext cx="7128792" cy="582888"/>
          </a:xfrm>
          <a:solidFill>
            <a:schemeClr val="accent2">
              <a:lumMod val="40000"/>
              <a:lumOff val="60000"/>
            </a:schemeClr>
          </a:solidFill>
        </p:spPr>
        <p:txBody>
          <a:bodyPr vert="horz" anchor="b">
            <a:normAutofit fontScale="90000"/>
          </a:bodyPr>
          <a:lstStyle/>
          <a:p>
            <a:pPr algn="ctr"/>
            <a:r>
              <a:rPr kumimoji="1" lang="en-US" altLang="zh-TW" b="1" dirty="0">
                <a:solidFill>
                  <a:srgbClr val="FF0000"/>
                </a:solidFill>
              </a:rPr>
              <a:t>105</a:t>
            </a:r>
            <a:r>
              <a:rPr kumimoji="1" lang="zh-TW" altLang="en-US" b="1" dirty="0">
                <a:solidFill>
                  <a:srgbClr val="FF0000"/>
                </a:solidFill>
              </a:rPr>
              <a:t>年</a:t>
            </a:r>
            <a:r>
              <a:rPr kumimoji="1" lang="zh-TW" altLang="en-US" b="1" dirty="0">
                <a:solidFill>
                  <a:schemeClr val="tx1">
                    <a:lumMod val="95000"/>
                    <a:lumOff val="5000"/>
                  </a:schemeClr>
                </a:solidFill>
              </a:rPr>
              <a:t>臺北市優先免試辦理學校</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848599471"/>
              </p:ext>
            </p:extLst>
          </p:nvPr>
        </p:nvGraphicFramePr>
        <p:xfrm>
          <a:off x="251520" y="764704"/>
          <a:ext cx="8784976" cy="5486400"/>
        </p:xfrm>
        <a:graphic>
          <a:graphicData uri="http://schemas.openxmlformats.org/drawingml/2006/table">
            <a:tbl>
              <a:tblPr firstRow="1" bandRow="1">
                <a:tableStyleId>{5C22544A-7EE6-4342-B048-85BDC9FD1C3A}</a:tableStyleId>
              </a:tblPr>
              <a:tblGrid>
                <a:gridCol w="696016"/>
                <a:gridCol w="8088960"/>
              </a:tblGrid>
              <a:tr h="344386">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sz="1200" kern="100" dirty="0">
                        <a:effectLst/>
                        <a:latin typeface="Calibri"/>
                        <a:ea typeface="新細明體"/>
                        <a:cs typeface="Times New Roman"/>
                      </a:endParaRPr>
                    </a:p>
                  </a:txBody>
                  <a:tcPr marL="68580" marR="68580" marT="0" marB="0" anchor="ctr"/>
                </a:tc>
              </a:tr>
              <a:tr h="3616054">
                <a:tc>
                  <a:txBody>
                    <a:bodyPr/>
                    <a:lstStyle/>
                    <a:p>
                      <a:pPr algn="ctr"/>
                      <a:r>
                        <a:rPr lang="zh-TW" altLang="en-US" sz="2800" dirty="0" smtClean="0">
                          <a:latin typeface="微軟正黑體" panose="020B0604030504040204" pitchFamily="34" charset="-120"/>
                          <a:ea typeface="微軟正黑體" panose="020B0604030504040204" pitchFamily="34" charset="-120"/>
                        </a:rPr>
                        <a:t>公立學校</a:t>
                      </a:r>
                      <a:endParaRPr lang="zh-TW" altLang="en-US" sz="2800" dirty="0">
                        <a:latin typeface="微軟正黑體" panose="020B0604030504040204" pitchFamily="34" charset="-120"/>
                        <a:ea typeface="微軟正黑體" panose="020B0604030504040204" pitchFamily="34" charset="-120"/>
                      </a:endParaRP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TW" sz="280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西松高中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中崙高中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永春高中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和平高中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大直高中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明倫高中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成淵高中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華江高中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大理高中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景美</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女</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高</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萬芳高中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南港高中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育成高中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內湖高中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麗山高中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南湖高中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陽明高中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百齡高中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復興高中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中正高中</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松山家商</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松山工農</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大安高工</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木柵高工</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南港高工</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內湖高工</a:t>
                      </a:r>
                      <a:r>
                        <a:rPr lang="zh-TW" altLang="en-US"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rPr>
                        <a:t>士林高商</a:t>
                      </a:r>
                      <a:endParaRPr lang="en-US" altLang="zh-TW" sz="2800" b="0" kern="100" dirty="0" smtClean="0">
                        <a:solidFill>
                          <a:srgbClr val="333333"/>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rPr>
                        <a:t>未參與辦理學校：</a:t>
                      </a:r>
                      <a:endParaRPr lang="en-US" altLang="zh-TW"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rPr>
                        <a:t>大同高中、中山女高、北一女中、</a:t>
                      </a:r>
                      <a:endParaRPr lang="en-US" altLang="zh-TW"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rPr>
                        <a:t>成功高中、松山高中、建國中學、</a:t>
                      </a:r>
                      <a:endParaRPr lang="en-US" altLang="zh-TW"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rPr>
                        <a:t>國立學校（師大附中、政大附中）</a:t>
                      </a:r>
                      <a:endParaRPr lang="zh-TW" sz="2800" b="1" kern="100" dirty="0">
                        <a:solidFill>
                          <a:srgbClr val="FF0000"/>
                        </a:solidFill>
                        <a:effectLst/>
                        <a:latin typeface="Calibri"/>
                        <a:ea typeface="新細明體"/>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84806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28600"/>
            <a:ext cx="7200800" cy="758952"/>
          </a:xfrm>
          <a:solidFill>
            <a:schemeClr val="accent2">
              <a:lumMod val="40000"/>
              <a:lumOff val="60000"/>
            </a:schemeClr>
          </a:solidFill>
        </p:spPr>
        <p:txBody>
          <a:bodyPr vert="horz" anchor="b">
            <a:normAutofit fontScale="90000"/>
          </a:bodyPr>
          <a:lstStyle/>
          <a:p>
            <a:pPr algn="ctr"/>
            <a:r>
              <a:rPr kumimoji="1" lang="en-US" altLang="zh-TW" b="1" dirty="0">
                <a:solidFill>
                  <a:srgbClr val="FF0000"/>
                </a:solidFill>
              </a:rPr>
              <a:t>105</a:t>
            </a:r>
            <a:r>
              <a:rPr kumimoji="1" lang="zh-TW" altLang="en-US" b="1" dirty="0">
                <a:solidFill>
                  <a:srgbClr val="FF0000"/>
                </a:solidFill>
              </a:rPr>
              <a:t>年</a:t>
            </a:r>
            <a:r>
              <a:rPr kumimoji="1" lang="zh-TW" altLang="en-US" b="1" dirty="0">
                <a:solidFill>
                  <a:schemeClr val="tx1">
                    <a:lumMod val="95000"/>
                    <a:lumOff val="5000"/>
                  </a:schemeClr>
                </a:solidFill>
              </a:rPr>
              <a:t>臺北市優先免試辦理學校</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04822758"/>
              </p:ext>
            </p:extLst>
          </p:nvPr>
        </p:nvGraphicFramePr>
        <p:xfrm>
          <a:off x="395536" y="1556792"/>
          <a:ext cx="8363272" cy="4752528"/>
        </p:xfrm>
        <a:graphic>
          <a:graphicData uri="http://schemas.openxmlformats.org/drawingml/2006/table">
            <a:tbl>
              <a:tblPr firstRow="1" bandRow="1">
                <a:tableStyleId>{5C22544A-7EE6-4342-B048-85BDC9FD1C3A}</a:tableStyleId>
              </a:tblPr>
              <a:tblGrid>
                <a:gridCol w="669111"/>
                <a:gridCol w="7694161"/>
              </a:tblGrid>
              <a:tr h="459922">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sz="1200" kern="100" dirty="0">
                        <a:effectLst/>
                        <a:latin typeface="Calibri"/>
                        <a:ea typeface="新細明體"/>
                        <a:cs typeface="Times New Roman"/>
                      </a:endParaRPr>
                    </a:p>
                  </a:txBody>
                  <a:tcPr marL="68580" marR="68580" marT="0" marB="0" anchor="ctr"/>
                </a:tc>
              </a:tr>
              <a:tr h="4292606">
                <a:tc>
                  <a:txBody>
                    <a:bodyPr/>
                    <a:lstStyle/>
                    <a:p>
                      <a:pPr algn="ctr"/>
                      <a:r>
                        <a:rPr lang="zh-TW" altLang="en-US" sz="2800" dirty="0" smtClean="0">
                          <a:latin typeface="微軟正黑體" panose="020B0604030504040204" pitchFamily="34" charset="-120"/>
                          <a:ea typeface="微軟正黑體" panose="020B0604030504040204" pitchFamily="34" charset="-120"/>
                        </a:rPr>
                        <a:t>私立學校</a:t>
                      </a:r>
                      <a:endParaRPr lang="en-US" altLang="zh-TW" sz="2800" dirty="0" smtClean="0">
                        <a:latin typeface="微軟正黑體" panose="020B0604030504040204" pitchFamily="34" charset="-120"/>
                        <a:ea typeface="微軟正黑體" panose="020B0604030504040204" pitchFamily="34" charset="-120"/>
                      </a:endParaRP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sz="2800" kern="100" dirty="0">
                          <a:solidFill>
                            <a:srgbClr val="333333"/>
                          </a:solidFill>
                          <a:effectLst/>
                          <a:latin typeface="Calibri"/>
                          <a:ea typeface="微軟正黑體" panose="020B0604030504040204" pitchFamily="34" charset="-120"/>
                          <a:cs typeface="Times New Roman"/>
                        </a:rPr>
                        <a:t>協和祐德</a:t>
                      </a:r>
                      <a:r>
                        <a:rPr lang="zh-TW" sz="2800" kern="100" dirty="0" smtClean="0">
                          <a:solidFill>
                            <a:srgbClr val="333333"/>
                          </a:solidFill>
                          <a:effectLst/>
                          <a:latin typeface="Calibri"/>
                          <a:ea typeface="微軟正黑體" panose="020B0604030504040204" pitchFamily="34" charset="-120"/>
                          <a:cs typeface="Times New Roman"/>
                        </a:rPr>
                        <a:t>高中</a:t>
                      </a:r>
                      <a:r>
                        <a:rPr lang="zh-TW" altLang="en-US" sz="2800" kern="100" dirty="0" smtClean="0">
                          <a:solidFill>
                            <a:srgbClr val="333333"/>
                          </a:solidFill>
                          <a:effectLst/>
                          <a:latin typeface="Calibri"/>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金甌女中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中興高中</a:t>
                      </a:r>
                      <a:r>
                        <a:rPr lang="zh-TW" altLang="en-US" sz="2800" kern="100" dirty="0" smtClean="0">
                          <a:solidFill>
                            <a:srgbClr val="333333"/>
                          </a:solidFill>
                          <a:effectLst/>
                          <a:latin typeface="+mn-lt"/>
                          <a:ea typeface="微軟正黑體" panose="020B0604030504040204" pitchFamily="34" charset="-120"/>
                          <a:cs typeface="Times New Roman"/>
                        </a:rPr>
                        <a:t>、</a:t>
                      </a:r>
                      <a:endParaRPr lang="en-US" altLang="zh-TW" sz="2800" kern="100" dirty="0" smtClean="0">
                        <a:solidFill>
                          <a:srgbClr val="333333"/>
                        </a:solidFill>
                        <a:effectLst/>
                        <a:latin typeface="+mn-lt"/>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kern="100" dirty="0" smtClean="0">
                          <a:solidFill>
                            <a:srgbClr val="333333"/>
                          </a:solidFill>
                          <a:effectLst/>
                          <a:latin typeface="+mn-lt"/>
                          <a:ea typeface="微軟正黑體" panose="020B0604030504040204" pitchFamily="34" charset="-120"/>
                          <a:cs typeface="Times New Roman"/>
                        </a:rPr>
                        <a:t>大同高中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靜修女中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立人高中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滬江高中</a:t>
                      </a:r>
                      <a:r>
                        <a:rPr lang="zh-TW" altLang="en-US" sz="2800" kern="100" dirty="0" smtClean="0">
                          <a:solidFill>
                            <a:srgbClr val="333333"/>
                          </a:solidFill>
                          <a:effectLst/>
                          <a:latin typeface="+mn-lt"/>
                          <a:ea typeface="微軟正黑體" panose="020B0604030504040204" pitchFamily="34" charset="-120"/>
                          <a:cs typeface="Times New Roman"/>
                        </a:rPr>
                        <a:t>、</a:t>
                      </a:r>
                      <a:endParaRPr lang="en-US" altLang="zh-TW" sz="2800" kern="100" dirty="0" smtClean="0">
                        <a:solidFill>
                          <a:srgbClr val="333333"/>
                        </a:solidFill>
                        <a:effectLst/>
                        <a:latin typeface="+mn-lt"/>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sz="2800" kern="100" dirty="0" smtClean="0">
                          <a:solidFill>
                            <a:srgbClr val="333333"/>
                          </a:solidFill>
                          <a:effectLst/>
                          <a:latin typeface="Calibri"/>
                          <a:ea typeface="微軟正黑體" panose="020B0604030504040204" pitchFamily="34" charset="-120"/>
                          <a:cs typeface="Times New Roman"/>
                        </a:rPr>
                        <a:t>大</a:t>
                      </a:r>
                      <a:r>
                        <a:rPr lang="zh-TW" sz="2800" kern="100" dirty="0">
                          <a:solidFill>
                            <a:srgbClr val="333333"/>
                          </a:solidFill>
                          <a:effectLst/>
                          <a:latin typeface="Calibri"/>
                          <a:ea typeface="微軟正黑體" panose="020B0604030504040204" pitchFamily="34" charset="-120"/>
                          <a:cs typeface="Times New Roman"/>
                        </a:rPr>
                        <a:t>誠</a:t>
                      </a:r>
                      <a:r>
                        <a:rPr lang="zh-TW" sz="2800" kern="100" dirty="0" smtClean="0">
                          <a:solidFill>
                            <a:srgbClr val="333333"/>
                          </a:solidFill>
                          <a:effectLst/>
                          <a:latin typeface="Calibri"/>
                          <a:ea typeface="微軟正黑體" panose="020B0604030504040204" pitchFamily="34" charset="-120"/>
                          <a:cs typeface="Times New Roman"/>
                        </a:rPr>
                        <a:t>高中</a:t>
                      </a:r>
                      <a:r>
                        <a:rPr lang="zh-TW" altLang="en-US" sz="2800" kern="100" dirty="0" smtClean="0">
                          <a:solidFill>
                            <a:srgbClr val="333333"/>
                          </a:solidFill>
                          <a:effectLst/>
                          <a:latin typeface="Calibri"/>
                          <a:ea typeface="微軟正黑體" panose="020B0604030504040204" pitchFamily="34" charset="-120"/>
                          <a:cs typeface="Times New Roman"/>
                        </a:rPr>
                        <a:t>、</a:t>
                      </a:r>
                      <a:r>
                        <a:rPr lang="zh-TW" sz="2800" kern="100" dirty="0" smtClean="0">
                          <a:solidFill>
                            <a:srgbClr val="333333"/>
                          </a:solidFill>
                          <a:effectLst/>
                          <a:latin typeface="Calibri"/>
                          <a:ea typeface="微軟正黑體" panose="020B0604030504040204" pitchFamily="34" charset="-120"/>
                          <a:cs typeface="Times New Roman"/>
                        </a:rPr>
                        <a:t>景</a:t>
                      </a:r>
                      <a:r>
                        <a:rPr lang="zh-TW" sz="2800" kern="100" dirty="0">
                          <a:solidFill>
                            <a:srgbClr val="333333"/>
                          </a:solidFill>
                          <a:effectLst/>
                          <a:latin typeface="Calibri"/>
                          <a:ea typeface="微軟正黑體" panose="020B0604030504040204" pitchFamily="34" charset="-120"/>
                          <a:cs typeface="Times New Roman"/>
                        </a:rPr>
                        <a:t>文</a:t>
                      </a:r>
                      <a:r>
                        <a:rPr lang="zh-TW" sz="2800" kern="100" dirty="0" smtClean="0">
                          <a:solidFill>
                            <a:srgbClr val="333333"/>
                          </a:solidFill>
                          <a:effectLst/>
                          <a:latin typeface="Calibri"/>
                          <a:ea typeface="微軟正黑體" panose="020B0604030504040204" pitchFamily="34" charset="-120"/>
                          <a:cs typeface="Times New Roman"/>
                        </a:rPr>
                        <a:t>高中</a:t>
                      </a:r>
                      <a:r>
                        <a:rPr lang="zh-TW" altLang="en-US" sz="2800" kern="100" dirty="0" smtClean="0">
                          <a:solidFill>
                            <a:srgbClr val="333333"/>
                          </a:solidFill>
                          <a:effectLst/>
                          <a:latin typeface="Calibri"/>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文德女中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sz="2800" kern="100" dirty="0" smtClean="0">
                          <a:solidFill>
                            <a:srgbClr val="333333"/>
                          </a:solidFill>
                          <a:effectLst/>
                          <a:latin typeface="Calibri"/>
                          <a:ea typeface="微軟正黑體" panose="020B0604030504040204" pitchFamily="34" charset="-120"/>
                          <a:cs typeface="Times New Roman"/>
                        </a:rPr>
                        <a:t>方</a:t>
                      </a:r>
                      <a:r>
                        <a:rPr lang="zh-TW" sz="2800" kern="100" dirty="0">
                          <a:solidFill>
                            <a:srgbClr val="333333"/>
                          </a:solidFill>
                          <a:effectLst/>
                          <a:latin typeface="Calibri"/>
                          <a:ea typeface="微軟正黑體" panose="020B0604030504040204" pitchFamily="34" charset="-120"/>
                          <a:cs typeface="Times New Roman"/>
                        </a:rPr>
                        <a:t>濟</a:t>
                      </a:r>
                      <a:r>
                        <a:rPr lang="zh-TW" sz="2800" kern="100" dirty="0" smtClean="0">
                          <a:solidFill>
                            <a:srgbClr val="333333"/>
                          </a:solidFill>
                          <a:effectLst/>
                          <a:latin typeface="Calibri"/>
                          <a:ea typeface="微軟正黑體" panose="020B0604030504040204" pitchFamily="34" charset="-120"/>
                          <a:cs typeface="Times New Roman"/>
                        </a:rPr>
                        <a:t>高中</a:t>
                      </a:r>
                      <a:r>
                        <a:rPr lang="zh-TW" altLang="en-US" sz="2800" kern="100" dirty="0" smtClean="0">
                          <a:solidFill>
                            <a:srgbClr val="333333"/>
                          </a:solidFill>
                          <a:effectLst/>
                          <a:latin typeface="Calibri"/>
                          <a:ea typeface="微軟正黑體" panose="020B0604030504040204" pitchFamily="34" charset="-120"/>
                          <a:cs typeface="Times New Roman"/>
                        </a:rPr>
                        <a:t>、</a:t>
                      </a:r>
                      <a:endParaRPr lang="en-US" altLang="zh-TW" sz="2800" kern="100" dirty="0" smtClean="0">
                        <a:solidFill>
                          <a:srgbClr val="333333"/>
                        </a:solidFill>
                        <a:effectLst/>
                        <a:latin typeface="Calibri"/>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sz="2800" kern="100" dirty="0" smtClean="0">
                          <a:solidFill>
                            <a:srgbClr val="333333"/>
                          </a:solidFill>
                          <a:effectLst/>
                          <a:latin typeface="Calibri"/>
                          <a:ea typeface="微軟正黑體" panose="020B0604030504040204" pitchFamily="34" charset="-120"/>
                          <a:cs typeface="Times New Roman"/>
                        </a:rPr>
                        <a:t>達</a:t>
                      </a:r>
                      <a:r>
                        <a:rPr lang="zh-TW" sz="2800" kern="100" dirty="0">
                          <a:solidFill>
                            <a:srgbClr val="333333"/>
                          </a:solidFill>
                          <a:effectLst/>
                          <a:latin typeface="Calibri"/>
                          <a:ea typeface="微軟正黑體" panose="020B0604030504040204" pitchFamily="34" charset="-120"/>
                          <a:cs typeface="Times New Roman"/>
                        </a:rPr>
                        <a:t>人</a:t>
                      </a:r>
                      <a:r>
                        <a:rPr lang="zh-TW" sz="2800" kern="100" dirty="0" smtClean="0">
                          <a:solidFill>
                            <a:srgbClr val="333333"/>
                          </a:solidFill>
                          <a:effectLst/>
                          <a:latin typeface="Calibri"/>
                          <a:ea typeface="微軟正黑體" panose="020B0604030504040204" pitchFamily="34" charset="-120"/>
                          <a:cs typeface="Times New Roman"/>
                        </a:rPr>
                        <a:t>女中</a:t>
                      </a:r>
                      <a:r>
                        <a:rPr lang="zh-TW" altLang="en-US" sz="2800" kern="100" dirty="0" smtClean="0">
                          <a:solidFill>
                            <a:srgbClr val="333333"/>
                          </a:solidFill>
                          <a:effectLst/>
                          <a:latin typeface="Calibri"/>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泰北高中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衛理女中</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十信高中</a:t>
                      </a:r>
                      <a:r>
                        <a:rPr lang="zh-TW" altLang="en-US" sz="2800" kern="100" dirty="0" smtClean="0">
                          <a:solidFill>
                            <a:srgbClr val="333333"/>
                          </a:solidFill>
                          <a:effectLst/>
                          <a:latin typeface="+mn-lt"/>
                          <a:ea typeface="微軟正黑體" panose="020B0604030504040204" pitchFamily="34" charset="-120"/>
                          <a:cs typeface="Times New Roman"/>
                        </a:rPr>
                        <a:t>、</a:t>
                      </a:r>
                      <a:endParaRPr lang="en-US" altLang="zh-TW" sz="2800" kern="100" dirty="0" smtClean="0">
                        <a:solidFill>
                          <a:srgbClr val="333333"/>
                        </a:solidFill>
                        <a:effectLst/>
                        <a:latin typeface="+mn-lt"/>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kern="100" dirty="0" smtClean="0">
                          <a:solidFill>
                            <a:srgbClr val="333333"/>
                          </a:solidFill>
                          <a:effectLst/>
                          <a:latin typeface="+mn-lt"/>
                          <a:ea typeface="微軟正黑體" panose="020B0604030504040204" pitchFamily="34" charset="-120"/>
                          <a:cs typeface="Times New Roman"/>
                        </a:rPr>
                        <a:t>育達高職</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東方工商</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喬治工</a:t>
                      </a:r>
                      <a:r>
                        <a:rPr lang="zh-TW" altLang="en-US" sz="2800" kern="100" dirty="0" smtClean="0">
                          <a:solidFill>
                            <a:srgbClr val="333333"/>
                          </a:solidFill>
                          <a:effectLst/>
                          <a:latin typeface="+mn-lt"/>
                          <a:ea typeface="微軟正黑體" panose="020B0604030504040204" pitchFamily="34" charset="-120"/>
                          <a:cs typeface="Times New Roman"/>
                        </a:rPr>
                        <a:t>商、</a:t>
                      </a:r>
                      <a:r>
                        <a:rPr lang="zh-TW" altLang="zh-TW" sz="2800" kern="100" dirty="0" smtClean="0">
                          <a:solidFill>
                            <a:srgbClr val="333333"/>
                          </a:solidFill>
                          <a:effectLst/>
                          <a:latin typeface="+mn-lt"/>
                          <a:ea typeface="微軟正黑體" panose="020B0604030504040204" pitchFamily="34" charset="-120"/>
                          <a:cs typeface="Times New Roman"/>
                        </a:rPr>
                        <a:t>稻江護家</a:t>
                      </a:r>
                      <a:r>
                        <a:rPr lang="zh-TW" altLang="en-US" sz="2800" kern="100" dirty="0" smtClean="0">
                          <a:solidFill>
                            <a:srgbClr val="333333"/>
                          </a:solidFill>
                          <a:effectLst/>
                          <a:latin typeface="+mn-lt"/>
                          <a:ea typeface="微軟正黑體" panose="020B0604030504040204" pitchFamily="34" charset="-120"/>
                          <a:cs typeface="Times New Roman"/>
                        </a:rPr>
                        <a:t>、</a:t>
                      </a:r>
                      <a:endParaRPr lang="en-US" altLang="zh-TW" sz="2800" kern="100" dirty="0" smtClean="0">
                        <a:solidFill>
                          <a:srgbClr val="333333"/>
                        </a:solidFill>
                        <a:effectLst/>
                        <a:latin typeface="+mn-lt"/>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kern="100" dirty="0" smtClean="0">
                          <a:solidFill>
                            <a:srgbClr val="333333"/>
                          </a:solidFill>
                          <a:effectLst/>
                          <a:latin typeface="+mn-lt"/>
                          <a:ea typeface="微軟正黑體" panose="020B0604030504040204" pitchFamily="34" charset="-120"/>
                          <a:cs typeface="Times New Roman"/>
                        </a:rPr>
                        <a:t>開南商工</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稻江商職</a:t>
                      </a:r>
                      <a:r>
                        <a:rPr lang="zh-TW" altLang="en-US" sz="2800" kern="100" dirty="0" smtClean="0">
                          <a:solidFill>
                            <a:srgbClr val="333333"/>
                          </a:solidFill>
                          <a:effectLst/>
                          <a:latin typeface="+mn-lt"/>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惇敘工商</a:t>
                      </a:r>
                      <a:endParaRPr lang="zh-TW" sz="2800" kern="100" dirty="0">
                        <a:effectLst/>
                        <a:latin typeface="Calibri"/>
                        <a:ea typeface="新細明體"/>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64041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28600"/>
            <a:ext cx="7200800" cy="758952"/>
          </a:xfrm>
          <a:solidFill>
            <a:schemeClr val="accent2">
              <a:lumMod val="40000"/>
              <a:lumOff val="60000"/>
            </a:schemeClr>
          </a:solidFill>
        </p:spPr>
        <p:txBody>
          <a:bodyPr vert="horz" anchor="b">
            <a:normAutofit fontScale="90000"/>
          </a:bodyPr>
          <a:lstStyle/>
          <a:p>
            <a:pPr algn="ctr"/>
            <a:r>
              <a:rPr kumimoji="1" lang="en-US" altLang="zh-TW" b="1" dirty="0">
                <a:solidFill>
                  <a:srgbClr val="FF0000"/>
                </a:solidFill>
              </a:rPr>
              <a:t>105</a:t>
            </a:r>
            <a:r>
              <a:rPr kumimoji="1" lang="zh-TW" altLang="en-US" b="1" dirty="0">
                <a:solidFill>
                  <a:srgbClr val="FF0000"/>
                </a:solidFill>
              </a:rPr>
              <a:t>年</a:t>
            </a:r>
            <a:r>
              <a:rPr kumimoji="1" lang="zh-TW" altLang="en-US" b="1" dirty="0">
                <a:solidFill>
                  <a:schemeClr val="tx1">
                    <a:lumMod val="95000"/>
                    <a:lumOff val="5000"/>
                  </a:schemeClr>
                </a:solidFill>
              </a:rPr>
              <a:t>臺北市優先免試辦理學校</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090569389"/>
              </p:ext>
            </p:extLst>
          </p:nvPr>
        </p:nvGraphicFramePr>
        <p:xfrm>
          <a:off x="395536" y="1556792"/>
          <a:ext cx="8363272" cy="4752528"/>
        </p:xfrm>
        <a:graphic>
          <a:graphicData uri="http://schemas.openxmlformats.org/drawingml/2006/table">
            <a:tbl>
              <a:tblPr firstRow="1" bandRow="1">
                <a:tableStyleId>{5C22544A-7EE6-4342-B048-85BDC9FD1C3A}</a:tableStyleId>
              </a:tblPr>
              <a:tblGrid>
                <a:gridCol w="669111"/>
                <a:gridCol w="7694161"/>
              </a:tblGrid>
              <a:tr h="459922">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sz="1200" kern="100" dirty="0">
                        <a:effectLst/>
                        <a:latin typeface="Calibri"/>
                        <a:ea typeface="新細明體"/>
                        <a:cs typeface="Times New Roman"/>
                      </a:endParaRPr>
                    </a:p>
                  </a:txBody>
                  <a:tcPr marL="68580" marR="68580" marT="0" marB="0" anchor="ctr"/>
                </a:tc>
              </a:tr>
              <a:tr h="4292606">
                <a:tc>
                  <a:txBody>
                    <a:bodyPr/>
                    <a:lstStyle/>
                    <a:p>
                      <a:pPr algn="ctr"/>
                      <a:r>
                        <a:rPr lang="zh-TW" altLang="en-US" sz="2800" dirty="0" smtClean="0">
                          <a:latin typeface="微軟正黑體" panose="020B0604030504040204" pitchFamily="34" charset="-120"/>
                          <a:ea typeface="微軟正黑體" panose="020B0604030504040204" pitchFamily="34" charset="-120"/>
                        </a:rPr>
                        <a:t>進修學校</a:t>
                      </a:r>
                      <a:endParaRPr lang="en-US" altLang="zh-TW" sz="2800" dirty="0" smtClean="0">
                        <a:latin typeface="微軟正黑體" panose="020B0604030504040204" pitchFamily="34" charset="-120"/>
                        <a:ea typeface="微軟正黑體" panose="020B0604030504040204" pitchFamily="34" charset="-120"/>
                      </a:endParaRPr>
                    </a:p>
                  </a:txBody>
                  <a:tcPr vert="eaVert"/>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kern="100" dirty="0" smtClean="0">
                          <a:solidFill>
                            <a:srgbClr val="333333"/>
                          </a:solidFill>
                          <a:effectLst/>
                          <a:latin typeface="微軟正黑體" panose="020B0604030504040204" pitchFamily="34" charset="-120"/>
                          <a:ea typeface="微軟正黑體" panose="020B0604030504040204" pitchFamily="34" charset="-120"/>
                          <a:cs typeface="Times New Roman"/>
                        </a:rPr>
                        <a:t>大安高工</a:t>
                      </a:r>
                      <a:r>
                        <a:rPr lang="zh-TW" altLang="en-US" sz="2800" kern="100" dirty="0" smtClean="0">
                          <a:solidFill>
                            <a:srgbClr val="333333"/>
                          </a:solidFill>
                          <a:effectLst/>
                          <a:latin typeface="微軟正黑體" panose="020B0604030504040204" pitchFamily="34" charset="-120"/>
                          <a:ea typeface="微軟正黑體" panose="020B0604030504040204" pitchFamily="34" charset="-120"/>
                          <a:cs typeface="Times New Roman"/>
                        </a:rPr>
                        <a:t>、</a:t>
                      </a:r>
                      <a:r>
                        <a:rPr lang="zh-TW" altLang="zh-TW" sz="2800" kern="100" dirty="0" smtClean="0">
                          <a:solidFill>
                            <a:srgbClr val="333333"/>
                          </a:solidFill>
                          <a:effectLst/>
                          <a:latin typeface="微軟正黑體" panose="020B0604030504040204" pitchFamily="34" charset="-120"/>
                          <a:ea typeface="微軟正黑體" panose="020B0604030504040204" pitchFamily="34" charset="-120"/>
                          <a:cs typeface="Times New Roman"/>
                        </a:rPr>
                        <a:t>士林高商</a:t>
                      </a:r>
                      <a:r>
                        <a:rPr lang="zh-TW" altLang="en-US" sz="2800" kern="100" dirty="0" smtClean="0">
                          <a:solidFill>
                            <a:srgbClr val="333333"/>
                          </a:solidFill>
                          <a:effectLst/>
                          <a:latin typeface="+mn-lt"/>
                          <a:ea typeface="微軟正黑體" panose="020B0604030504040204" pitchFamily="34" charset="-120"/>
                          <a:cs typeface="Times New Roman"/>
                        </a:rPr>
                        <a:t>、</a:t>
                      </a:r>
                      <a:r>
                        <a:rPr lang="zh-TW" sz="2800" kern="100" dirty="0" smtClean="0">
                          <a:solidFill>
                            <a:srgbClr val="333333"/>
                          </a:solidFill>
                          <a:effectLst/>
                          <a:latin typeface="Calibri"/>
                          <a:ea typeface="微軟正黑體" panose="020B0604030504040204" pitchFamily="34" charset="-120"/>
                          <a:cs typeface="Times New Roman"/>
                        </a:rPr>
                        <a:t>大</a:t>
                      </a:r>
                      <a:r>
                        <a:rPr lang="zh-TW" sz="2800" kern="100" dirty="0">
                          <a:solidFill>
                            <a:srgbClr val="333333"/>
                          </a:solidFill>
                          <a:effectLst/>
                          <a:latin typeface="Calibri"/>
                          <a:ea typeface="微軟正黑體" panose="020B0604030504040204" pitchFamily="34" charset="-120"/>
                          <a:cs typeface="Times New Roman"/>
                        </a:rPr>
                        <a:t>誠</a:t>
                      </a:r>
                      <a:r>
                        <a:rPr lang="zh-TW" sz="2800" kern="100" dirty="0" smtClean="0">
                          <a:solidFill>
                            <a:srgbClr val="333333"/>
                          </a:solidFill>
                          <a:effectLst/>
                          <a:latin typeface="Calibri"/>
                          <a:ea typeface="微軟正黑體" panose="020B0604030504040204" pitchFamily="34" charset="-120"/>
                          <a:cs typeface="Times New Roman"/>
                        </a:rPr>
                        <a:t>高中</a:t>
                      </a:r>
                      <a:r>
                        <a:rPr lang="zh-TW" altLang="en-US" sz="2800" kern="100" dirty="0" smtClean="0">
                          <a:solidFill>
                            <a:srgbClr val="333333"/>
                          </a:solidFill>
                          <a:effectLst/>
                          <a:latin typeface="Calibri"/>
                          <a:ea typeface="微軟正黑體" panose="020B0604030504040204" pitchFamily="34" charset="-120"/>
                          <a:cs typeface="Times New Roman"/>
                        </a:rPr>
                        <a:t>、</a:t>
                      </a:r>
                      <a:r>
                        <a:rPr lang="zh-TW" altLang="zh-TW" sz="2800" kern="100" dirty="0" smtClean="0">
                          <a:solidFill>
                            <a:srgbClr val="333333"/>
                          </a:solidFill>
                          <a:effectLst/>
                          <a:latin typeface="+mn-lt"/>
                          <a:ea typeface="微軟正黑體" panose="020B0604030504040204" pitchFamily="34" charset="-120"/>
                          <a:cs typeface="Times New Roman"/>
                        </a:rPr>
                        <a:t>泰北高中</a:t>
                      </a:r>
                      <a:r>
                        <a:rPr lang="zh-TW" altLang="en-US" sz="2800" kern="100" dirty="0" smtClean="0">
                          <a:solidFill>
                            <a:srgbClr val="333333"/>
                          </a:solidFill>
                          <a:effectLst/>
                          <a:latin typeface="+mn-lt"/>
                          <a:ea typeface="微軟正黑體" panose="020B0604030504040204" pitchFamily="34" charset="-120"/>
                          <a:cs typeface="Times New Roman"/>
                        </a:rPr>
                        <a:t>、</a:t>
                      </a:r>
                      <a:endParaRPr lang="en-US" altLang="zh-TW" sz="2800" kern="100" dirty="0" smtClean="0">
                        <a:solidFill>
                          <a:srgbClr val="333333"/>
                        </a:solidFill>
                        <a:effectLst/>
                        <a:latin typeface="+mn-lt"/>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2800" kern="100" dirty="0" smtClean="0">
                          <a:solidFill>
                            <a:srgbClr val="333333"/>
                          </a:solidFill>
                          <a:effectLst/>
                          <a:latin typeface="+mn-lt"/>
                          <a:ea typeface="微軟正黑體" panose="020B0604030504040204" pitchFamily="34" charset="-120"/>
                          <a:cs typeface="Times New Roman"/>
                        </a:rPr>
                        <a:t>喬治工</a:t>
                      </a:r>
                      <a:r>
                        <a:rPr lang="zh-TW" altLang="en-US" sz="2800" kern="100" dirty="0" smtClean="0">
                          <a:solidFill>
                            <a:srgbClr val="333333"/>
                          </a:solidFill>
                          <a:effectLst/>
                          <a:latin typeface="+mn-lt"/>
                          <a:ea typeface="微軟正黑體" panose="020B0604030504040204" pitchFamily="34" charset="-120"/>
                          <a:cs typeface="Times New Roman"/>
                        </a:rPr>
                        <a:t>商、</a:t>
                      </a:r>
                      <a:r>
                        <a:rPr lang="zh-TW" altLang="zh-TW" sz="2800" kern="100" dirty="0" smtClean="0">
                          <a:solidFill>
                            <a:srgbClr val="333333"/>
                          </a:solidFill>
                          <a:effectLst/>
                          <a:latin typeface="+mn-lt"/>
                          <a:ea typeface="微軟正黑體" panose="020B0604030504040204" pitchFamily="34" charset="-120"/>
                          <a:cs typeface="Times New Roman"/>
                        </a:rPr>
                        <a:t>稻江商職</a:t>
                      </a:r>
                      <a:r>
                        <a:rPr lang="zh-TW" altLang="en-US" sz="2800" kern="100" dirty="0" smtClean="0">
                          <a:solidFill>
                            <a:srgbClr val="333333"/>
                          </a:solidFill>
                          <a:effectLst/>
                          <a:latin typeface="+mn-lt"/>
                          <a:ea typeface="微軟正黑體" panose="020B0604030504040204" pitchFamily="34" charset="-120"/>
                          <a:cs typeface="Times New Roman"/>
                        </a:rPr>
                        <a:t>、南華高中、志仁高中、</a:t>
                      </a:r>
                      <a:endParaRPr lang="en-US" altLang="zh-TW" sz="2800" kern="100" dirty="0" smtClean="0">
                        <a:solidFill>
                          <a:srgbClr val="333333"/>
                        </a:solidFill>
                        <a:effectLst/>
                        <a:latin typeface="+mn-lt"/>
                        <a:ea typeface="微軟正黑體" panose="020B0604030504040204" pitchFamily="34" charset="-120"/>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800" kern="100" dirty="0" smtClean="0">
                          <a:solidFill>
                            <a:srgbClr val="333333"/>
                          </a:solidFill>
                          <a:effectLst/>
                          <a:latin typeface="+mn-lt"/>
                          <a:ea typeface="微軟正黑體" panose="020B0604030504040204" pitchFamily="34" charset="-120"/>
                          <a:cs typeface="Times New Roman"/>
                        </a:rPr>
                        <a:t>開平餐飲、中興高中</a:t>
                      </a:r>
                      <a:endParaRPr lang="zh-TW" sz="2800" kern="100" dirty="0">
                        <a:effectLst/>
                        <a:latin typeface="Calibri"/>
                        <a:ea typeface="新細明體"/>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00977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228600"/>
            <a:ext cx="5544616" cy="758952"/>
          </a:xfrm>
          <a:solidFill>
            <a:schemeClr val="accent2">
              <a:lumMod val="40000"/>
              <a:lumOff val="60000"/>
            </a:schemeClr>
          </a:solidFill>
        </p:spPr>
        <p:txBody>
          <a:bodyPr vert="horz" anchor="b">
            <a:noAutofit/>
          </a:bodyPr>
          <a:lstStyle/>
          <a:p>
            <a:pPr algn="ctr"/>
            <a:r>
              <a:rPr lang="zh-TW" altLang="en-US" sz="3600" b="1" dirty="0">
                <a:solidFill>
                  <a:schemeClr val="tx1">
                    <a:lumMod val="95000"/>
                    <a:lumOff val="5000"/>
                  </a:schemeClr>
                </a:solidFill>
                <a:latin typeface="微軟正黑體" panose="020B0604030504040204" pitchFamily="34" charset="-120"/>
              </a:rPr>
              <a:t>選填</a:t>
            </a:r>
            <a:r>
              <a:rPr lang="zh-TW" altLang="en-US" sz="3600" b="1" dirty="0" smtClean="0">
                <a:solidFill>
                  <a:schemeClr val="tx1">
                    <a:lumMod val="95000"/>
                    <a:lumOff val="5000"/>
                  </a:schemeClr>
                </a:solidFill>
                <a:latin typeface="微軟正黑體" panose="020B0604030504040204" pitchFamily="34" charset="-120"/>
              </a:rPr>
              <a:t>志願</a:t>
            </a:r>
            <a:endParaRPr lang="zh-TW" altLang="en-US" sz="3600" b="1" dirty="0">
              <a:solidFill>
                <a:schemeClr val="tx1">
                  <a:lumMod val="95000"/>
                  <a:lumOff val="5000"/>
                </a:schemeClr>
              </a:solidFill>
              <a:latin typeface="微軟正黑體" panose="020B0604030504040204" pitchFamily="34" charset="-120"/>
            </a:endParaRPr>
          </a:p>
        </p:txBody>
      </p:sp>
      <p:sp>
        <p:nvSpPr>
          <p:cNvPr id="14338" name="內容版面配置區 2"/>
          <p:cNvSpPr>
            <a:spLocks noGrp="1"/>
          </p:cNvSpPr>
          <p:nvPr>
            <p:ph idx="1"/>
          </p:nvPr>
        </p:nvSpPr>
        <p:spPr>
          <a:xfrm>
            <a:off x="1187624" y="1447800"/>
            <a:ext cx="7746064" cy="4800600"/>
          </a:xfrm>
        </p:spPr>
        <p:txBody>
          <a:bodyPr/>
          <a:lstStyle/>
          <a:p>
            <a:pPr eaLnBrk="1" hangingPunct="1"/>
            <a:r>
              <a:rPr lang="zh-TW" altLang="en-US" b="1" dirty="0" smtClean="0">
                <a:latin typeface="微軟正黑體" panose="020B0604030504040204" pitchFamily="34" charset="-120"/>
                <a:ea typeface="微軟正黑體" panose="020B0604030504040204" pitchFamily="34" charset="-120"/>
              </a:rPr>
              <a:t>限擇定</a:t>
            </a:r>
            <a:r>
              <a:rPr lang="zh-TW" altLang="en-US" b="1" dirty="0" smtClean="0">
                <a:solidFill>
                  <a:srgbClr val="FF0000"/>
                </a:solidFill>
                <a:latin typeface="微軟正黑體" panose="020B0604030504040204" pitchFamily="34" charset="-120"/>
                <a:ea typeface="微軟正黑體" panose="020B0604030504040204" pitchFamily="34" charset="-120"/>
              </a:rPr>
              <a:t>一校</a:t>
            </a:r>
            <a:r>
              <a:rPr lang="zh-TW" altLang="en-US" b="1" dirty="0" smtClean="0">
                <a:latin typeface="微軟正黑體" panose="020B0604030504040204" pitchFamily="34" charset="-120"/>
                <a:ea typeface="微軟正黑體" panose="020B0604030504040204" pitchFamily="34" charset="-120"/>
              </a:rPr>
              <a:t>報名</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單一志願</a:t>
            </a:r>
            <a:r>
              <a:rPr lang="en-US" altLang="zh-TW" b="1" dirty="0" smtClean="0">
                <a:latin typeface="微軟正黑體" panose="020B0604030504040204" pitchFamily="34" charset="-120"/>
                <a:ea typeface="微軟正黑體" panose="020B0604030504040204" pitchFamily="34" charset="-120"/>
              </a:rPr>
              <a:t>)</a:t>
            </a:r>
          </a:p>
          <a:p>
            <a:r>
              <a:rPr lang="zh-TW" altLang="en-US" dirty="0">
                <a:latin typeface="+mj-ea"/>
              </a:rPr>
              <a:t>選擇</a:t>
            </a:r>
            <a:r>
              <a:rPr lang="zh-TW" altLang="en-US" b="1" dirty="0">
                <a:solidFill>
                  <a:srgbClr val="0000FF"/>
                </a:solidFill>
                <a:latin typeface="+mj-ea"/>
              </a:rPr>
              <a:t>一校多科</a:t>
            </a:r>
            <a:r>
              <a:rPr lang="zh-TW" altLang="en-US" dirty="0">
                <a:latin typeface="+mj-ea"/>
              </a:rPr>
              <a:t>者</a:t>
            </a:r>
            <a:r>
              <a:rPr lang="zh-TW" altLang="en-US" dirty="0" smtClean="0">
                <a:latin typeface="+mj-ea"/>
              </a:rPr>
              <a:t>，各類</a:t>
            </a:r>
            <a:r>
              <a:rPr lang="zh-TW" altLang="en-US" dirty="0">
                <a:latin typeface="+mj-ea"/>
              </a:rPr>
              <a:t>科招生</a:t>
            </a:r>
            <a:r>
              <a:rPr lang="zh-TW" altLang="en-US" b="1" dirty="0">
                <a:solidFill>
                  <a:srgbClr val="0000FF"/>
                </a:solidFill>
                <a:latin typeface="+mj-ea"/>
              </a:rPr>
              <a:t>名額</a:t>
            </a:r>
            <a:r>
              <a:rPr lang="zh-TW" altLang="en-US" b="1" dirty="0" smtClean="0">
                <a:solidFill>
                  <a:srgbClr val="0000FF"/>
                </a:solidFill>
                <a:latin typeface="+mj-ea"/>
              </a:rPr>
              <a:t>不一。</a:t>
            </a:r>
            <a:endParaRPr lang="en-US" altLang="zh-TW" b="1" dirty="0" smtClean="0">
              <a:latin typeface="微軟正黑體" panose="020B0604030504040204" pitchFamily="34" charset="-120"/>
              <a:ea typeface="微軟正黑體" panose="020B0604030504040204" pitchFamily="34" charset="-120"/>
            </a:endParaRPr>
          </a:p>
          <a:p>
            <a:pPr eaLnBrk="1" hangingPunct="1"/>
            <a:r>
              <a:rPr lang="zh-TW" altLang="en-US" dirty="0" smtClean="0">
                <a:latin typeface="微軟正黑體" panose="020B0604030504040204" pitchFamily="34" charset="-120"/>
                <a:ea typeface="微軟正黑體" panose="020B0604030504040204" pitchFamily="34" charset="-120"/>
              </a:rPr>
              <a:t>僅選填學校，不需選填志願科別，</a:t>
            </a:r>
            <a:r>
              <a:rPr lang="zh-TW" altLang="en-US" b="1" u="sng" dirty="0" smtClean="0">
                <a:solidFill>
                  <a:srgbClr val="FF0000"/>
                </a:solidFill>
                <a:latin typeface="微軟正黑體" panose="020B0604030504040204" pitchFamily="34" charset="-120"/>
                <a:ea typeface="微軟正黑體" panose="020B0604030504040204" pitchFamily="34" charset="-120"/>
              </a:rPr>
              <a:t>以現場撕榜、登記、報到方式決定錄取科別</a:t>
            </a:r>
            <a:r>
              <a:rPr lang="zh-TW" altLang="en-US" b="1" dirty="0" smtClean="0">
                <a:solidFill>
                  <a:srgbClr val="FF0000"/>
                </a:solidFill>
                <a:latin typeface="微軟正黑體" panose="020B0604030504040204" pitchFamily="34" charset="-120"/>
                <a:ea typeface="微軟正黑體" panose="020B0604030504040204" pitchFamily="34" charset="-120"/>
              </a:rPr>
              <a:t>。</a:t>
            </a:r>
            <a:endParaRPr lang="zh-TW" altLang="zh-TW" dirty="0" smtClean="0">
              <a:latin typeface="微軟正黑體" panose="020B0604030504040204" pitchFamily="34" charset="-120"/>
              <a:ea typeface="微軟正黑體" panose="020B0604030504040204" pitchFamily="34" charset="-120"/>
            </a:endParaRPr>
          </a:p>
          <a:p>
            <a:pPr eaLnBrk="1" hangingPunct="1"/>
            <a:endParaRPr lang="zh-TW" altLang="en-US"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53323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404664"/>
            <a:ext cx="4752528" cy="758952"/>
          </a:xfrm>
          <a:solidFill>
            <a:schemeClr val="accent2">
              <a:lumMod val="40000"/>
              <a:lumOff val="60000"/>
            </a:schemeClr>
          </a:solidFill>
        </p:spPr>
        <p:txBody>
          <a:bodyPr vert="horz" anchor="b">
            <a:noAutofit/>
          </a:bodyPr>
          <a:lstStyle/>
          <a:p>
            <a:pPr algn="ctr"/>
            <a:r>
              <a:rPr lang="zh-TW" altLang="en-US" sz="3600" b="1" dirty="0">
                <a:solidFill>
                  <a:srgbClr val="0000FF"/>
                </a:solidFill>
                <a:latin typeface="微軟正黑體" panose="020B0604030504040204" pitchFamily="34" charset="-120"/>
              </a:rPr>
              <a:t>超額</a:t>
            </a:r>
            <a:r>
              <a:rPr lang="zh-TW" altLang="en-US" sz="3600" b="1" dirty="0">
                <a:solidFill>
                  <a:schemeClr val="tx1">
                    <a:lumMod val="95000"/>
                    <a:lumOff val="5000"/>
                  </a:schemeClr>
                </a:solidFill>
                <a:latin typeface="微軟正黑體" panose="020B0604030504040204" pitchFamily="34" charset="-120"/>
              </a:rPr>
              <a:t>比序方式</a:t>
            </a:r>
          </a:p>
        </p:txBody>
      </p:sp>
      <p:sp>
        <p:nvSpPr>
          <p:cNvPr id="15362" name="內容版面配置區 2"/>
          <p:cNvSpPr>
            <a:spLocks noGrp="1"/>
          </p:cNvSpPr>
          <p:nvPr>
            <p:ph idx="1"/>
          </p:nvPr>
        </p:nvSpPr>
        <p:spPr>
          <a:xfrm>
            <a:off x="539552" y="1628800"/>
            <a:ext cx="8229600" cy="4525963"/>
          </a:xfrm>
        </p:spPr>
        <p:txBody>
          <a:bodyPr/>
          <a:lstStyle/>
          <a:p>
            <a:pPr eaLnBrk="1" hangingPunct="1"/>
            <a:r>
              <a:rPr lang="zh-TW" altLang="en-US" dirty="0" smtClean="0">
                <a:latin typeface="微軟正黑體" panose="020B0604030504040204" pitchFamily="34" charset="-120"/>
                <a:ea typeface="微軟正黑體" panose="020B0604030504040204" pitchFamily="34" charset="-120"/>
              </a:rPr>
              <a:t>比照</a:t>
            </a: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學年度基北區高級中等學校</a:t>
            </a:r>
            <a:r>
              <a:rPr lang="zh-TW" altLang="en-US" b="1" u="sng" dirty="0" smtClean="0">
                <a:solidFill>
                  <a:srgbClr val="0000FF"/>
                </a:solidFill>
                <a:latin typeface="微軟正黑體" panose="020B0604030504040204" pitchFamily="34" charset="-120"/>
                <a:ea typeface="微軟正黑體" panose="020B0604030504040204" pitchFamily="34" charset="-120"/>
              </a:rPr>
              <a:t>免試入學超額比序方式</a:t>
            </a:r>
            <a:r>
              <a:rPr lang="en-US" altLang="zh-TW" b="1" dirty="0" smtClean="0">
                <a:latin typeface="微軟正黑體" panose="020B0604030504040204" pitchFamily="34" charset="-120"/>
                <a:ea typeface="微軟正黑體" panose="020B0604030504040204" pitchFamily="34" charset="-120"/>
              </a:rPr>
              <a:t>(108</a:t>
            </a:r>
            <a:r>
              <a:rPr lang="zh-TW" altLang="en-US" b="1" dirty="0" smtClean="0">
                <a:latin typeface="微軟正黑體" panose="020B0604030504040204" pitchFamily="34" charset="-120"/>
                <a:ea typeface="微軟正黑體" panose="020B0604030504040204" pitchFamily="34" charset="-120"/>
              </a:rPr>
              <a:t>方案</a:t>
            </a:r>
            <a:r>
              <a:rPr lang="en-US" altLang="zh-TW" b="1"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82296" indent="0" eaLnBrk="1" hangingPunct="1">
              <a:buNone/>
            </a:pP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志願序積分：</a:t>
            </a:r>
            <a:r>
              <a:rPr lang="zh-TW" altLang="en-US" b="1" dirty="0" smtClean="0">
                <a:solidFill>
                  <a:srgbClr val="FF00FF"/>
                </a:solidFill>
                <a:latin typeface="微軟正黑體" panose="020B0604030504040204" pitchFamily="34" charset="-120"/>
                <a:ea typeface="微軟正黑體" panose="020B0604030504040204" pitchFamily="34" charset="-120"/>
              </a:rPr>
              <a:t>皆為</a:t>
            </a:r>
            <a:r>
              <a:rPr lang="en-US" altLang="zh-TW" b="1" dirty="0" smtClean="0">
                <a:solidFill>
                  <a:srgbClr val="FF00FF"/>
                </a:solidFill>
                <a:latin typeface="微軟正黑體" panose="020B0604030504040204" pitchFamily="34" charset="-120"/>
                <a:ea typeface="微軟正黑體" panose="020B0604030504040204" pitchFamily="34" charset="-120"/>
              </a:rPr>
              <a:t>36</a:t>
            </a:r>
            <a:r>
              <a:rPr lang="zh-TW" altLang="en-US" b="1" dirty="0" smtClean="0">
                <a:solidFill>
                  <a:srgbClr val="FF00FF"/>
                </a:solidFill>
                <a:latin typeface="微軟正黑體" panose="020B0604030504040204" pitchFamily="34" charset="-120"/>
                <a:ea typeface="微軟正黑體" panose="020B0604030504040204" pitchFamily="34" charset="-120"/>
              </a:rPr>
              <a:t>分</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因單一志願</a:t>
            </a:r>
            <a:r>
              <a:rPr lang="en-US" altLang="zh-TW" b="1" dirty="0" smtClean="0">
                <a:latin typeface="微軟正黑體" panose="020B0604030504040204" pitchFamily="34" charset="-120"/>
                <a:ea typeface="微軟正黑體" panose="020B0604030504040204" pitchFamily="34" charset="-120"/>
              </a:rPr>
              <a:t>)</a:t>
            </a:r>
          </a:p>
          <a:p>
            <a:pPr marL="82296" indent="0" eaLnBrk="1" hangingPunct="1">
              <a:buNone/>
            </a:pP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多元學習表現積分：佔</a:t>
            </a:r>
            <a:r>
              <a:rPr lang="en-US" altLang="zh-TW" dirty="0" smtClean="0">
                <a:latin typeface="微軟正黑體" panose="020B0604030504040204" pitchFamily="34" charset="-120"/>
                <a:ea typeface="微軟正黑體" panose="020B0604030504040204" pitchFamily="34" charset="-120"/>
              </a:rPr>
              <a:t>36</a:t>
            </a:r>
            <a:r>
              <a:rPr lang="zh-TW" altLang="en-US" dirty="0" smtClean="0">
                <a:latin typeface="微軟正黑體" panose="020B0604030504040204" pitchFamily="34" charset="-120"/>
                <a:ea typeface="微軟正黑體" panose="020B0604030504040204" pitchFamily="34" charset="-120"/>
              </a:rPr>
              <a:t>分</a:t>
            </a:r>
            <a:endParaRPr lang="en-US" altLang="zh-TW" dirty="0" smtClean="0">
              <a:latin typeface="微軟正黑體" panose="020B0604030504040204" pitchFamily="34" charset="-120"/>
              <a:ea typeface="微軟正黑體" panose="020B0604030504040204" pitchFamily="34" charset="-120"/>
            </a:endParaRPr>
          </a:p>
          <a:p>
            <a:pPr marL="82296" indent="0" eaLnBrk="1" hangingPunct="1">
              <a:buNone/>
            </a:pP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國中教育</a:t>
            </a:r>
            <a:r>
              <a:rPr lang="zh-TW" altLang="en-US" b="1" dirty="0" smtClean="0">
                <a:solidFill>
                  <a:srgbClr val="FF0000"/>
                </a:solidFill>
                <a:latin typeface="微軟正黑體" panose="020B0604030504040204" pitchFamily="34" charset="-120"/>
                <a:ea typeface="微軟正黑體" panose="020B0604030504040204" pitchFamily="34" charset="-120"/>
              </a:rPr>
              <a:t>會考</a:t>
            </a:r>
            <a:r>
              <a:rPr lang="zh-TW" altLang="en-US" dirty="0" smtClean="0">
                <a:latin typeface="微軟正黑體" panose="020B0604030504040204" pitchFamily="34" charset="-120"/>
                <a:ea typeface="微軟正黑體" panose="020B0604030504040204" pitchFamily="34" charset="-120"/>
              </a:rPr>
              <a:t>積分：佔</a:t>
            </a:r>
            <a:r>
              <a:rPr lang="en-US" altLang="zh-TW" dirty="0" smtClean="0">
                <a:latin typeface="微軟正黑體" panose="020B0604030504040204" pitchFamily="34" charset="-120"/>
                <a:ea typeface="微軟正黑體" panose="020B0604030504040204" pitchFamily="34" charset="-120"/>
              </a:rPr>
              <a:t>36</a:t>
            </a:r>
            <a:r>
              <a:rPr lang="zh-TW" altLang="en-US" dirty="0" smtClean="0">
                <a:latin typeface="微軟正黑體" panose="020B0604030504040204" pitchFamily="34" charset="-120"/>
                <a:ea typeface="微軟正黑體" panose="020B0604030504040204" pitchFamily="34" charset="-120"/>
              </a:rPr>
              <a:t>分</a:t>
            </a:r>
            <a:r>
              <a:rPr lang="zh-TW" altLang="en-US" dirty="0" smtClean="0">
                <a:solidFill>
                  <a:srgbClr val="FF0000"/>
                </a:solidFill>
                <a:latin typeface="新細明體"/>
                <a:ea typeface="新細明體"/>
              </a:rPr>
              <a:t>★</a:t>
            </a:r>
            <a:endParaRPr lang="zh-TW" altLang="en-US" dirty="0" smtClean="0">
              <a:solidFill>
                <a:srgbClr val="FF0000"/>
              </a:solidFill>
              <a:latin typeface="微軟正黑體" panose="020B0604030504040204" pitchFamily="34" charset="-120"/>
              <a:ea typeface="微軟正黑體" panose="020B0604030504040204" pitchFamily="34" charset="-120"/>
            </a:endParaRPr>
          </a:p>
          <a:p>
            <a:pPr eaLnBrk="1" hangingPunct="1"/>
            <a:endParaRPr lang="zh-TW" altLang="zh-TW" dirty="0" smtClean="0">
              <a:latin typeface="微軟正黑體" panose="020B0604030504040204" pitchFamily="34" charset="-120"/>
              <a:ea typeface="微軟正黑體" panose="020B0604030504040204" pitchFamily="34" charset="-120"/>
            </a:endParaRPr>
          </a:p>
          <a:p>
            <a:pPr eaLnBrk="1" hangingPunct="1"/>
            <a:endParaRPr lang="zh-TW" altLang="en-US"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533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980728"/>
            <a:ext cx="4536504" cy="924475"/>
          </a:xfrm>
        </p:spPr>
        <p:style>
          <a:lnRef idx="2">
            <a:schemeClr val="dk1">
              <a:shade val="50000"/>
            </a:schemeClr>
          </a:lnRef>
          <a:fillRef idx="1">
            <a:schemeClr val="dk1"/>
          </a:fillRef>
          <a:effectRef idx="0">
            <a:schemeClr val="dk1"/>
          </a:effectRef>
          <a:fontRef idx="minor">
            <a:schemeClr val="lt1"/>
          </a:fontRef>
        </p:style>
        <p:txBody>
          <a:bodyPr/>
          <a:lstStyle/>
          <a:p>
            <a:pPr algn="ctr"/>
            <a:r>
              <a:rPr lang="zh-TW" altLang="en-US" sz="6600" dirty="0" smtClean="0">
                <a:solidFill>
                  <a:srgbClr val="FFFF00"/>
                </a:solidFill>
              </a:rPr>
              <a:t>簡報大綱</a:t>
            </a:r>
            <a:endParaRPr lang="zh-TW" altLang="en-US" sz="6600" dirty="0">
              <a:solidFill>
                <a:srgbClr val="FFFF00"/>
              </a:solidFill>
            </a:endParaRPr>
          </a:p>
        </p:txBody>
      </p:sp>
      <p:sp>
        <p:nvSpPr>
          <p:cNvPr id="3" name="內容版面配置區 2"/>
          <p:cNvSpPr>
            <a:spLocks noGrp="1"/>
          </p:cNvSpPr>
          <p:nvPr>
            <p:ph idx="1"/>
          </p:nvPr>
        </p:nvSpPr>
        <p:spPr>
          <a:xfrm>
            <a:off x="467544" y="1268760"/>
            <a:ext cx="7883037" cy="4051437"/>
          </a:xfrm>
        </p:spPr>
        <p:txBody>
          <a:bodyPr>
            <a:normAutofit/>
          </a:bodyPr>
          <a:lstStyle/>
          <a:p>
            <a:pPr marL="0" indent="0">
              <a:buNone/>
            </a:pPr>
            <a:r>
              <a:rPr lang="zh-TW" altLang="en-US" sz="4000" dirty="0" smtClean="0"/>
              <a:t>一、現行升學進路方式與制度說明</a:t>
            </a:r>
            <a:endParaRPr lang="en-US" altLang="zh-TW" sz="4000" dirty="0" smtClean="0"/>
          </a:p>
          <a:p>
            <a:pPr marL="0" indent="0" algn="r">
              <a:buNone/>
            </a:pPr>
            <a:r>
              <a:rPr lang="en-US" altLang="zh-TW" dirty="0"/>
              <a:t>(</a:t>
            </a:r>
            <a:r>
              <a:rPr lang="zh-TW" altLang="en-US" dirty="0"/>
              <a:t>資料來源</a:t>
            </a:r>
            <a:r>
              <a:rPr lang="en-US" altLang="zh-TW" dirty="0"/>
              <a:t>:</a:t>
            </a:r>
            <a:r>
              <a:rPr lang="zh-TW" altLang="en-US" dirty="0"/>
              <a:t>臺北市</a:t>
            </a:r>
            <a:r>
              <a:rPr lang="en-US" altLang="zh-TW" dirty="0"/>
              <a:t>12</a:t>
            </a:r>
            <a:r>
              <a:rPr lang="zh-TW" altLang="en-US" dirty="0"/>
              <a:t>年國民基本教育</a:t>
            </a:r>
            <a:r>
              <a:rPr lang="en-US" altLang="zh-TW" dirty="0"/>
              <a:t>105</a:t>
            </a:r>
            <a:r>
              <a:rPr lang="zh-TW" altLang="en-US" dirty="0"/>
              <a:t>學年適性入學宣導簡報</a:t>
            </a:r>
            <a:r>
              <a:rPr lang="en-US" altLang="zh-TW" dirty="0"/>
              <a:t>)</a:t>
            </a:r>
            <a:endParaRPr lang="zh-TW" altLang="en-US" dirty="0"/>
          </a:p>
          <a:p>
            <a:pPr marL="0" indent="0">
              <a:buNone/>
            </a:pPr>
            <a:r>
              <a:rPr lang="zh-TW" altLang="en-US" sz="4000" dirty="0" smtClean="0"/>
              <a:t>二</a:t>
            </a:r>
            <a:r>
              <a:rPr lang="zh-TW" altLang="en-US" sz="4000" dirty="0" smtClean="0"/>
              <a:t>、本校升學輔導措施</a:t>
            </a:r>
            <a:r>
              <a:rPr lang="zh-TW" altLang="en-US" sz="4000" dirty="0" smtClean="0"/>
              <a:t>說明</a:t>
            </a:r>
            <a:endParaRPr lang="en-US" altLang="zh-TW" sz="4000" dirty="0" smtClean="0"/>
          </a:p>
        </p:txBody>
      </p:sp>
    </p:spTree>
    <p:extLst>
      <p:ext uri="{BB962C8B-B14F-4D97-AF65-F5344CB8AC3E}">
        <p14:creationId xmlns:p14="http://schemas.microsoft.com/office/powerpoint/2010/main" val="2224774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1760" y="332656"/>
            <a:ext cx="4464496" cy="654896"/>
          </a:xfrm>
          <a:solidFill>
            <a:schemeClr val="accent2">
              <a:lumMod val="40000"/>
              <a:lumOff val="60000"/>
            </a:schemeClr>
          </a:solidFill>
        </p:spPr>
        <p:txBody>
          <a:bodyPr vert="horz" anchor="b">
            <a:noAutofit/>
          </a:bodyPr>
          <a:lstStyle/>
          <a:p>
            <a:pPr algn="ctr"/>
            <a:r>
              <a:rPr lang="zh-TW" altLang="en-US" sz="3600" b="1" dirty="0">
                <a:solidFill>
                  <a:schemeClr val="tx1">
                    <a:lumMod val="95000"/>
                    <a:lumOff val="5000"/>
                  </a:schemeClr>
                </a:solidFill>
                <a:latin typeface="微軟正黑體" panose="020B0604030504040204" pitchFamily="34" charset="-120"/>
              </a:rPr>
              <a:t>公告分發序</a:t>
            </a:r>
            <a:endParaRPr lang="en-US" altLang="zh-TW" sz="3600" b="1" dirty="0">
              <a:solidFill>
                <a:schemeClr val="tx1">
                  <a:lumMod val="95000"/>
                  <a:lumOff val="5000"/>
                </a:schemeClr>
              </a:solidFill>
              <a:latin typeface="微軟正黑體" panose="020B0604030504040204" pitchFamily="34" charset="-120"/>
            </a:endParaRPr>
          </a:p>
        </p:txBody>
      </p:sp>
      <p:sp>
        <p:nvSpPr>
          <p:cNvPr id="16386" name="內容版面配置區 2"/>
          <p:cNvSpPr>
            <a:spLocks noGrp="1"/>
          </p:cNvSpPr>
          <p:nvPr>
            <p:ph idx="1"/>
          </p:nvPr>
        </p:nvSpPr>
        <p:spPr>
          <a:xfrm>
            <a:off x="467544" y="1412776"/>
            <a:ext cx="8820472" cy="4800600"/>
          </a:xfrm>
        </p:spPr>
        <p:txBody>
          <a:bodyPr/>
          <a:lstStyle/>
          <a:p>
            <a:pPr eaLnBrk="1" hangingPunct="1"/>
            <a:r>
              <a:rPr lang="zh-TW" altLang="en-US" dirty="0" smtClean="0">
                <a:latin typeface="微軟正黑體" panose="020B0604030504040204" pitchFamily="34" charset="-120"/>
                <a:ea typeface="微軟正黑體" panose="020B0604030504040204" pitchFamily="34" charset="-120"/>
              </a:rPr>
              <a:t>各招生學校</a:t>
            </a:r>
            <a:r>
              <a:rPr lang="zh-TW" altLang="en-US" b="1" dirty="0" smtClean="0">
                <a:latin typeface="微軟正黑體" panose="020B0604030504040204" pitchFamily="34" charset="-120"/>
                <a:ea typeface="微軟正黑體" panose="020B0604030504040204" pitchFamily="34" charset="-120"/>
              </a:rPr>
              <a:t>以招生名額</a:t>
            </a:r>
            <a:r>
              <a:rPr lang="en-US" altLang="zh-TW" b="1" u="sng" dirty="0" smtClean="0">
                <a:solidFill>
                  <a:srgbClr val="FF0000"/>
                </a:solidFill>
                <a:latin typeface="微軟正黑體" panose="020B0604030504040204" pitchFamily="34" charset="-120"/>
                <a:ea typeface="微軟正黑體" panose="020B0604030504040204" pitchFamily="34" charset="-120"/>
              </a:rPr>
              <a:t>1.5</a:t>
            </a:r>
            <a:r>
              <a:rPr lang="zh-TW" altLang="en-US" b="1" u="sng" dirty="0" smtClean="0">
                <a:solidFill>
                  <a:srgbClr val="FF0000"/>
                </a:solidFill>
                <a:latin typeface="微軟正黑體" panose="020B0604030504040204" pitchFamily="34" charset="-120"/>
                <a:ea typeface="微軟正黑體" panose="020B0604030504040204" pitchFamily="34" charset="-120"/>
              </a:rPr>
              <a:t>倍</a:t>
            </a:r>
            <a:r>
              <a:rPr lang="zh-TW" altLang="en-US" b="1" dirty="0" smtClean="0">
                <a:latin typeface="微軟正黑體" panose="020B0604030504040204" pitchFamily="34" charset="-120"/>
                <a:ea typeface="微軟正黑體" panose="020B0604030504040204" pitchFamily="34" charset="-120"/>
              </a:rPr>
              <a:t>公告</a:t>
            </a:r>
            <a:r>
              <a:rPr lang="zh-TW" altLang="en-US" b="1" u="sng" dirty="0" smtClean="0">
                <a:solidFill>
                  <a:srgbClr val="FF0000"/>
                </a:solidFill>
                <a:latin typeface="微軟正黑體" panose="020B0604030504040204" pitchFamily="34" charset="-120"/>
                <a:ea typeface="微軟正黑體" panose="020B0604030504040204" pitchFamily="34" charset="-120"/>
              </a:rPr>
              <a:t>分發序</a:t>
            </a:r>
            <a:r>
              <a:rPr lang="zh-TW" altLang="en-US" b="1" dirty="0" smtClean="0">
                <a:latin typeface="微軟正黑體" panose="020B0604030504040204" pitchFamily="34" charset="-120"/>
                <a:ea typeface="微軟正黑體" panose="020B0604030504040204" pitchFamily="34" charset="-120"/>
              </a:rPr>
              <a:t>名單。</a:t>
            </a:r>
            <a:endParaRPr lang="en-US" altLang="zh-TW" b="1" dirty="0" smtClean="0">
              <a:latin typeface="微軟正黑體" panose="020B0604030504040204" pitchFamily="34" charset="-120"/>
              <a:ea typeface="微軟正黑體" panose="020B0604030504040204" pitchFamily="34" charset="-120"/>
            </a:endParaRPr>
          </a:p>
          <a:p>
            <a:pPr eaLnBrk="1" hangingPunct="1"/>
            <a:r>
              <a:rPr lang="zh-TW" altLang="en-US" dirty="0" smtClean="0">
                <a:latin typeface="微軟正黑體" panose="020B0604030504040204" pitchFamily="34" charset="-120"/>
                <a:ea typeface="微軟正黑體" panose="020B0604030504040204" pitchFamily="34" charset="-120"/>
              </a:rPr>
              <a:t>學生按照學校公告之分發序，於簡章規定時間至指定地點</a:t>
            </a:r>
            <a:r>
              <a:rPr lang="zh-TW" altLang="en-US" b="1" u="sng" dirty="0" smtClean="0">
                <a:latin typeface="微軟正黑體" panose="020B0604030504040204" pitchFamily="34" charset="-120"/>
                <a:ea typeface="微軟正黑體" panose="020B0604030504040204" pitchFamily="34" charset="-120"/>
              </a:rPr>
              <a:t>依序</a:t>
            </a:r>
            <a:r>
              <a:rPr lang="zh-TW" altLang="en-US" b="1" dirty="0" smtClean="0">
                <a:latin typeface="微軟正黑體" panose="020B0604030504040204" pitchFamily="34" charset="-120"/>
                <a:ea typeface="微軟正黑體" panose="020B0604030504040204" pitchFamily="34" charset="-120"/>
              </a:rPr>
              <a:t>辦理現場</a:t>
            </a:r>
            <a:r>
              <a:rPr lang="zh-TW" altLang="en-US" b="1" u="sng" dirty="0" smtClean="0">
                <a:solidFill>
                  <a:srgbClr val="0000FF"/>
                </a:solidFill>
                <a:latin typeface="微軟正黑體" panose="020B0604030504040204" pitchFamily="34" charset="-120"/>
                <a:ea typeface="微軟正黑體" panose="020B0604030504040204" pitchFamily="34" charset="-120"/>
              </a:rPr>
              <a:t>登記</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0000FF"/>
                </a:solidFill>
                <a:latin typeface="微軟正黑體" panose="020B0604030504040204" pitchFamily="34" charset="-120"/>
                <a:ea typeface="微軟正黑體" panose="020B0604030504040204" pitchFamily="34" charset="-120"/>
              </a:rPr>
              <a:t>撕榜</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0000FF"/>
                </a:solidFill>
                <a:latin typeface="微軟正黑體" panose="020B0604030504040204" pitchFamily="34" charset="-120"/>
                <a:ea typeface="微軟正黑體" panose="020B0604030504040204" pitchFamily="34" charset="-120"/>
              </a:rPr>
              <a:t>報到</a:t>
            </a:r>
            <a:r>
              <a:rPr lang="zh-TW" altLang="en-US" b="1" dirty="0" smtClean="0">
                <a:latin typeface="微軟正黑體" panose="020B0604030504040204" pitchFamily="34" charset="-120"/>
                <a:ea typeface="微軟正黑體" panose="020B0604030504040204" pitchFamily="34" charset="-120"/>
              </a:rPr>
              <a:t>作業。</a:t>
            </a:r>
            <a:endParaRPr lang="zh-TW" altLang="zh-TW" b="1" dirty="0" smtClean="0">
              <a:latin typeface="微軟正黑體" panose="020B0604030504040204" pitchFamily="34" charset="-120"/>
              <a:ea typeface="微軟正黑體" panose="020B0604030504040204" pitchFamily="34" charset="-120"/>
            </a:endParaRPr>
          </a:p>
          <a:p>
            <a:pPr eaLnBrk="1" hangingPunct="1"/>
            <a:endParaRPr lang="zh-TW" altLang="en-US"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18089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27584" y="188640"/>
            <a:ext cx="7772400" cy="1362075"/>
          </a:xfrm>
        </p:spPr>
        <p:txBody>
          <a:bodyPr>
            <a:normAutofit/>
          </a:bodyPr>
          <a:lstStyle/>
          <a:p>
            <a:r>
              <a:rPr lang="zh-TW" altLang="zh-TW" sz="4300" dirty="0">
                <a:solidFill>
                  <a:srgbClr val="7030A0"/>
                </a:solidFill>
              </a:rPr>
              <a:t>適合學術傾向學生的入學管道</a:t>
            </a:r>
            <a:endParaRPr lang="zh-TW" altLang="en-US" sz="4300" dirty="0">
              <a:solidFill>
                <a:srgbClr val="7030A0"/>
              </a:solidFill>
            </a:endParaRPr>
          </a:p>
        </p:txBody>
      </p:sp>
      <p:sp>
        <p:nvSpPr>
          <p:cNvPr id="5" name="文字版面配置區 4"/>
          <p:cNvSpPr>
            <a:spLocks noGrp="1"/>
          </p:cNvSpPr>
          <p:nvPr>
            <p:ph type="body" idx="1"/>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31</a:t>
            </a:fld>
            <a:endParaRPr lang="zh-TW" alt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445" y="1723058"/>
            <a:ext cx="1560513"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 y="4221088"/>
            <a:ext cx="19685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資料庫圖表 5"/>
          <p:cNvGraphicFramePr/>
          <p:nvPr>
            <p:extLst>
              <p:ext uri="{D42A27DB-BD31-4B8C-83A1-F6EECF244321}">
                <p14:modId xmlns:p14="http://schemas.microsoft.com/office/powerpoint/2010/main" val="2989288952"/>
              </p:ext>
            </p:extLst>
          </p:nvPr>
        </p:nvGraphicFramePr>
        <p:xfrm>
          <a:off x="1524000" y="1397000"/>
          <a:ext cx="6504384" cy="4768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0146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7D433DB-B31C-49C9-BEC3-1A87A9E59357}" type="slidenum">
              <a:rPr lang="zh-TW" altLang="en-US" smtClean="0"/>
              <a:pPr/>
              <a:t>32</a:t>
            </a:fld>
            <a:endParaRPr lang="zh-TW" altLang="en-US"/>
          </a:p>
        </p:txBody>
      </p:sp>
      <p:cxnSp>
        <p:nvCxnSpPr>
          <p:cNvPr id="5" name="直線接點 4"/>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矩形 7"/>
          <p:cNvSpPr/>
          <p:nvPr/>
        </p:nvSpPr>
        <p:spPr>
          <a:xfrm>
            <a:off x="179388" y="2811463"/>
            <a:ext cx="8785225"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pic>
        <p:nvPicPr>
          <p:cNvPr id="9"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53988" y="4713288"/>
            <a:ext cx="9150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0" name="直線接點 9"/>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44463" y="2924175"/>
            <a:ext cx="91503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圖片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4"/>
          <p:cNvSpPr txBox="1">
            <a:spLocks noChangeArrowheads="1"/>
          </p:cNvSpPr>
          <p:nvPr/>
        </p:nvSpPr>
        <p:spPr bwMode="auto">
          <a:xfrm>
            <a:off x="590550" y="3308350"/>
            <a:ext cx="7962900" cy="95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smtClean="0">
                <a:solidFill>
                  <a:srgbClr val="FFC000"/>
                </a:solidFill>
                <a:latin typeface="微軟正黑體" panose="020B0604030504040204" pitchFamily="34" charset="-120"/>
                <a:ea typeface="微軟正黑體" panose="020B0604030504040204" pitchFamily="34" charset="-120"/>
              </a:rPr>
              <a:t>科學班甄選入學相關說明</a:t>
            </a:r>
            <a:endParaRPr lang="zh-TW" altLang="en-US" sz="4800" dirty="0">
              <a:solidFill>
                <a:srgbClr val="FFC000"/>
              </a:solidFill>
              <a:latin typeface="微軟正黑體" panose="020B0604030504040204" pitchFamily="34" charset="-120"/>
              <a:ea typeface="微軟正黑體" panose="020B0604030504040204" pitchFamily="34" charset="-120"/>
            </a:endParaRPr>
          </a:p>
        </p:txBody>
      </p:sp>
      <p:pic>
        <p:nvPicPr>
          <p:cNvPr id="4098" name="Picture 2" descr="https://sp.yimg.com/xj/th?id=OIP.Mc945b16886b6b065061cb23140493d67o0&amp;pid=15.1&amp;P=0&amp;w=300&amp;h=300">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3324" y="5235516"/>
            <a:ext cx="558552" cy="8056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2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2963" y="260648"/>
            <a:ext cx="7772400" cy="1129404"/>
          </a:xfrm>
        </p:spPr>
        <p:txBody>
          <a:bodyPr/>
          <a:lstStyle/>
          <a:p>
            <a:pPr rtl="0" eaLnBrk="1" latinLnBrk="0" hangingPunct="1"/>
            <a:r>
              <a:rPr lang="en-US" altLang="zh-TW" sz="3400" dirty="0" smtClean="0">
                <a:solidFill>
                  <a:srgbClr val="00B0F0"/>
                </a:solidFill>
                <a:effectLst/>
                <a:latin typeface="微軟正黑體" panose="020B0604030504040204" pitchFamily="34" charset="-120"/>
                <a:cs typeface="+mn-cs"/>
              </a:rPr>
              <a:t>105</a:t>
            </a:r>
            <a:r>
              <a:rPr lang="zh-TW" altLang="zh-TW" sz="3400" dirty="0" smtClean="0">
                <a:solidFill>
                  <a:srgbClr val="00B0F0"/>
                </a:solidFill>
                <a:effectLst/>
                <a:latin typeface="微軟正黑體" panose="020B0604030504040204" pitchFamily="34" charset="-120"/>
                <a:cs typeface="+mn-cs"/>
              </a:rPr>
              <a:t>學年度</a:t>
            </a:r>
            <a:r>
              <a:rPr lang="zh-TW" altLang="zh-TW" sz="3400" dirty="0" smtClean="0">
                <a:solidFill>
                  <a:schemeClr val="tx1"/>
                </a:solidFill>
                <a:effectLst/>
                <a:latin typeface="微軟正黑體" panose="020B0604030504040204" pitchFamily="34" charset="-120"/>
                <a:cs typeface="+mn-cs"/>
              </a:rPr>
              <a:t>辦理科學班甄選入學學校</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33</a:t>
            </a:fld>
            <a:endParaRPr lang="zh-TW" altLang="en-US"/>
          </a:p>
        </p:txBody>
      </p:sp>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33</a:t>
            </a:fld>
            <a:endParaRPr lang="en-US" altLang="zh-TW" sz="1000" b="0" smtClean="0">
              <a:latin typeface="Arial" charset="0"/>
              <a:ea typeface="新細明體"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652972225"/>
              </p:ext>
            </p:extLst>
          </p:nvPr>
        </p:nvGraphicFramePr>
        <p:xfrm>
          <a:off x="467544" y="1196753"/>
          <a:ext cx="8416105" cy="5375528"/>
        </p:xfrm>
        <a:graphic>
          <a:graphicData uri="http://schemas.openxmlformats.org/drawingml/2006/table">
            <a:tbl>
              <a:tblPr firstRow="1" bandRow="1">
                <a:tableStyleId>{5C22544A-7EE6-4342-B048-85BDC9FD1C3A}</a:tableStyleId>
              </a:tblPr>
              <a:tblGrid>
                <a:gridCol w="1225637"/>
                <a:gridCol w="2844355"/>
                <a:gridCol w="2939438"/>
                <a:gridCol w="1406675"/>
              </a:tblGrid>
              <a:tr h="529208">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區域別</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招生學校</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合作辦理大學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招生人數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r>
              <a:tr h="440145">
                <a:tc rowSpan="4">
                  <a:txBody>
                    <a:bodyPr/>
                    <a:lstStyle/>
                    <a:p>
                      <a:pPr algn="ctr"/>
                      <a:r>
                        <a:rPr lang="zh-TW" altLang="en-US" sz="2400" dirty="0" smtClean="0">
                          <a:latin typeface="微軟正黑體" panose="020B0604030504040204" pitchFamily="34" charset="-120"/>
                          <a:ea typeface="微軟正黑體" panose="020B0604030504040204" pitchFamily="34" charset="-120"/>
                        </a:rPr>
                        <a:t>北區</a:t>
                      </a:r>
                      <a:endParaRPr lang="zh-TW" altLang="en-US" sz="2400" dirty="0">
                        <a:latin typeface="微軟正黑體" panose="020B0604030504040204" pitchFamily="34" charset="-120"/>
                        <a:ea typeface="微軟正黑體" panose="020B0604030504040204" pitchFamily="34" charset="-120"/>
                      </a:endParaRPr>
                    </a:p>
                  </a:txBody>
                  <a:tcPr>
                    <a:solidFill>
                      <a:srgbClr val="00B0F0"/>
                    </a:solidFill>
                  </a:tcPr>
                </a:tc>
                <a:tc>
                  <a:txBody>
                    <a:bodyPr/>
                    <a:lstStyle/>
                    <a:p>
                      <a:r>
                        <a:rPr lang="zh-TW" altLang="en-US" sz="2400" dirty="0" smtClean="0">
                          <a:latin typeface="微軟正黑體" panose="020B0604030504040204" pitchFamily="34" charset="-120"/>
                          <a:ea typeface="微軟正黑體" panose="020B0604030504040204" pitchFamily="34" charset="-120"/>
                        </a:rPr>
                        <a:t>臺北市立建國高中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759701">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國立臺灣師大附中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國立臺灣師範大學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國立陽明大學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國立武陵高中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國立中央大學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國立新竹實中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國立清華大學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25</a:t>
                      </a:r>
                      <a:endParaRPr lang="zh-TW" altLang="en-US" dirty="0">
                        <a:latin typeface="微軟正黑體" panose="020B0604030504040204" pitchFamily="34" charset="-120"/>
                        <a:ea typeface="微軟正黑體" panose="020B0604030504040204" pitchFamily="34" charset="-120"/>
                      </a:endParaRPr>
                    </a:p>
                  </a:txBody>
                  <a:tcPr/>
                </a:tc>
              </a:tr>
              <a:tr h="440145">
                <a:tc rowSpan="2">
                  <a:txBody>
                    <a:bodyPr/>
                    <a:lstStyle/>
                    <a:p>
                      <a:pPr algn="ctr"/>
                      <a:r>
                        <a:rPr lang="zh-TW" altLang="en-US" sz="2400" dirty="0" smtClean="0">
                          <a:latin typeface="微軟正黑體" panose="020B0604030504040204" pitchFamily="34" charset="-120"/>
                          <a:ea typeface="微軟正黑體" panose="020B0604030504040204" pitchFamily="34" charset="-120"/>
                        </a:rPr>
                        <a:t>中區</a:t>
                      </a:r>
                      <a:endParaRPr lang="zh-TW" altLang="en-US" sz="2400" dirty="0">
                        <a:latin typeface="微軟正黑體" panose="020B0604030504040204" pitchFamily="34" charset="-120"/>
                        <a:ea typeface="微軟正黑體" panose="020B0604030504040204" pitchFamily="34" charset="-120"/>
                      </a:endParaRPr>
                    </a:p>
                  </a:txBody>
                  <a:tcPr>
                    <a:solidFill>
                      <a:srgbClr val="00B05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國立臺中一中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國立交通大學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國立彰化高中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國立中興大學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759701">
                <a:tc rowSpan="3">
                  <a:txBody>
                    <a:bodyPr/>
                    <a:lstStyle/>
                    <a:p>
                      <a:pPr algn="ctr"/>
                      <a:r>
                        <a:rPr lang="zh-TW" altLang="en-US" sz="2400" dirty="0" smtClean="0">
                          <a:latin typeface="微軟正黑體" panose="020B0604030504040204" pitchFamily="34" charset="-120"/>
                          <a:ea typeface="微軟正黑體" panose="020B0604030504040204" pitchFamily="34" charset="-120"/>
                        </a:rPr>
                        <a:t>南區</a:t>
                      </a:r>
                      <a:endParaRPr lang="zh-TW" altLang="en-US" sz="2400" dirty="0">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國立嘉義高中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國立嘉義大學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國立中正大學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國立臺南一中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國立成功大學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高雄市立高雄高中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國立中山大學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156673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600" dirty="0">
                <a:latin typeface="微軟正黑體" panose="020B0604030504040204" pitchFamily="34" charset="-120"/>
              </a:rPr>
              <a:t>招生</a:t>
            </a:r>
            <a:r>
              <a:rPr lang="zh-TW" altLang="zh-TW" sz="3600" dirty="0" smtClean="0">
                <a:latin typeface="微軟正黑體" panose="020B0604030504040204" pitchFamily="34" charset="-120"/>
              </a:rPr>
              <a:t>對象</a:t>
            </a:r>
            <a:r>
              <a:rPr lang="zh-TW" altLang="en-US" sz="3600" dirty="0" smtClean="0">
                <a:latin typeface="微軟正黑體" panose="020B0604030504040204" pitchFamily="34" charset="-120"/>
              </a:rPr>
              <a:t>與名額</a:t>
            </a:r>
            <a:endParaRPr lang="zh-TW" altLang="en-US" sz="3600" dirty="0">
              <a:latin typeface="微軟正黑體" panose="020B0604030504040204" pitchFamily="34" charset="-120"/>
            </a:endParaRPr>
          </a:p>
        </p:txBody>
      </p:sp>
      <p:sp>
        <p:nvSpPr>
          <p:cNvPr id="3" name="內容版面配置區 2"/>
          <p:cNvSpPr>
            <a:spLocks noGrp="1"/>
          </p:cNvSpPr>
          <p:nvPr>
            <p:ph idx="1"/>
          </p:nvPr>
        </p:nvSpPr>
        <p:spPr/>
        <p:txBody>
          <a:bodyPr/>
          <a:lstStyle/>
          <a:p>
            <a:pPr marL="514350" indent="-514350">
              <a:buFont typeface="+mj-ea"/>
              <a:buAutoNum type="ea1ChtPeriod"/>
            </a:pPr>
            <a:r>
              <a:rPr lang="zh-TW" altLang="zh-TW" dirty="0" smtClean="0">
                <a:solidFill>
                  <a:srgbClr val="002060"/>
                </a:solidFill>
                <a:latin typeface="微軟正黑體" panose="020B0604030504040204" pitchFamily="34" charset="-120"/>
                <a:ea typeface="微軟正黑體" panose="020B0604030504040204" pitchFamily="34" charset="-120"/>
              </a:rPr>
              <a:t>招生</a:t>
            </a:r>
            <a:r>
              <a:rPr lang="zh-TW" altLang="zh-TW" dirty="0">
                <a:solidFill>
                  <a:srgbClr val="002060"/>
                </a:solidFill>
                <a:latin typeface="微軟正黑體" panose="020B0604030504040204" pitchFamily="34" charset="-120"/>
                <a:ea typeface="微軟正黑體" panose="020B0604030504040204" pitchFamily="34" charset="-120"/>
              </a:rPr>
              <a:t>對象：凡國民中學</a:t>
            </a:r>
            <a:r>
              <a:rPr lang="zh-TW" altLang="zh-TW" dirty="0">
                <a:solidFill>
                  <a:srgbClr val="FF0000"/>
                </a:solidFill>
                <a:latin typeface="微軟正黑體" panose="020B0604030504040204" pitchFamily="34" charset="-120"/>
                <a:ea typeface="微軟正黑體" panose="020B0604030504040204" pitchFamily="34" charset="-120"/>
              </a:rPr>
              <a:t>應屆畢業</a:t>
            </a:r>
            <a:r>
              <a:rPr lang="zh-TW" altLang="zh-TW" dirty="0">
                <a:solidFill>
                  <a:srgbClr val="002060"/>
                </a:solidFill>
                <a:latin typeface="微軟正黑體" panose="020B0604030504040204" pitchFamily="34" charset="-120"/>
                <a:ea typeface="微軟正黑體" panose="020B0604030504040204" pitchFamily="34" charset="-120"/>
              </a:rPr>
              <a:t>、高級中學國中部</a:t>
            </a:r>
            <a:r>
              <a:rPr lang="zh-TW" altLang="zh-TW" dirty="0">
                <a:solidFill>
                  <a:srgbClr val="FF0000"/>
                </a:solidFill>
                <a:latin typeface="微軟正黑體" panose="020B0604030504040204" pitchFamily="34" charset="-120"/>
                <a:ea typeface="微軟正黑體" panose="020B0604030504040204" pitchFamily="34" charset="-120"/>
              </a:rPr>
              <a:t>應屆畢業</a:t>
            </a:r>
            <a:r>
              <a:rPr lang="zh-TW" altLang="zh-TW" dirty="0">
                <a:solidFill>
                  <a:srgbClr val="002060"/>
                </a:solidFill>
                <a:latin typeface="微軟正黑體" panose="020B0604030504040204" pitchFamily="34" charset="-120"/>
                <a:ea typeface="微軟正黑體" panose="020B0604030504040204" pitchFamily="34" charset="-120"/>
              </a:rPr>
              <a:t>或符合「特殊教育學生調整入學年齡及修業年限實施辦法」之</a:t>
            </a:r>
            <a:r>
              <a:rPr lang="zh-TW" altLang="zh-TW" dirty="0" smtClean="0">
                <a:solidFill>
                  <a:srgbClr val="002060"/>
                </a:solidFill>
                <a:latin typeface="微軟正黑體" panose="020B0604030504040204" pitchFamily="34" charset="-120"/>
                <a:ea typeface="微軟正黑體" panose="020B0604030504040204" pitchFamily="34" charset="-120"/>
              </a:rPr>
              <a:t>國</a:t>
            </a:r>
            <a:r>
              <a:rPr lang="zh-TW" altLang="en-US" dirty="0">
                <a:solidFill>
                  <a:srgbClr val="002060"/>
                </a:solidFill>
                <a:latin typeface="微軟正黑體" panose="020B0604030504040204" pitchFamily="34" charset="-120"/>
                <a:ea typeface="微軟正黑體" panose="020B0604030504040204" pitchFamily="34" charset="-120"/>
              </a:rPr>
              <a:t>中</a:t>
            </a:r>
            <a:r>
              <a:rPr lang="zh-TW" altLang="zh-TW" dirty="0" smtClean="0">
                <a:solidFill>
                  <a:srgbClr val="002060"/>
                </a:solidFill>
                <a:latin typeface="微軟正黑體" panose="020B0604030504040204" pitchFamily="34" charset="-120"/>
                <a:ea typeface="微軟正黑體" panose="020B0604030504040204" pitchFamily="34" charset="-120"/>
              </a:rPr>
              <a:t>學生</a:t>
            </a:r>
            <a:r>
              <a:rPr lang="zh-TW" altLang="zh-TW" dirty="0">
                <a:solidFill>
                  <a:srgbClr val="002060"/>
                </a:solidFill>
                <a:latin typeface="微軟正黑體" panose="020B0604030504040204" pitchFamily="34" charset="-120"/>
                <a:ea typeface="微軟正黑體" panose="020B0604030504040204" pitchFamily="34" charset="-120"/>
              </a:rPr>
              <a:t>。</a:t>
            </a:r>
          </a:p>
          <a:p>
            <a:pPr marL="514350" indent="-514350">
              <a:buFont typeface="+mj-ea"/>
              <a:buAutoNum type="ea1ChtPeriod"/>
            </a:pPr>
            <a:r>
              <a:rPr lang="zh-TW" altLang="zh-TW" dirty="0" smtClean="0">
                <a:solidFill>
                  <a:srgbClr val="002060"/>
                </a:solidFill>
                <a:latin typeface="微軟正黑體" panose="020B0604030504040204" pitchFamily="34" charset="-120"/>
                <a:ea typeface="微軟正黑體" panose="020B0604030504040204" pitchFamily="34" charset="-120"/>
              </a:rPr>
              <a:t>招收</a:t>
            </a:r>
            <a:r>
              <a:rPr lang="zh-TW" altLang="zh-TW" dirty="0">
                <a:solidFill>
                  <a:srgbClr val="002060"/>
                </a:solidFill>
                <a:latin typeface="微軟正黑體" panose="020B0604030504040204" pitchFamily="34" charset="-120"/>
                <a:ea typeface="微軟正黑體" panose="020B0604030504040204" pitchFamily="34" charset="-120"/>
              </a:rPr>
              <a:t>人數：</a:t>
            </a:r>
            <a:r>
              <a:rPr lang="en-US" altLang="zh-TW" dirty="0">
                <a:solidFill>
                  <a:srgbClr val="002060"/>
                </a:solidFill>
                <a:latin typeface="微軟正黑體" panose="020B0604030504040204" pitchFamily="34" charset="-120"/>
                <a:ea typeface="微軟正黑體" panose="020B0604030504040204" pitchFamily="34" charset="-120"/>
              </a:rPr>
              <a:t>30</a:t>
            </a:r>
            <a:r>
              <a:rPr lang="zh-TW" altLang="zh-TW" dirty="0">
                <a:solidFill>
                  <a:srgbClr val="002060"/>
                </a:solidFill>
                <a:latin typeface="微軟正黑體" panose="020B0604030504040204" pitchFamily="34" charset="-120"/>
                <a:ea typeface="微軟正黑體" panose="020B0604030504040204" pitchFamily="34" charset="-120"/>
              </a:rPr>
              <a:t>名</a:t>
            </a:r>
            <a:r>
              <a:rPr lang="zh-TW" altLang="zh-TW" dirty="0" smtClean="0">
                <a:solidFill>
                  <a:srgbClr val="002060"/>
                </a:solidFill>
                <a:latin typeface="微軟正黑體" panose="020B0604030504040204" pitchFamily="34" charset="-120"/>
                <a:ea typeface="微軟正黑體" panose="020B0604030504040204" pitchFamily="34" charset="-120"/>
              </a:rPr>
              <a:t>為限。</a:t>
            </a:r>
            <a:r>
              <a:rPr lang="en-US"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各校</a:t>
            </a:r>
            <a:r>
              <a:rPr lang="zh-TW" altLang="en-US" dirty="0" smtClean="0">
                <a:solidFill>
                  <a:srgbClr val="FF0000"/>
                </a:solidFill>
                <a:latin typeface="微軟正黑體" panose="020B0604030504040204" pitchFamily="34" charset="-120"/>
                <a:ea typeface="微軟正黑體" panose="020B0604030504040204" pitchFamily="34" charset="-120"/>
              </a:rPr>
              <a:t>實際招生名額與招生性別以各校經核定後公告之簡章為準</a:t>
            </a:r>
            <a:r>
              <a:rPr lang="en-US" altLang="zh-TW" dirty="0" smtClean="0">
                <a:solidFill>
                  <a:srgbClr val="002060"/>
                </a:solidFill>
                <a:latin typeface="微軟正黑體" panose="020B0604030504040204" pitchFamily="34" charset="-120"/>
                <a:ea typeface="微軟正黑體" panose="020B0604030504040204" pitchFamily="34" charset="-120"/>
              </a:rPr>
              <a:t>)</a:t>
            </a:r>
          </a:p>
          <a:p>
            <a:r>
              <a:rPr lang="zh-TW" altLang="en-US" dirty="0">
                <a:solidFill>
                  <a:srgbClr val="C00000"/>
                </a:solidFill>
                <a:latin typeface="微軟正黑體" panose="020B0604030504040204" pitchFamily="34" charset="-120"/>
                <a:ea typeface="微軟正黑體" panose="020B0604030504040204" pitchFamily="34" charset="-120"/>
              </a:rPr>
              <a:t>科學班採各校單獨招生，同時考試。</a:t>
            </a: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34</a:t>
            </a:fld>
            <a:endParaRPr lang="en-US" altLang="zh-TW"/>
          </a:p>
        </p:txBody>
      </p:sp>
    </p:spTree>
    <p:extLst>
      <p:ext uri="{BB962C8B-B14F-4D97-AF65-F5344CB8AC3E}">
        <p14:creationId xmlns:p14="http://schemas.microsoft.com/office/powerpoint/2010/main" val="19573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88640"/>
            <a:ext cx="6885384" cy="720080"/>
          </a:xfrm>
        </p:spPr>
        <p:txBody>
          <a:bodyPr/>
          <a:lstStyle/>
          <a:p>
            <a:r>
              <a:rPr lang="zh-TW" altLang="en-US" sz="3600" dirty="0" smtClean="0"/>
              <a:t>報考資格</a:t>
            </a:r>
            <a:endParaRPr lang="zh-TW" altLang="en-US" sz="3600" dirty="0"/>
          </a:p>
        </p:txBody>
      </p:sp>
      <p:sp>
        <p:nvSpPr>
          <p:cNvPr id="3" name="內容版面配置區 2"/>
          <p:cNvSpPr>
            <a:spLocks noGrp="1"/>
          </p:cNvSpPr>
          <p:nvPr>
            <p:ph idx="1"/>
          </p:nvPr>
        </p:nvSpPr>
        <p:spPr>
          <a:xfrm>
            <a:off x="467544" y="836712"/>
            <a:ext cx="8229600" cy="5616624"/>
          </a:xfrm>
        </p:spPr>
        <p:txBody>
          <a:bodyPr>
            <a:normAutofit lnSpcReduction="10000"/>
          </a:bodyPr>
          <a:lstStyle/>
          <a:p>
            <a:pPr marL="0" indent="0">
              <a:buNone/>
            </a:pPr>
            <a:r>
              <a:rPr lang="zh-TW" altLang="zh-TW" sz="2400" dirty="0" smtClean="0">
                <a:solidFill>
                  <a:srgbClr val="0000FF"/>
                </a:solidFill>
                <a:latin typeface="微軟正黑體" panose="020B0604030504040204" pitchFamily="34" charset="-120"/>
                <a:ea typeface="微軟正黑體" panose="020B0604030504040204" pitchFamily="34" charset="-120"/>
              </a:rPr>
              <a:t>學生</a:t>
            </a:r>
            <a:r>
              <a:rPr lang="zh-TW" altLang="zh-TW" sz="2400" dirty="0">
                <a:solidFill>
                  <a:srgbClr val="0000FF"/>
                </a:solidFill>
                <a:latin typeface="微軟正黑體" panose="020B0604030504040204" pitchFamily="34" charset="-120"/>
                <a:ea typeface="微軟正黑體" panose="020B0604030504040204" pitchFamily="34" charset="-120"/>
              </a:rPr>
              <a:t>應具備下列資格，經學校推薦後，始得報考科學班；其推薦總人數，以應屆畢業生總人數百分之二十為限：</a:t>
            </a:r>
          </a:p>
          <a:p>
            <a:pPr marL="0" indent="0">
              <a:buNone/>
            </a:pPr>
            <a:r>
              <a:rPr lang="zh-TW" altLang="zh-TW" sz="2400" dirty="0">
                <a:solidFill>
                  <a:schemeClr val="tx1"/>
                </a:solidFill>
                <a:latin typeface="微軟正黑體" panose="020B0604030504040204" pitchFamily="34" charset="-120"/>
                <a:ea typeface="微軟正黑體" panose="020B0604030504040204" pitchFamily="34" charset="-120"/>
              </a:rPr>
              <a:t>一、學校參酌學生於國民中學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含高級中等學校所設國民中學部</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就學期間之下列學業成就，予以推薦：</a:t>
            </a:r>
          </a:p>
          <a:p>
            <a:pPr lvl="1"/>
            <a:r>
              <a:rPr lang="zh-TW" altLang="zh-TW" sz="2000" dirty="0" smtClean="0">
                <a:solidFill>
                  <a:srgbClr val="0000FF"/>
                </a:solidFill>
                <a:latin typeface="微軟正黑體" panose="020B0604030504040204" pitchFamily="34" charset="-120"/>
                <a:ea typeface="微軟正黑體" panose="020B0604030504040204" pitchFamily="34" charset="-120"/>
              </a:rPr>
              <a:t>在</a:t>
            </a:r>
            <a:r>
              <a:rPr lang="zh-TW" altLang="zh-TW" sz="2000" dirty="0">
                <a:solidFill>
                  <a:srgbClr val="0000FF"/>
                </a:solidFill>
                <a:latin typeface="微軟正黑體" panose="020B0604030504040204" pitchFamily="34" charset="-120"/>
                <a:ea typeface="微軟正黑體" panose="020B0604030504040204" pitchFamily="34" charset="-120"/>
              </a:rPr>
              <a:t>國民中學就讀期間，學業總成績排名居全校同一年級前百分之二十以內</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zh-TW" sz="2000" dirty="0">
                <a:solidFill>
                  <a:srgbClr val="0000FF"/>
                </a:solidFill>
                <a:latin typeface="微軟正黑體" panose="020B0604030504040204" pitchFamily="34" charset="-120"/>
                <a:ea typeface="微軟正黑體" panose="020B0604030504040204" pitchFamily="34" charset="-120"/>
              </a:rPr>
              <a:t>依各校招生簡章規定</a:t>
            </a:r>
            <a:r>
              <a:rPr lang="en-US" altLang="zh-TW" sz="2000" dirty="0">
                <a:solidFill>
                  <a:srgbClr val="0000FF"/>
                </a:solidFill>
                <a:latin typeface="微軟正黑體" panose="020B0604030504040204" pitchFamily="34" charset="-120"/>
                <a:ea typeface="微軟正黑體" panose="020B0604030504040204" pitchFamily="34" charset="-120"/>
              </a:rPr>
              <a:t>)</a:t>
            </a:r>
            <a:r>
              <a:rPr lang="en-US" altLang="zh-TW" sz="2000" u="heavy" dirty="0">
                <a:solidFill>
                  <a:srgbClr val="0000FF"/>
                </a:solidFill>
                <a:latin typeface="微軟正黑體" panose="020B0604030504040204" pitchFamily="34" charset="-120"/>
                <a:ea typeface="微軟正黑體" panose="020B0604030504040204" pitchFamily="34" charset="-120"/>
              </a:rPr>
              <a:t> (</a:t>
            </a:r>
            <a:r>
              <a:rPr lang="zh-TW" altLang="zh-TW" sz="2000" u="heavy" dirty="0">
                <a:solidFill>
                  <a:srgbClr val="0000FF"/>
                </a:solidFill>
                <a:latin typeface="微軟正黑體" panose="020B0604030504040204" pitchFamily="34" charset="-120"/>
                <a:ea typeface="微軟正黑體" panose="020B0604030504040204" pitchFamily="34" charset="-120"/>
              </a:rPr>
              <a:t>應屆畢業生及調整修業年限學生之學業總成績所採計學期數需以文字清楚說明，學期數由各校自訂</a:t>
            </a:r>
            <a:r>
              <a:rPr lang="en-US" altLang="zh-TW" sz="2000" u="heavy" dirty="0">
                <a:solidFill>
                  <a:srgbClr val="0000FF"/>
                </a:solidFill>
                <a:latin typeface="微軟正黑體" panose="020B0604030504040204" pitchFamily="34" charset="-120"/>
                <a:ea typeface="微軟正黑體" panose="020B0604030504040204" pitchFamily="34" charset="-120"/>
              </a:rPr>
              <a:t>)</a:t>
            </a:r>
            <a:r>
              <a:rPr lang="zh-TW" altLang="zh-TW" sz="2000" u="heavy" dirty="0">
                <a:solidFill>
                  <a:srgbClr val="0000FF"/>
                </a:solidFill>
                <a:latin typeface="微軟正黑體" panose="020B0604030504040204" pitchFamily="34" charset="-120"/>
                <a:ea typeface="微軟正黑體" panose="020B0604030504040204" pitchFamily="34" charset="-120"/>
              </a:rPr>
              <a:t>。 </a:t>
            </a:r>
            <a:endParaRPr lang="zh-TW" altLang="zh-TW" sz="2000" dirty="0">
              <a:solidFill>
                <a:srgbClr val="0000FF"/>
              </a:solidFill>
              <a:latin typeface="微軟正黑體" panose="020B0604030504040204" pitchFamily="34" charset="-120"/>
              <a:ea typeface="微軟正黑體" panose="020B0604030504040204" pitchFamily="34" charset="-120"/>
            </a:endParaRPr>
          </a:p>
          <a:p>
            <a:pPr lvl="1"/>
            <a:r>
              <a:rPr lang="zh-TW" altLang="zh-TW" sz="2000" dirty="0" smtClean="0">
                <a:latin typeface="微軟正黑體" panose="020B0604030504040204" pitchFamily="34" charset="-120"/>
                <a:ea typeface="微軟正黑體" panose="020B0604030504040204" pitchFamily="34" charset="-120"/>
              </a:rPr>
              <a:t>依</a:t>
            </a:r>
            <a:r>
              <a:rPr lang="zh-TW" altLang="zh-TW" sz="2000" dirty="0">
                <a:latin typeface="微軟正黑體" panose="020B0604030504040204" pitchFamily="34" charset="-120"/>
                <a:ea typeface="微軟正黑體" panose="020B0604030504040204" pitchFamily="34" charset="-120"/>
              </a:rPr>
              <a:t>前述學業總成績計算原則，數學或自然領域成績在全</a:t>
            </a:r>
            <a:r>
              <a:rPr lang="zh-TW" altLang="zh-TW" sz="2000">
                <a:latin typeface="微軟正黑體" panose="020B0604030504040204" pitchFamily="34" charset="-120"/>
                <a:ea typeface="微軟正黑體" panose="020B0604030504040204" pitchFamily="34" charset="-120"/>
              </a:rPr>
              <a:t>校</a:t>
            </a:r>
            <a:r>
              <a:rPr lang="zh-TW" altLang="zh-TW" sz="2000" smtClean="0">
                <a:latin typeface="微軟正黑體" panose="020B0604030504040204" pitchFamily="34" charset="-120"/>
                <a:ea typeface="微軟正黑體" panose="020B0604030504040204" pitchFamily="34" charset="-120"/>
              </a:rPr>
              <a:t>前百分之</a:t>
            </a:r>
            <a:r>
              <a:rPr lang="zh-TW" altLang="en-US" sz="2000" dirty="0">
                <a:solidFill>
                  <a:srgbClr val="0000FF"/>
                </a:solidFill>
                <a:latin typeface="微軟正黑體" panose="020B0604030504040204" pitchFamily="34" charset="-120"/>
                <a:ea typeface="微軟正黑體" panose="020B0604030504040204" pitchFamily="34" charset="-120"/>
              </a:rPr>
              <a:t>二</a:t>
            </a:r>
            <a:r>
              <a:rPr lang="zh-TW" altLang="zh-TW" sz="2000" smtClean="0">
                <a:latin typeface="微軟正黑體" panose="020B0604030504040204" pitchFamily="34" charset="-120"/>
                <a:ea typeface="微軟正黑體" panose="020B0604030504040204" pitchFamily="34" charset="-120"/>
              </a:rPr>
              <a:t>以內</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lvl="1"/>
            <a:r>
              <a:rPr lang="zh-TW" altLang="zh-TW" sz="2000" dirty="0">
                <a:latin typeface="微軟正黑體" panose="020B0604030504040204" pitchFamily="34" charset="-120"/>
                <a:ea typeface="微軟正黑體" panose="020B0604030504040204" pitchFamily="34" charset="-120"/>
              </a:rPr>
              <a:t>凡就讀於教育主管機關核定之國民中學數理資優資源班者，或通過教育主管機關數理資優鑑定</a:t>
            </a:r>
            <a:r>
              <a:rPr lang="zh-TW" altLang="zh-TW" sz="2000" dirty="0" smtClean="0">
                <a:solidFill>
                  <a:srgbClr val="0000FF"/>
                </a:solidFill>
                <a:latin typeface="微軟正黑體" panose="020B0604030504040204" pitchFamily="34" charset="-120"/>
                <a:ea typeface="微軟正黑體" panose="020B0604030504040204" pitchFamily="34" charset="-120"/>
              </a:rPr>
              <a:t>並</a:t>
            </a:r>
            <a:r>
              <a:rPr lang="zh-TW" altLang="en-US" sz="2000" dirty="0">
                <a:solidFill>
                  <a:srgbClr val="0000FF"/>
                </a:solidFill>
                <a:latin typeface="微軟正黑體" panose="020B0604030504040204" pitchFamily="34" charset="-120"/>
                <a:ea typeface="微軟正黑體" panose="020B0604030504040204" pitchFamily="34" charset="-120"/>
              </a:rPr>
              <a:t>持有證明者</a:t>
            </a:r>
            <a:r>
              <a:rPr lang="zh-TW" altLang="zh-TW"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a:p>
            <a:pPr lvl="1"/>
            <a:r>
              <a:rPr lang="zh-TW" altLang="zh-TW" sz="2000" dirty="0" smtClean="0">
                <a:latin typeface="微軟正黑體" panose="020B0604030504040204" pitchFamily="34" charset="-120"/>
                <a:ea typeface="微軟正黑體" panose="020B0604030504040204" pitchFamily="34" charset="-120"/>
              </a:rPr>
              <a:t>獲</a:t>
            </a:r>
            <a:r>
              <a:rPr lang="zh-TW" altLang="zh-TW" sz="2000" dirty="0">
                <a:latin typeface="微軟正黑體" panose="020B0604030504040204" pitchFamily="34" charset="-120"/>
                <a:ea typeface="微軟正黑體" panose="020B0604030504040204" pitchFamily="34" charset="-120"/>
              </a:rPr>
              <a:t>選進入「國際國中生科學奧林匹亞競賽」、「國際數理奧林匹亞競賽」國家代表隊決選研習營。</a:t>
            </a:r>
          </a:p>
          <a:p>
            <a:pPr lvl="1"/>
            <a:r>
              <a:rPr lang="zh-TW" altLang="zh-TW" sz="2000" dirty="0" smtClean="0">
                <a:latin typeface="微軟正黑體" panose="020B0604030504040204" pitchFamily="34" charset="-120"/>
                <a:ea typeface="微軟正黑體" panose="020B0604030504040204" pitchFamily="34" charset="-120"/>
              </a:rPr>
              <a:t>曾</a:t>
            </a:r>
            <a:r>
              <a:rPr lang="zh-TW" altLang="zh-TW" sz="2000" dirty="0">
                <a:latin typeface="微軟正黑體" panose="020B0604030504040204" pitchFamily="34" charset="-120"/>
                <a:ea typeface="微軟正黑體" panose="020B0604030504040204" pitchFamily="34" charset="-120"/>
              </a:rPr>
              <a:t>獲教育部主辦之有關數理科目之全國競賽（例如全國科學展覽）前三名或佳作。</a:t>
            </a:r>
          </a:p>
          <a:p>
            <a:pPr marL="0" indent="0">
              <a:buNone/>
            </a:pPr>
            <a:r>
              <a:rPr lang="zh-TW" altLang="zh-TW" sz="2400" dirty="0">
                <a:solidFill>
                  <a:schemeClr val="tx1"/>
                </a:solidFill>
                <a:latin typeface="微軟正黑體" panose="020B0604030504040204" pitchFamily="34" charset="-120"/>
                <a:ea typeface="微軟正黑體" panose="020B0604030504040204" pitchFamily="34" charset="-120"/>
              </a:rPr>
              <a:t>二、通過心理素質評估，由就讀學校推薦。</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35</a:t>
            </a:fld>
            <a:endParaRPr lang="en-US" altLang="zh-TW" dirty="0"/>
          </a:p>
        </p:txBody>
      </p:sp>
    </p:spTree>
    <p:extLst>
      <p:ext uri="{BB962C8B-B14F-4D97-AF65-F5344CB8AC3E}">
        <p14:creationId xmlns:p14="http://schemas.microsoft.com/office/powerpoint/2010/main" val="41183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招生流程與方式</a:t>
            </a:r>
            <a:r>
              <a:rPr lang="en-US" altLang="zh-TW" dirty="0" smtClean="0">
                <a:latin typeface="微軟正黑體" panose="020B0604030504040204" pitchFamily="34" charset="-120"/>
              </a:rPr>
              <a:t>(</a:t>
            </a:r>
            <a:r>
              <a:rPr lang="zh-TW" altLang="en-US" dirty="0" smtClean="0">
                <a:latin typeface="微軟正黑體" panose="020B0604030504040204" pitchFamily="34" charset="-120"/>
              </a:rPr>
              <a:t>四</a:t>
            </a:r>
            <a:r>
              <a:rPr lang="en-US" altLang="zh-TW" dirty="0" smtClean="0">
                <a:latin typeface="微軟正黑體" panose="020B0604030504040204" pitchFamily="34" charset="-120"/>
              </a:rPr>
              <a:t>)</a:t>
            </a:r>
            <a:endParaRPr lang="zh-TW" altLang="en-US" dirty="0">
              <a:latin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979557904"/>
              </p:ext>
            </p:extLst>
          </p:nvPr>
        </p:nvGraphicFramePr>
        <p:xfrm>
          <a:off x="457200" y="1125538"/>
          <a:ext cx="8229600" cy="5543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36</a:t>
            </a:fld>
            <a:endParaRPr lang="en-US" altLang="zh-TW"/>
          </a:p>
        </p:txBody>
      </p:sp>
    </p:spTree>
    <p:extLst>
      <p:ext uri="{BB962C8B-B14F-4D97-AF65-F5344CB8AC3E}">
        <p14:creationId xmlns:p14="http://schemas.microsoft.com/office/powerpoint/2010/main" val="18510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接點 5"/>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267"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68"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矩形 10"/>
          <p:cNvSpPr/>
          <p:nvPr/>
        </p:nvSpPr>
        <p:spPr>
          <a:xfrm>
            <a:off x="179388" y="2811463"/>
            <a:ext cx="8785225"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pic>
        <p:nvPicPr>
          <p:cNvPr id="11270"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53988" y="4713288"/>
            <a:ext cx="915035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 name="直線接點 13"/>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272" name="Picture 7"/>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gray">
          <a:xfrm>
            <a:off x="144463" y="2924175"/>
            <a:ext cx="91503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73" name="圖片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normAutofit/>
          </a:bodyPr>
          <a:lstStyle/>
          <a:p>
            <a:endParaRPr lang="zh-TW" altLang="en-US" dirty="0"/>
          </a:p>
        </p:txBody>
      </p:sp>
      <p:sp>
        <p:nvSpPr>
          <p:cNvPr id="1127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35257017-B959-42B6-BA38-294AA6197FDA}" type="slidenum">
              <a:rPr lang="zh-TW" altLang="en-US" sz="1000" b="0" smtClean="0">
                <a:latin typeface="Arial" charset="0"/>
                <a:ea typeface="新細明體" charset="-120"/>
              </a:rPr>
              <a:pPr algn="r" eaLnBrk="1" hangingPunct="1">
                <a:spcBef>
                  <a:spcPct val="0"/>
                </a:spcBef>
                <a:buClrTx/>
                <a:buFontTx/>
                <a:buNone/>
              </a:pPr>
              <a:t>37</a:t>
            </a:fld>
            <a:endParaRPr lang="en-US" altLang="zh-TW" sz="1000" b="0" smtClean="0">
              <a:latin typeface="Arial" charset="0"/>
              <a:ea typeface="新細明體" charset="-120"/>
            </a:endParaRPr>
          </a:p>
        </p:txBody>
      </p:sp>
      <p:sp>
        <p:nvSpPr>
          <p:cNvPr id="11277" name="文字方塊 4"/>
          <p:cNvSpPr txBox="1">
            <a:spLocks noChangeArrowheads="1"/>
          </p:cNvSpPr>
          <p:nvPr/>
        </p:nvSpPr>
        <p:spPr bwMode="auto">
          <a:xfrm>
            <a:off x="179388" y="3308350"/>
            <a:ext cx="8748712" cy="95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smtClean="0">
                <a:solidFill>
                  <a:srgbClr val="FFC000"/>
                </a:solidFill>
                <a:latin typeface="微軟正黑體" panose="020B0604030504040204" pitchFamily="34" charset="-120"/>
                <a:ea typeface="微軟正黑體" panose="020B0604030504040204" pitchFamily="34" charset="-120"/>
              </a:rPr>
              <a:t>特色招生考試</a:t>
            </a:r>
            <a:r>
              <a:rPr lang="zh-TW" altLang="en-US" sz="4800" dirty="0">
                <a:solidFill>
                  <a:srgbClr val="FFC000"/>
                </a:solidFill>
                <a:latin typeface="微軟正黑體" panose="020B0604030504040204" pitchFamily="34" charset="-120"/>
                <a:ea typeface="微軟正黑體" panose="020B0604030504040204" pitchFamily="34" charset="-120"/>
              </a:rPr>
              <a:t>分發入學相關</a:t>
            </a:r>
            <a:r>
              <a:rPr lang="zh-TW" altLang="en-US" sz="4800" dirty="0" smtClean="0">
                <a:solidFill>
                  <a:srgbClr val="FFC000"/>
                </a:solidFill>
                <a:latin typeface="微軟正黑體" panose="020B0604030504040204" pitchFamily="34" charset="-120"/>
                <a:ea typeface="微軟正黑體" panose="020B0604030504040204" pitchFamily="34" charset="-120"/>
              </a:rPr>
              <a:t>說明</a:t>
            </a:r>
            <a:endParaRPr lang="zh-TW" altLang="en-US" sz="4800" dirty="0">
              <a:solidFill>
                <a:srgbClr val="FFC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603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入學管道簡介</a:t>
            </a:r>
            <a:endParaRPr lang="zh-TW" altLang="en-US" dirty="0">
              <a:latin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特色招生考試分發入學指高中職考量</a:t>
            </a:r>
            <a:r>
              <a:rPr lang="zh-TW" altLang="zh-TW" dirty="0" smtClean="0">
                <a:latin typeface="微軟正黑體" panose="020B0604030504040204" pitchFamily="34" charset="-120"/>
                <a:ea typeface="微軟正黑體" panose="020B0604030504040204" pitchFamily="34" charset="-120"/>
              </a:rPr>
              <a:t>學校</a:t>
            </a:r>
            <a:r>
              <a:rPr lang="zh-TW" altLang="zh-TW" dirty="0">
                <a:latin typeface="微軟正黑體" panose="020B0604030504040204" pitchFamily="34" charset="-120"/>
                <a:ea typeface="微軟正黑體" panose="020B0604030504040204" pitchFamily="34" charset="-120"/>
              </a:rPr>
              <a:t>歷史</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內外部優勢條件</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願</a:t>
            </a:r>
            <a:r>
              <a:rPr lang="zh-TW" altLang="zh-TW" dirty="0" smtClean="0">
                <a:latin typeface="微軟正黑體" panose="020B0604030504040204" pitchFamily="34" charset="-120"/>
                <a:ea typeface="微軟正黑體" panose="020B0604030504040204" pitchFamily="34" charset="-120"/>
              </a:rPr>
              <a:t>景</a:t>
            </a:r>
            <a:r>
              <a:rPr lang="zh-TW" altLang="en-US" dirty="0" smtClean="0">
                <a:latin typeface="微軟正黑體" panose="020B0604030504040204" pitchFamily="34" charset="-120"/>
                <a:ea typeface="微軟正黑體" panose="020B0604030504040204" pitchFamily="34" charset="-120"/>
              </a:rPr>
              <a:t>目標</a:t>
            </a:r>
            <a:r>
              <a:rPr lang="zh-TW" altLang="zh-TW" dirty="0" smtClean="0">
                <a:latin typeface="微軟正黑體" panose="020B0604030504040204" pitchFamily="34" charset="-120"/>
                <a:ea typeface="微軟正黑體" panose="020B0604030504040204" pitchFamily="34" charset="-120"/>
              </a:rPr>
              <a:t>及</a:t>
            </a:r>
            <a:r>
              <a:rPr lang="zh-TW" altLang="zh-TW" dirty="0">
                <a:latin typeface="微軟正黑體" panose="020B0604030504040204" pitchFamily="34" charset="-120"/>
                <a:ea typeface="微軟正黑體" panose="020B0604030504040204" pitchFamily="34" charset="-120"/>
              </a:rPr>
              <a:t>社會</a:t>
            </a:r>
            <a:r>
              <a:rPr lang="zh-TW" altLang="zh-TW" dirty="0" smtClean="0">
                <a:latin typeface="微軟正黑體" panose="020B0604030504040204" pitchFamily="34" charset="-120"/>
                <a:ea typeface="微軟正黑體" panose="020B0604030504040204" pitchFamily="34" charset="-120"/>
              </a:rPr>
              <a:t>需求</a:t>
            </a:r>
            <a:r>
              <a:rPr lang="zh-TW" altLang="en-US" dirty="0" smtClean="0">
                <a:latin typeface="微軟正黑體" panose="020B0604030504040204" pitchFamily="34" charset="-120"/>
                <a:ea typeface="微軟正黑體" panose="020B0604030504040204" pitchFamily="34" charset="-120"/>
              </a:rPr>
              <a:t>後規劃</a:t>
            </a:r>
            <a:r>
              <a:rPr lang="zh-TW" altLang="zh-TW" dirty="0" smtClean="0">
                <a:latin typeface="微軟正黑體" panose="020B0604030504040204" pitchFamily="34" charset="-120"/>
                <a:ea typeface="微軟正黑體" panose="020B0604030504040204" pitchFamily="34" charset="-120"/>
              </a:rPr>
              <a:t>特色</a:t>
            </a:r>
            <a:r>
              <a:rPr lang="zh-TW" altLang="en-US" dirty="0" smtClean="0">
                <a:latin typeface="微軟正黑體" panose="020B0604030504040204" pitchFamily="34" charset="-120"/>
                <a:ea typeface="微軟正黑體" panose="020B0604030504040204" pitchFamily="34" charset="-120"/>
              </a:rPr>
              <a:t>班級</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並遴選性向、興趣與能力符合的學生。</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這些</a:t>
            </a:r>
            <a:r>
              <a:rPr lang="zh-TW" altLang="en-US" dirty="0">
                <a:latin typeface="微軟正黑體" panose="020B0604030504040204" pitchFamily="34" charset="-120"/>
                <a:ea typeface="微軟正黑體" panose="020B0604030504040204" pitchFamily="34" charset="-120"/>
              </a:rPr>
              <a:t>特色</a:t>
            </a:r>
            <a:r>
              <a:rPr lang="zh-TW" altLang="en-US" dirty="0" smtClean="0">
                <a:latin typeface="微軟正黑體" panose="020B0604030504040204" pitchFamily="34" charset="-120"/>
                <a:ea typeface="微軟正黑體" panose="020B0604030504040204" pitchFamily="34" charset="-120"/>
              </a:rPr>
              <a:t>班級多是以</a:t>
            </a:r>
            <a:r>
              <a:rPr lang="zh-TW" altLang="en-US" b="1" u="sng" dirty="0" smtClean="0">
                <a:latin typeface="微軟正黑體" panose="020B0604030504040204" pitchFamily="34" charset="-120"/>
                <a:ea typeface="微軟正黑體" panose="020B0604030504040204" pitchFamily="34" charset="-120"/>
              </a:rPr>
              <a:t>學科發展</a:t>
            </a:r>
            <a:r>
              <a:rPr lang="zh-TW" altLang="en-US" dirty="0" smtClean="0">
                <a:latin typeface="微軟正黑體" panose="020B0604030504040204" pitchFamily="34" charset="-120"/>
                <a:ea typeface="微軟正黑體" panose="020B0604030504040204" pitchFamily="34" charset="-120"/>
              </a:rPr>
              <a:t>為主軸，遴選方式也多以</a:t>
            </a:r>
            <a:r>
              <a:rPr lang="zh-TW" altLang="en-US" b="1" dirty="0" smtClean="0">
                <a:solidFill>
                  <a:srgbClr val="FF0000"/>
                </a:solidFill>
                <a:latin typeface="微軟正黑體" panose="020B0604030504040204" pitchFamily="34" charset="-120"/>
                <a:ea typeface="微軟正黑體" panose="020B0604030504040204" pitchFamily="34" charset="-120"/>
              </a:rPr>
              <a:t>學科測驗</a:t>
            </a:r>
            <a:r>
              <a:rPr lang="zh-TW" altLang="en-US" dirty="0" smtClean="0">
                <a:latin typeface="微軟正黑體" panose="020B0604030504040204" pitchFamily="34" charset="-120"/>
                <a:ea typeface="微軟正黑體" panose="020B0604030504040204" pitchFamily="34" charset="-120"/>
              </a:rPr>
              <a:t>為主。</a:t>
            </a:r>
            <a:endParaRPr lang="en-US" altLang="zh-TW" dirty="0" smtClean="0">
              <a:latin typeface="微軟正黑體" panose="020B0604030504040204" pitchFamily="34" charset="-120"/>
              <a:ea typeface="微軟正黑體" panose="020B0604030504040204" pitchFamily="34" charset="-120"/>
            </a:endParaRPr>
          </a:p>
          <a:p>
            <a:r>
              <a:rPr lang="zh-TW" altLang="en-US" b="1" dirty="0" smtClean="0">
                <a:solidFill>
                  <a:srgbClr val="0000FF"/>
                </a:solidFill>
                <a:latin typeface="微軟正黑體" panose="020B0604030504040204" pitchFamily="34" charset="-120"/>
                <a:ea typeface="微軟正黑體" panose="020B0604030504040204" pitchFamily="34" charset="-120"/>
              </a:rPr>
              <a:t>會考成績</a:t>
            </a:r>
            <a:r>
              <a:rPr lang="zh-TW" altLang="en-US" dirty="0" smtClean="0">
                <a:latin typeface="微軟正黑體" panose="020B0604030504040204" pitchFamily="34" charset="-120"/>
                <a:ea typeface="微軟正黑體" panose="020B0604030504040204" pitchFamily="34" charset="-120"/>
              </a:rPr>
              <a:t>可能成為</a:t>
            </a:r>
            <a:r>
              <a:rPr lang="zh-TW" altLang="en-US" b="1" dirty="0" smtClean="0">
                <a:solidFill>
                  <a:srgbClr val="0000FF"/>
                </a:solidFill>
                <a:latin typeface="微軟正黑體" panose="020B0604030504040204" pitchFamily="34" charset="-120"/>
                <a:ea typeface="微軟正黑體" panose="020B0604030504040204" pitchFamily="34" charset="-120"/>
              </a:rPr>
              <a:t>入學門檻</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依各校簡章規定</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half" idx="10"/>
          </p:nvPr>
        </p:nvSpPr>
        <p:spPr/>
        <p:txBody>
          <a:bodyPr/>
          <a:lstStyle/>
          <a:p>
            <a:pPr>
              <a:defRPr/>
            </a:pPr>
            <a:fld id="{FA901894-BED0-4F6E-A420-E329D5188CEE}" type="datetime1">
              <a:rPr lang="zh-TW" altLang="en-US" smtClean="0"/>
              <a:pPr>
                <a:defRPr/>
              </a:pPr>
              <a:t>2016/6/4</a:t>
            </a:fld>
            <a:endParaRPr lang="en-US" altLang="zh-TW"/>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38</a:t>
            </a:fld>
            <a:endParaRPr lang="en-US" altLang="zh-TW"/>
          </a:p>
        </p:txBody>
      </p:sp>
    </p:spTree>
    <p:extLst>
      <p:ext uri="{BB962C8B-B14F-4D97-AF65-F5344CB8AC3E}">
        <p14:creationId xmlns:p14="http://schemas.microsoft.com/office/powerpoint/2010/main" val="128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548680"/>
            <a:ext cx="9144000" cy="1002506"/>
          </a:xfrm>
        </p:spPr>
        <p:txBody>
          <a:bodyPr>
            <a:normAutofit/>
          </a:bodyPr>
          <a:lstStyle/>
          <a:p>
            <a:r>
              <a:rPr lang="zh-TW" altLang="en-US" sz="3500" dirty="0" smtClean="0">
                <a:solidFill>
                  <a:schemeClr val="tx1"/>
                </a:solidFill>
                <a:latin typeface="微軟正黑體" panose="020B0604030504040204" pitchFamily="34" charset="-120"/>
              </a:rPr>
              <a:t>基北區</a:t>
            </a:r>
            <a:r>
              <a:rPr lang="en-US" altLang="zh-TW" sz="3500" dirty="0" smtClean="0">
                <a:solidFill>
                  <a:schemeClr val="tx1"/>
                </a:solidFill>
                <a:latin typeface="微軟正黑體" panose="020B0604030504040204" pitchFamily="34" charset="-120"/>
              </a:rPr>
              <a:t>105</a:t>
            </a:r>
            <a:r>
              <a:rPr lang="zh-TW" altLang="zh-TW" sz="3500" dirty="0">
                <a:solidFill>
                  <a:schemeClr val="tx1"/>
                </a:solidFill>
                <a:latin typeface="微軟正黑體" panose="020B0604030504040204" pitchFamily="34" charset="-120"/>
              </a:rPr>
              <a:t>學年度</a:t>
            </a:r>
            <a:r>
              <a:rPr lang="zh-TW" altLang="zh-TW" sz="3500" b="1" u="sng" dirty="0">
                <a:solidFill>
                  <a:schemeClr val="tx1"/>
                </a:solidFill>
                <a:latin typeface="微軟正黑體" panose="020B0604030504040204" pitchFamily="34" charset="-120"/>
              </a:rPr>
              <a:t>特色招生</a:t>
            </a:r>
            <a:r>
              <a:rPr lang="zh-TW" altLang="zh-TW" sz="3500" b="1" u="sng" dirty="0">
                <a:solidFill>
                  <a:srgbClr val="FF0000"/>
                </a:solidFill>
                <a:latin typeface="微軟正黑體" panose="020B0604030504040204" pitchFamily="34" charset="-120"/>
              </a:rPr>
              <a:t>考試分發</a:t>
            </a:r>
            <a:r>
              <a:rPr lang="zh-TW" altLang="zh-TW" sz="3500" b="1" u="sng" dirty="0" smtClean="0">
                <a:solidFill>
                  <a:schemeClr val="tx1"/>
                </a:solidFill>
                <a:latin typeface="微軟正黑體" panose="020B0604030504040204" pitchFamily="34" charset="-120"/>
              </a:rPr>
              <a:t>入學</a:t>
            </a:r>
            <a:r>
              <a:rPr lang="zh-TW" altLang="zh-TW" sz="3500" dirty="0" smtClean="0">
                <a:solidFill>
                  <a:schemeClr val="tx1"/>
                </a:solidFill>
                <a:latin typeface="微軟正黑體" panose="020B0604030504040204" pitchFamily="34" charset="-120"/>
              </a:rPr>
              <a:t>學校</a:t>
            </a:r>
            <a:endParaRPr lang="zh-TW" altLang="en-US" sz="3500" dirty="0">
              <a:solidFill>
                <a:schemeClr val="tx1"/>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39</a:t>
            </a:fld>
            <a:endParaRPr lang="en-US" altLang="zh-TW"/>
          </a:p>
        </p:txBody>
      </p:sp>
      <p:graphicFrame>
        <p:nvGraphicFramePr>
          <p:cNvPr id="9" name="內容版面配置區 3"/>
          <p:cNvGraphicFramePr>
            <a:graphicFrameLocks/>
          </p:cNvGraphicFramePr>
          <p:nvPr>
            <p:extLst>
              <p:ext uri="{D42A27DB-BD31-4B8C-83A1-F6EECF244321}">
                <p14:modId xmlns:p14="http://schemas.microsoft.com/office/powerpoint/2010/main" val="3857463586"/>
              </p:ext>
            </p:extLst>
          </p:nvPr>
        </p:nvGraphicFramePr>
        <p:xfrm>
          <a:off x="971600" y="1988840"/>
          <a:ext cx="7704856" cy="3456384"/>
        </p:xfrm>
        <a:graphic>
          <a:graphicData uri="http://schemas.openxmlformats.org/drawingml/2006/table">
            <a:tbl>
              <a:tblPr>
                <a:tableStyleId>{69CF1AB2-1976-4502-BF36-3FF5EA218861}</a:tableStyleId>
              </a:tblPr>
              <a:tblGrid>
                <a:gridCol w="1324223"/>
                <a:gridCol w="2772875"/>
                <a:gridCol w="3607758"/>
              </a:tblGrid>
              <a:tr h="353163">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學校</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特色班別名稱</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學科測驗科目</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r>
              <a:tr h="1498380">
                <a:tc>
                  <a:txBody>
                    <a:bodyPr/>
                    <a:lstStyle/>
                    <a:p>
                      <a:pPr algn="ctr" fontAlgn="ctr"/>
                      <a:r>
                        <a:rPr lang="zh-TW" altLang="en-US" sz="2400" b="1" u="none" strike="noStrike" dirty="0" smtClean="0">
                          <a:solidFill>
                            <a:srgbClr val="0000FF"/>
                          </a:solidFill>
                          <a:effectLst/>
                          <a:latin typeface="微軟正黑體" panose="020B0604030504040204" pitchFamily="34" charset="-120"/>
                          <a:ea typeface="微軟正黑體" panose="020B0604030504040204" pitchFamily="34" charset="-120"/>
                        </a:rPr>
                        <a:t>政大附中</a:t>
                      </a:r>
                      <a:endParaRPr lang="zh-TW" altLang="en-US" sz="24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b="1" u="none" strike="noStrike" dirty="0">
                          <a:solidFill>
                            <a:srgbClr val="0000FF"/>
                          </a:solidFill>
                          <a:effectLst/>
                          <a:latin typeface="微軟正黑體" panose="020B0604030504040204" pitchFamily="34" charset="-120"/>
                          <a:ea typeface="微軟正黑體" panose="020B0604030504040204" pitchFamily="34" charset="-120"/>
                        </a:rPr>
                        <a:t>英語國際</a:t>
                      </a:r>
                      <a:r>
                        <a:rPr lang="zh-TW" altLang="en-US" sz="2400" u="none" strike="noStrike" dirty="0">
                          <a:effectLst/>
                          <a:latin typeface="微軟正黑體" panose="020B0604030504040204" pitchFamily="34" charset="-120"/>
                          <a:ea typeface="微軟正黑體" panose="020B0604030504040204" pitchFamily="34" charset="-120"/>
                        </a:rPr>
                        <a:t>特色</a:t>
                      </a:r>
                      <a:r>
                        <a:rPr lang="zh-TW" altLang="en-US" sz="2400" u="none" strike="noStrike" dirty="0" smtClean="0">
                          <a:effectLst/>
                          <a:latin typeface="微軟正黑體" panose="020B0604030504040204" pitchFamily="34" charset="-120"/>
                          <a:ea typeface="微軟正黑體" panose="020B0604030504040204" pitchFamily="34" charset="-120"/>
                        </a:rPr>
                        <a:t>班</a:t>
                      </a:r>
                      <a:endParaRPr lang="en-US" altLang="zh-TW" sz="2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2400" b="0" i="0" u="none" strike="noStrike" dirty="0" smtClean="0">
                          <a:solidFill>
                            <a:srgbClr val="000000"/>
                          </a:solidFill>
                          <a:effectLst/>
                          <a:latin typeface="微軟正黑體" panose="020B0604030504040204" pitchFamily="34" charset="-120"/>
                          <a:ea typeface="微軟正黑體" panose="020B0604030504040204" pitchFamily="34" charset="-120"/>
                        </a:rPr>
                        <a:t>(1</a:t>
                      </a:r>
                      <a:r>
                        <a:rPr lang="zh-TW" altLang="en-US" sz="2400" b="0" i="0" u="none" strike="noStrike" dirty="0" smtClean="0">
                          <a:solidFill>
                            <a:srgbClr val="000000"/>
                          </a:solidFill>
                          <a:effectLst/>
                          <a:latin typeface="微軟正黑體" panose="020B0604030504040204" pitchFamily="34" charset="-120"/>
                          <a:ea typeface="微軟正黑體" panose="020B0604030504040204" pitchFamily="34" charset="-120"/>
                        </a:rPr>
                        <a:t>班</a:t>
                      </a:r>
                      <a:r>
                        <a:rPr lang="en-US" altLang="zh-TW" sz="2400" b="0" i="0" u="none" strike="noStrike" dirty="0" smtClean="0">
                          <a:solidFill>
                            <a:srgbClr val="000000"/>
                          </a:solidFill>
                          <a:effectLst/>
                          <a:latin typeface="微軟正黑體" panose="020B0604030504040204" pitchFamily="34" charset="-120"/>
                          <a:ea typeface="微軟正黑體" panose="020B0604030504040204" pitchFamily="34" charset="-120"/>
                        </a:rPr>
                        <a:t>40</a:t>
                      </a:r>
                      <a:r>
                        <a:rPr lang="zh-TW" altLang="en-US" sz="2400" b="0" i="0" u="none" strike="noStrike" dirty="0" smtClean="0">
                          <a:solidFill>
                            <a:srgbClr val="000000"/>
                          </a:solidFill>
                          <a:effectLst/>
                          <a:latin typeface="微軟正黑體" panose="020B0604030504040204" pitchFamily="34" charset="-120"/>
                          <a:ea typeface="微軟正黑體" panose="020B0604030504040204" pitchFamily="34" charset="-120"/>
                        </a:rPr>
                        <a:t>人</a:t>
                      </a:r>
                      <a:r>
                        <a:rPr lang="en-US" altLang="zh-TW" sz="2400" b="0" i="0" u="none" strike="noStrike" dirty="0" smtClean="0">
                          <a:solidFill>
                            <a:srgbClr val="000000"/>
                          </a:solidFill>
                          <a:effectLst/>
                          <a:latin typeface="微軟正黑體" panose="020B0604030504040204" pitchFamily="34" charset="-120"/>
                          <a:ea typeface="微軟正黑體" panose="020B0604030504040204" pitchFamily="34" charset="-120"/>
                        </a:rPr>
                        <a:t>)</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l" fontAlgn="ctr"/>
                      <a:r>
                        <a:rPr lang="zh-TW" altLang="en-US" sz="2400" u="none" strike="noStrike" dirty="0" smtClean="0">
                          <a:effectLst/>
                          <a:latin typeface="微軟正黑體" panose="020B0604030504040204" pitchFamily="34" charset="-120"/>
                          <a:ea typeface="微軟正黑體" panose="020B0604030504040204" pitchFamily="34" charset="-120"/>
                        </a:rPr>
                        <a:t>英文</a:t>
                      </a:r>
                      <a:r>
                        <a:rPr lang="en-US" altLang="zh-TW" sz="2400" u="none" strike="noStrike" dirty="0" smtClean="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閱讀、</a:t>
                      </a:r>
                      <a:r>
                        <a:rPr lang="zh-TW" altLang="en-US" sz="2400" u="none" strike="noStrike" dirty="0" smtClean="0">
                          <a:effectLst/>
                          <a:latin typeface="微軟正黑體" panose="020B0604030504040204" pitchFamily="34" charset="-120"/>
                          <a:ea typeface="微軟正黑體" panose="020B0604030504040204" pitchFamily="34" charset="-120"/>
                        </a:rPr>
                        <a:t>聽力</a:t>
                      </a:r>
                      <a:r>
                        <a:rPr lang="en-US" altLang="zh-TW" sz="2400" u="none" strike="noStrike" dirty="0" smtClean="0">
                          <a:effectLst/>
                          <a:latin typeface="微軟正黑體" panose="020B0604030504040204" pitchFamily="34" charset="-120"/>
                          <a:ea typeface="微軟正黑體" panose="020B0604030504040204" pitchFamily="34" charset="-120"/>
                        </a:rPr>
                        <a:t>)</a:t>
                      </a:r>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r>
              <a:tr h="1584176">
                <a:tc>
                  <a:txBody>
                    <a:bodyPr/>
                    <a:lstStyle/>
                    <a:p>
                      <a:pPr algn="ctr" fontAlgn="ctr"/>
                      <a:r>
                        <a:rPr lang="zh-TW" altLang="en-US" sz="2400" b="1" u="none" strike="noStrike" dirty="0" smtClean="0">
                          <a:solidFill>
                            <a:srgbClr val="FF00FF"/>
                          </a:solidFill>
                          <a:effectLst/>
                          <a:latin typeface="微軟正黑體" panose="020B0604030504040204" pitchFamily="34" charset="-120"/>
                          <a:ea typeface="微軟正黑體" panose="020B0604030504040204" pitchFamily="34" charset="-120"/>
                        </a:rPr>
                        <a:t>師大附中</a:t>
                      </a:r>
                      <a:endParaRPr lang="zh-TW" altLang="en-US" sz="2400" b="1" i="0" u="none" strike="noStrike" dirty="0">
                        <a:solidFill>
                          <a:srgbClr val="FF00FF"/>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b="1" u="none" strike="noStrike" dirty="0" smtClean="0">
                          <a:solidFill>
                            <a:srgbClr val="FF00FF"/>
                          </a:solidFill>
                          <a:effectLst/>
                          <a:latin typeface="微軟正黑體" panose="020B0604030504040204" pitchFamily="34" charset="-120"/>
                          <a:ea typeface="微軟正黑體" panose="020B0604030504040204" pitchFamily="34" charset="-120"/>
                        </a:rPr>
                        <a:t>資訊科學</a:t>
                      </a:r>
                      <a:r>
                        <a:rPr lang="zh-TW" altLang="en-US" sz="2400" u="none" strike="noStrike" dirty="0" smtClean="0">
                          <a:effectLst/>
                          <a:latin typeface="微軟正黑體" panose="020B0604030504040204" pitchFamily="34" charset="-120"/>
                          <a:ea typeface="微軟正黑體" panose="020B0604030504040204" pitchFamily="34" charset="-120"/>
                        </a:rPr>
                        <a:t>特色專班</a:t>
                      </a:r>
                      <a:endParaRPr lang="en-US" altLang="zh-TW" sz="2400" u="none" strike="noStrike" dirty="0" smtClean="0">
                        <a:effectLst/>
                        <a:latin typeface="微軟正黑體" panose="020B0604030504040204" pitchFamily="34" charset="-120"/>
                        <a:ea typeface="微軟正黑體" panose="020B0604030504040204" pitchFamily="34" charset="-120"/>
                      </a:endParaRPr>
                    </a:p>
                    <a:p>
                      <a:pPr algn="ctr" fontAlgn="ctr"/>
                      <a:r>
                        <a:rPr lang="en-US" altLang="zh-TW" sz="2400" b="0" i="0" u="none" strike="noStrike" dirty="0" smtClean="0">
                          <a:solidFill>
                            <a:srgbClr val="000000"/>
                          </a:solidFill>
                          <a:effectLst/>
                          <a:latin typeface="微軟正黑體" panose="020B0604030504040204" pitchFamily="34" charset="-120"/>
                          <a:ea typeface="微軟正黑體" panose="020B0604030504040204" pitchFamily="34" charset="-120"/>
                        </a:rPr>
                        <a:t>(1</a:t>
                      </a:r>
                      <a:r>
                        <a:rPr lang="zh-TW" altLang="en-US" sz="2400" b="0" i="0" u="none" strike="noStrike" dirty="0" smtClean="0">
                          <a:solidFill>
                            <a:srgbClr val="000000"/>
                          </a:solidFill>
                          <a:effectLst/>
                          <a:latin typeface="微軟正黑體" panose="020B0604030504040204" pitchFamily="34" charset="-120"/>
                          <a:ea typeface="微軟正黑體" panose="020B0604030504040204" pitchFamily="34" charset="-120"/>
                        </a:rPr>
                        <a:t>班</a:t>
                      </a:r>
                      <a:r>
                        <a:rPr lang="en-US" altLang="zh-TW" sz="2400" b="0" i="0" u="none" strike="noStrike" dirty="0" smtClean="0">
                          <a:solidFill>
                            <a:srgbClr val="000000"/>
                          </a:solidFill>
                          <a:effectLst/>
                          <a:latin typeface="微軟正黑體" panose="020B0604030504040204" pitchFamily="34" charset="-120"/>
                          <a:ea typeface="微軟正黑體" panose="020B0604030504040204" pitchFamily="34" charset="-120"/>
                        </a:rPr>
                        <a:t>40</a:t>
                      </a:r>
                      <a:r>
                        <a:rPr lang="zh-TW" altLang="en-US" sz="2400" b="0" i="0" u="none" strike="noStrike" dirty="0" smtClean="0">
                          <a:solidFill>
                            <a:srgbClr val="000000"/>
                          </a:solidFill>
                          <a:effectLst/>
                          <a:latin typeface="微軟正黑體" panose="020B0604030504040204" pitchFamily="34" charset="-120"/>
                          <a:ea typeface="微軟正黑體" panose="020B0604030504040204" pitchFamily="34" charset="-120"/>
                        </a:rPr>
                        <a:t>人</a:t>
                      </a:r>
                      <a:r>
                        <a:rPr lang="en-US" altLang="zh-TW" sz="2400" b="0" i="0" u="none" strike="noStrike" dirty="0" smtClean="0">
                          <a:solidFill>
                            <a:srgbClr val="000000"/>
                          </a:solidFill>
                          <a:effectLst/>
                          <a:latin typeface="微軟正黑體" panose="020B0604030504040204" pitchFamily="34" charset="-120"/>
                          <a:ea typeface="微軟正黑體" panose="020B0604030504040204" pitchFamily="34" charset="-120"/>
                        </a:rPr>
                        <a:t>)</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l" fontAlgn="ctr"/>
                      <a:r>
                        <a:rPr lang="zh-TW" altLang="en-US" sz="2400" u="none" strike="noStrike" dirty="0">
                          <a:effectLst/>
                          <a:latin typeface="微軟正黑體" panose="020B0604030504040204" pitchFamily="34" charset="-120"/>
                          <a:ea typeface="微軟正黑體" panose="020B0604030504040204" pitchFamily="34" charset="-120"/>
                        </a:rPr>
                        <a:t>數學</a:t>
                      </a:r>
                      <a:r>
                        <a:rPr lang="en-US" altLang="zh-TW" sz="2400" u="none" strike="noStrike" dirty="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選擇</a:t>
                      </a:r>
                      <a:r>
                        <a:rPr lang="en-US" altLang="zh-TW" sz="2400" u="none" strike="noStrike" dirty="0" smtClean="0">
                          <a:effectLst/>
                          <a:latin typeface="微軟正黑體" panose="020B0604030504040204" pitchFamily="34" charset="-120"/>
                          <a:ea typeface="微軟正黑體" panose="020B0604030504040204" pitchFamily="34" charset="-120"/>
                        </a:rPr>
                        <a:t>)</a:t>
                      </a:r>
                      <a:r>
                        <a:rPr lang="zh-TW" altLang="en-US" sz="2400" u="none" strike="noStrike" dirty="0" smtClean="0">
                          <a:effectLst/>
                          <a:latin typeface="微軟正黑體" panose="020B0604030504040204" pitchFamily="34" charset="-120"/>
                          <a:ea typeface="微軟正黑體" panose="020B0604030504040204" pitchFamily="34" charset="-120"/>
                        </a:rPr>
                        <a:t>、資訊</a:t>
                      </a:r>
                      <a:r>
                        <a:rPr lang="en-US" altLang="zh-TW" sz="2400" u="none" strike="noStrike" dirty="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選擇</a:t>
                      </a:r>
                      <a:r>
                        <a:rPr lang="en-US" altLang="zh-TW" sz="2400" u="none" strike="noStrike" dirty="0">
                          <a:effectLst/>
                          <a:latin typeface="微軟正黑體" panose="020B0604030504040204" pitchFamily="34" charset="-120"/>
                          <a:ea typeface="微軟正黑體" panose="020B0604030504040204" pitchFamily="34" charset="-120"/>
                        </a:rPr>
                        <a:t>)</a:t>
                      </a:r>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r>
            </a:tbl>
          </a:graphicData>
        </a:graphic>
      </p:graphicFrame>
    </p:spTree>
    <p:extLst>
      <p:ext uri="{BB962C8B-B14F-4D97-AF65-F5344CB8AC3E}">
        <p14:creationId xmlns:p14="http://schemas.microsoft.com/office/powerpoint/2010/main" val="21021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382588" y="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Clr>
                <a:schemeClr val="accent1"/>
              </a:buClr>
              <a:buSzPct val="50000"/>
              <a:buFont typeface="Wingdings 2" pitchFamily="18" charset="2"/>
              <a:buChar char=""/>
              <a:defRPr sz="3200">
                <a:solidFill>
                  <a:schemeClr val="tx1"/>
                </a:solidFill>
                <a:latin typeface="Cambria" pitchFamily="18" charset="0"/>
                <a:ea typeface="新細明體" pitchFamily="18" charset="-120"/>
              </a:defRPr>
            </a:lvl1pPr>
            <a:lvl2pPr marL="742950" indent="-285750" defTabSz="912813">
              <a:spcBef>
                <a:spcPct val="20000"/>
              </a:spcBef>
              <a:buClr>
                <a:schemeClr val="accent2"/>
              </a:buClr>
              <a:buSzPct val="50000"/>
              <a:buFont typeface="Wingdings 2" pitchFamily="18" charset="2"/>
              <a:buChar char="³"/>
              <a:defRPr sz="2800">
                <a:solidFill>
                  <a:schemeClr val="tx1"/>
                </a:solidFill>
                <a:latin typeface="Cambria" pitchFamily="18" charset="0"/>
                <a:ea typeface="新細明體" pitchFamily="18" charset="-120"/>
              </a:defRPr>
            </a:lvl2pPr>
            <a:lvl3pPr marL="1143000" indent="-228600" defTabSz="912813">
              <a:spcBef>
                <a:spcPct val="20000"/>
              </a:spcBef>
              <a:buClr>
                <a:srgbClr val="7B9B57"/>
              </a:buClr>
              <a:buSzPct val="60000"/>
              <a:buFont typeface="Wingdings 2" pitchFamily="18" charset="2"/>
              <a:buChar char="®"/>
              <a:defRPr sz="2400">
                <a:solidFill>
                  <a:schemeClr val="tx1"/>
                </a:solidFill>
                <a:latin typeface="Cambria" pitchFamily="18" charset="0"/>
                <a:ea typeface="新細明體" pitchFamily="18" charset="-120"/>
              </a:defRPr>
            </a:lvl3pPr>
            <a:lvl4pPr marL="1600200" indent="-228600" defTabSz="912813">
              <a:spcBef>
                <a:spcPct val="20000"/>
              </a:spcBef>
              <a:buClr>
                <a:srgbClr val="8B7396"/>
              </a:buClr>
              <a:buSzPct val="45000"/>
              <a:buFont typeface="Wingdings 2" pitchFamily="18" charset="2"/>
              <a:buChar char="¯"/>
              <a:defRPr sz="2000">
                <a:solidFill>
                  <a:schemeClr val="tx1"/>
                </a:solidFill>
                <a:latin typeface="Cambria" pitchFamily="18" charset="0"/>
                <a:ea typeface="新細明體" pitchFamily="18" charset="-120"/>
              </a:defRPr>
            </a:lvl4pPr>
            <a:lvl5pPr marL="2057400" indent="-228600" defTabSz="912813">
              <a:spcBef>
                <a:spcPct val="20000"/>
              </a:spcBef>
              <a:buClr>
                <a:srgbClr val="E89A53"/>
              </a:buClr>
              <a:buFont typeface="Wingdings 2" pitchFamily="18" charset="2"/>
              <a:buChar char=""/>
              <a:defRPr sz="2000">
                <a:solidFill>
                  <a:schemeClr val="tx1"/>
                </a:solidFill>
                <a:latin typeface="Cambria" pitchFamily="18" charset="0"/>
                <a:ea typeface="新細明體" pitchFamily="18" charset="-120"/>
              </a:defRPr>
            </a:lvl5pPr>
            <a:lvl6pPr marL="2514600" indent="-228600" defTabSz="912813"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6pPr>
            <a:lvl7pPr marL="2971800" indent="-228600" defTabSz="912813"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7pPr>
            <a:lvl8pPr marL="3429000" indent="-228600" defTabSz="912813"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8pPr>
            <a:lvl9pPr marL="3886200" indent="-228600" defTabSz="912813" eaLnBrk="0" fontAlgn="base" hangingPunct="0">
              <a:spcBef>
                <a:spcPct val="20000"/>
              </a:spcBef>
              <a:spcAft>
                <a:spcPct val="0"/>
              </a:spcAft>
              <a:buClr>
                <a:srgbClr val="E89A53"/>
              </a:buClr>
              <a:buFont typeface="Wingdings 2" pitchFamily="18" charset="2"/>
              <a:buChar char=""/>
              <a:defRPr sz="2000">
                <a:solidFill>
                  <a:schemeClr val="tx1"/>
                </a:solidFill>
                <a:latin typeface="Cambria" pitchFamily="18" charset="0"/>
                <a:ea typeface="新細明體" pitchFamily="18" charset="-120"/>
              </a:defRPr>
            </a:lvl9pPr>
          </a:lstStyle>
          <a:p>
            <a:pPr eaLnBrk="0" fontAlgn="base" hangingPunct="0">
              <a:spcBef>
                <a:spcPct val="0"/>
              </a:spcBef>
              <a:spcAft>
                <a:spcPct val="0"/>
              </a:spcAft>
              <a:buClrTx/>
              <a:buSzTx/>
              <a:buFontTx/>
              <a:buNone/>
            </a:pPr>
            <a:endParaRPr lang="zh-TW" altLang="en-US" sz="4000" smtClean="0">
              <a:solidFill>
                <a:srgbClr val="000099"/>
              </a:solidFill>
              <a:latin typeface="Calibri" pitchFamily="34" charset="0"/>
            </a:endParaRPr>
          </a:p>
        </p:txBody>
      </p:sp>
      <p:sp>
        <p:nvSpPr>
          <p:cNvPr id="19459" name="標題 3"/>
          <p:cNvSpPr>
            <a:spLocks noGrp="1"/>
          </p:cNvSpPr>
          <p:nvPr>
            <p:ph type="title" idx="4294967295"/>
          </p:nvPr>
        </p:nvSpPr>
        <p:spPr>
          <a:xfrm>
            <a:off x="446945" y="404813"/>
            <a:ext cx="8229600" cy="901700"/>
          </a:xfrm>
        </p:spPr>
        <p:txBody>
          <a:bodyPr/>
          <a:lstStyle/>
          <a:p>
            <a:pPr defTabSz="912813" eaLnBrk="1" hangingPunct="1"/>
            <a:r>
              <a:rPr lang="zh-TW" altLang="en-US" b="1" dirty="0" smtClean="0">
                <a:solidFill>
                  <a:schemeClr val="tx1"/>
                </a:solidFill>
                <a:latin typeface="標楷體" pitchFamily="65" charset="-120"/>
                <a:ea typeface="標楷體" pitchFamily="65" charset="-120"/>
              </a:rPr>
              <a:t>適性入學三撇步</a:t>
            </a:r>
          </a:p>
        </p:txBody>
      </p:sp>
      <p:graphicFrame>
        <p:nvGraphicFramePr>
          <p:cNvPr id="6" name="資料庫圖表 5"/>
          <p:cNvGraphicFramePr/>
          <p:nvPr>
            <p:extLst>
              <p:ext uri="{D42A27DB-BD31-4B8C-83A1-F6EECF244321}">
                <p14:modId xmlns:p14="http://schemas.microsoft.com/office/powerpoint/2010/main" val="1901634550"/>
              </p:ext>
            </p:extLst>
          </p:nvPr>
        </p:nvGraphicFramePr>
        <p:xfrm>
          <a:off x="539552" y="1412776"/>
          <a:ext cx="825439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283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885384" cy="570458"/>
          </a:xfrm>
        </p:spPr>
        <p:txBody>
          <a:bodyPr>
            <a:normAutofit fontScale="90000"/>
          </a:bodyPr>
          <a:lstStyle/>
          <a:p>
            <a:r>
              <a:rPr lang="zh-TW" altLang="en-US" sz="3600" dirty="0" smtClean="0"/>
              <a:t>考試</a:t>
            </a:r>
            <a:r>
              <a:rPr lang="zh-TW" altLang="en-US" sz="3600" dirty="0"/>
              <a:t>科目時間規劃表 </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3117927670"/>
              </p:ext>
            </p:extLst>
          </p:nvPr>
        </p:nvGraphicFramePr>
        <p:xfrm>
          <a:off x="1331640" y="836712"/>
          <a:ext cx="7139136" cy="3603044"/>
        </p:xfrm>
        <a:graphic>
          <a:graphicData uri="http://schemas.openxmlformats.org/drawingml/2006/table">
            <a:tbl>
              <a:tblPr firstRow="1" bandRow="1">
                <a:tableStyleId>{93296810-A885-4BE3-A3E7-6D5BEEA58F35}</a:tableStyleId>
              </a:tblPr>
              <a:tblGrid>
                <a:gridCol w="976711"/>
                <a:gridCol w="2503485"/>
                <a:gridCol w="1059167"/>
                <a:gridCol w="2599773"/>
              </a:tblGrid>
              <a:tr h="395025">
                <a:tc gridSpan="4">
                  <a:txBody>
                    <a:bodyPr/>
                    <a:lstStyle/>
                    <a:p>
                      <a:r>
                        <a:rPr lang="en-US" altLang="zh-TW" sz="4000" dirty="0" smtClean="0"/>
                        <a:t>105 </a:t>
                      </a:r>
                      <a:r>
                        <a:rPr lang="zh-TW" altLang="en-US" sz="4000" dirty="0" smtClean="0"/>
                        <a:t>年 </a:t>
                      </a:r>
                      <a:r>
                        <a:rPr lang="en-US" altLang="zh-TW" sz="4000" dirty="0" smtClean="0"/>
                        <a:t>6 </a:t>
                      </a:r>
                      <a:r>
                        <a:rPr lang="zh-TW" altLang="en-US" sz="4000" dirty="0" smtClean="0"/>
                        <a:t>月 </a:t>
                      </a:r>
                      <a:r>
                        <a:rPr lang="en-US" altLang="zh-TW" sz="4000" dirty="0" smtClean="0"/>
                        <a:t>19 </a:t>
                      </a:r>
                      <a:r>
                        <a:rPr lang="zh-TW" altLang="en-US" sz="4000" dirty="0" smtClean="0"/>
                        <a:t>日</a:t>
                      </a:r>
                      <a:r>
                        <a:rPr lang="en-US" altLang="zh-TW" sz="4000" dirty="0" smtClean="0"/>
                        <a:t>(</a:t>
                      </a:r>
                      <a:r>
                        <a:rPr lang="zh-TW" altLang="en-US" sz="4000" dirty="0" smtClean="0"/>
                        <a:t>星期日</a:t>
                      </a:r>
                      <a:r>
                        <a:rPr lang="en-US" altLang="zh-TW" sz="4000" dirty="0" smtClean="0"/>
                        <a:t>)</a:t>
                      </a:r>
                      <a:endParaRPr lang="zh-TW" altLang="en-US" sz="4000" dirty="0"/>
                    </a:p>
                  </a:txBody>
                  <a:tcPr>
                    <a:solidFill>
                      <a:schemeClr val="tx1"/>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95025">
                <a:tc gridSpan="4">
                  <a:txBody>
                    <a:bodyPr/>
                    <a:lstStyle/>
                    <a:p>
                      <a:pPr algn="ctr"/>
                      <a:r>
                        <a:rPr lang="zh-TW" altLang="en-US" sz="1800" dirty="0" smtClean="0"/>
                        <a:t>上午</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95025">
                <a:tc>
                  <a:txBody>
                    <a:bodyPr/>
                    <a:lstStyle/>
                    <a:p>
                      <a:pPr algn="ctr"/>
                      <a:r>
                        <a:rPr lang="zh-TW" altLang="en-US" sz="1800" dirty="0" smtClean="0"/>
                        <a:t>預備</a:t>
                      </a:r>
                      <a:endParaRPr lang="zh-TW" altLang="en-US" sz="1800" b="1" dirty="0"/>
                    </a:p>
                  </a:txBody>
                  <a:tcPr/>
                </a:tc>
                <a:tc>
                  <a:txBody>
                    <a:bodyPr/>
                    <a:lstStyle/>
                    <a:p>
                      <a:pPr algn="ctr"/>
                      <a:r>
                        <a:rPr lang="zh-TW" altLang="en-US" sz="1800" dirty="0" smtClean="0"/>
                        <a:t>第一節</a:t>
                      </a:r>
                      <a:endParaRPr lang="zh-TW" altLang="en-US" sz="1800" b="1" dirty="0"/>
                    </a:p>
                  </a:txBody>
                  <a:tcPr/>
                </a:tc>
                <a:tc>
                  <a:txBody>
                    <a:bodyPr/>
                    <a:lstStyle/>
                    <a:p>
                      <a:pPr algn="ctr"/>
                      <a:r>
                        <a:rPr lang="zh-TW" altLang="en-US" sz="1800" dirty="0" smtClean="0"/>
                        <a:t>預備</a:t>
                      </a:r>
                      <a:endParaRPr lang="zh-TW" altLang="en-US" sz="1800" b="1" dirty="0"/>
                    </a:p>
                  </a:txBody>
                  <a:tcPr/>
                </a:tc>
                <a:tc>
                  <a:txBody>
                    <a:bodyPr/>
                    <a:lstStyle/>
                    <a:p>
                      <a:pPr algn="ctr"/>
                      <a:r>
                        <a:rPr lang="zh-TW" altLang="en-US" sz="1800" dirty="0" smtClean="0"/>
                        <a:t>第二節</a:t>
                      </a:r>
                      <a:endParaRPr lang="zh-TW" altLang="en-US" sz="1800" b="1" dirty="0"/>
                    </a:p>
                  </a:txBody>
                  <a:tcPr/>
                </a:tc>
              </a:tr>
              <a:tr h="395025">
                <a:tc>
                  <a:txBody>
                    <a:bodyPr/>
                    <a:lstStyle/>
                    <a:p>
                      <a:endParaRPr lang="zh-TW" altLang="en-US"/>
                    </a:p>
                  </a:txBody>
                  <a:tcPr/>
                </a:tc>
                <a:tc>
                  <a:txBody>
                    <a:bodyPr/>
                    <a:lstStyle/>
                    <a:p>
                      <a:endParaRPr lang="zh-TW" altLang="en-US" b="1" dirty="0">
                        <a:solidFill>
                          <a:srgbClr val="006600"/>
                        </a:solidFill>
                      </a:endParaRPr>
                    </a:p>
                  </a:txBody>
                  <a:tcPr/>
                </a:tc>
                <a:tc>
                  <a:txBody>
                    <a:bodyPr/>
                    <a:lstStyle/>
                    <a:p>
                      <a:pPr algn="ctr"/>
                      <a:r>
                        <a:rPr lang="en-US" altLang="zh-TW" sz="1800" b="1" dirty="0" smtClean="0">
                          <a:solidFill>
                            <a:srgbClr val="006600"/>
                          </a:solidFill>
                        </a:rPr>
                        <a:t>10:30</a:t>
                      </a:r>
                      <a:endParaRPr lang="zh-TW" altLang="en-US" sz="1800" b="1" dirty="0">
                        <a:solidFill>
                          <a:srgbClr val="006600"/>
                        </a:solidFill>
                      </a:endParaRPr>
                    </a:p>
                  </a:txBody>
                  <a:tcPr/>
                </a:tc>
                <a:tc>
                  <a:txBody>
                    <a:bodyPr/>
                    <a:lstStyle/>
                    <a:p>
                      <a:pPr algn="ctr"/>
                      <a:r>
                        <a:rPr lang="en-US" altLang="zh-TW" sz="1800" b="1" dirty="0" smtClean="0">
                          <a:solidFill>
                            <a:srgbClr val="006600"/>
                          </a:solidFill>
                        </a:rPr>
                        <a:t>10</a:t>
                      </a:r>
                      <a:r>
                        <a:rPr lang="zh-TW" altLang="en-US" sz="1800" b="1" dirty="0" smtClean="0">
                          <a:solidFill>
                            <a:srgbClr val="006600"/>
                          </a:solidFill>
                        </a:rPr>
                        <a:t>：</a:t>
                      </a:r>
                      <a:r>
                        <a:rPr lang="en-US" altLang="zh-TW" sz="1800" b="1" dirty="0" smtClean="0">
                          <a:solidFill>
                            <a:srgbClr val="006600"/>
                          </a:solidFill>
                        </a:rPr>
                        <a:t>40</a:t>
                      </a:r>
                      <a:r>
                        <a:rPr lang="zh-TW" altLang="en-US" sz="1800" b="1" dirty="0" smtClean="0">
                          <a:solidFill>
                            <a:srgbClr val="006600"/>
                          </a:solidFill>
                        </a:rPr>
                        <a:t>～</a:t>
                      </a:r>
                      <a:r>
                        <a:rPr lang="en-US" altLang="zh-TW" sz="1800" b="1" dirty="0" smtClean="0">
                          <a:solidFill>
                            <a:srgbClr val="006600"/>
                          </a:solidFill>
                        </a:rPr>
                        <a:t>12</a:t>
                      </a:r>
                      <a:r>
                        <a:rPr lang="zh-TW" altLang="en-US" sz="1800" b="1" dirty="0" smtClean="0">
                          <a:solidFill>
                            <a:srgbClr val="006600"/>
                          </a:solidFill>
                        </a:rPr>
                        <a:t>：</a:t>
                      </a:r>
                      <a:r>
                        <a:rPr lang="en-US" altLang="zh-TW" sz="1800" b="1" dirty="0" smtClean="0">
                          <a:solidFill>
                            <a:srgbClr val="006600"/>
                          </a:solidFill>
                        </a:rPr>
                        <a:t>20</a:t>
                      </a:r>
                      <a:endParaRPr lang="zh-TW" altLang="en-US" sz="1800" b="1" dirty="0">
                        <a:solidFill>
                          <a:srgbClr val="006600"/>
                        </a:solidFill>
                      </a:endParaRPr>
                    </a:p>
                  </a:txBody>
                  <a:tcPr/>
                </a:tc>
              </a:tr>
              <a:tr h="681824">
                <a:tc gridSpan="2">
                  <a:txBody>
                    <a:bodyPr/>
                    <a:lstStyle/>
                    <a:p>
                      <a:endParaRPr lang="zh-TW" altLang="en-US" b="1" dirty="0">
                        <a:solidFill>
                          <a:srgbClr val="006600"/>
                        </a:solidFill>
                      </a:endParaRPr>
                    </a:p>
                  </a:txBody>
                  <a:tcPr/>
                </a:tc>
                <a:tc hMerge="1">
                  <a:txBody>
                    <a:bodyPr/>
                    <a:lstStyle/>
                    <a:p>
                      <a:endParaRPr lang="zh-TW" altLang="en-US" dirty="0"/>
                    </a:p>
                  </a:txBody>
                  <a:tcPr/>
                </a:tc>
                <a:tc gridSpan="2">
                  <a:txBody>
                    <a:bodyPr/>
                    <a:lstStyle/>
                    <a:p>
                      <a:pPr algn="ctr"/>
                      <a:r>
                        <a:rPr lang="zh-TW" altLang="en-US" sz="1800" b="1" dirty="0" smtClean="0">
                          <a:solidFill>
                            <a:srgbClr val="006600"/>
                          </a:solidFill>
                        </a:rPr>
                        <a:t>英語文 </a:t>
                      </a:r>
                      <a:r>
                        <a:rPr lang="en-US" altLang="zh-TW" sz="1800" b="1" dirty="0" smtClean="0">
                          <a:solidFill>
                            <a:srgbClr val="006600"/>
                          </a:solidFill>
                        </a:rPr>
                        <a:t>(</a:t>
                      </a:r>
                      <a:r>
                        <a:rPr lang="zh-TW" altLang="en-US" sz="1800" b="1" dirty="0" smtClean="0">
                          <a:solidFill>
                            <a:srgbClr val="006600"/>
                          </a:solidFill>
                        </a:rPr>
                        <a:t>閱讀測驗</a:t>
                      </a:r>
                      <a:r>
                        <a:rPr lang="en-US" altLang="zh-TW" sz="1800" b="1" dirty="0" smtClean="0">
                          <a:solidFill>
                            <a:srgbClr val="006600"/>
                          </a:solidFill>
                        </a:rPr>
                        <a:t>60</a:t>
                      </a:r>
                      <a:r>
                        <a:rPr lang="zh-TW" altLang="en-US" sz="1800" b="1" dirty="0" smtClean="0">
                          <a:solidFill>
                            <a:srgbClr val="006600"/>
                          </a:solidFill>
                        </a:rPr>
                        <a:t>分鐘</a:t>
                      </a:r>
                      <a:r>
                        <a:rPr lang="en-US" altLang="zh-TW" sz="1800" b="1" dirty="0" smtClean="0">
                          <a:solidFill>
                            <a:srgbClr val="006600"/>
                          </a:solidFill>
                        </a:rPr>
                        <a:t>+</a:t>
                      </a:r>
                      <a:r>
                        <a:rPr lang="zh-TW" altLang="en-US" sz="1800" b="1" dirty="0" smtClean="0">
                          <a:solidFill>
                            <a:srgbClr val="006600"/>
                          </a:solidFill>
                        </a:rPr>
                        <a:t>聽力試卷預備 與說明</a:t>
                      </a:r>
                      <a:r>
                        <a:rPr lang="en-US" altLang="zh-TW" sz="1800" b="1" dirty="0" smtClean="0">
                          <a:solidFill>
                            <a:srgbClr val="006600"/>
                          </a:solidFill>
                        </a:rPr>
                        <a:t>10</a:t>
                      </a:r>
                      <a:r>
                        <a:rPr lang="zh-TW" altLang="en-US" sz="1800" b="1" dirty="0" smtClean="0">
                          <a:solidFill>
                            <a:srgbClr val="006600"/>
                          </a:solidFill>
                        </a:rPr>
                        <a:t>分鐘</a:t>
                      </a:r>
                      <a:r>
                        <a:rPr lang="en-US" altLang="zh-TW" sz="1800" b="1" dirty="0" smtClean="0">
                          <a:solidFill>
                            <a:srgbClr val="006600"/>
                          </a:solidFill>
                        </a:rPr>
                        <a:t>+</a:t>
                      </a:r>
                      <a:r>
                        <a:rPr lang="zh-TW" altLang="en-US" sz="1800" b="1" dirty="0" smtClean="0">
                          <a:solidFill>
                            <a:srgbClr val="006600"/>
                          </a:solidFill>
                        </a:rPr>
                        <a:t>英聽</a:t>
                      </a:r>
                      <a:r>
                        <a:rPr lang="en-US" altLang="zh-TW" sz="1800" b="1" dirty="0" smtClean="0">
                          <a:solidFill>
                            <a:srgbClr val="006600"/>
                          </a:solidFill>
                        </a:rPr>
                        <a:t>30</a:t>
                      </a:r>
                      <a:r>
                        <a:rPr lang="zh-TW" altLang="en-US" sz="1800" b="1" dirty="0" smtClean="0">
                          <a:solidFill>
                            <a:srgbClr val="006600"/>
                          </a:solidFill>
                        </a:rPr>
                        <a:t>分鐘</a:t>
                      </a:r>
                      <a:r>
                        <a:rPr lang="en-US" altLang="zh-TW" sz="1800" b="1" dirty="0" smtClean="0">
                          <a:solidFill>
                            <a:srgbClr val="006600"/>
                          </a:solidFill>
                        </a:rPr>
                        <a:t>) </a:t>
                      </a:r>
                      <a:endParaRPr lang="zh-TW" altLang="en-US" sz="1800" b="1" dirty="0">
                        <a:solidFill>
                          <a:srgbClr val="006600"/>
                        </a:solidFill>
                      </a:endParaRPr>
                    </a:p>
                  </a:txBody>
                  <a:tcPr/>
                </a:tc>
                <a:tc hMerge="1">
                  <a:txBody>
                    <a:bodyPr/>
                    <a:lstStyle/>
                    <a:p>
                      <a:endParaRPr lang="zh-TW" altLang="en-US" dirty="0"/>
                    </a:p>
                  </a:txBody>
                  <a:tcPr/>
                </a:tc>
              </a:tr>
              <a:tr h="395025">
                <a:tc>
                  <a:txBody>
                    <a:bodyPr/>
                    <a:lstStyle/>
                    <a:p>
                      <a:pPr algn="ctr"/>
                      <a:r>
                        <a:rPr lang="en-US" altLang="zh-TW" sz="1800" b="1" dirty="0" smtClean="0">
                          <a:solidFill>
                            <a:srgbClr val="0000FF"/>
                          </a:solidFill>
                        </a:rPr>
                        <a:t>8:30</a:t>
                      </a:r>
                      <a:endParaRPr lang="zh-TW" altLang="en-US" sz="1800" b="1" dirty="0">
                        <a:solidFill>
                          <a:srgbClr val="0000FF"/>
                        </a:solidFill>
                      </a:endParaRPr>
                    </a:p>
                  </a:txBody>
                  <a:tcPr/>
                </a:tc>
                <a:tc>
                  <a:txBody>
                    <a:bodyPr/>
                    <a:lstStyle/>
                    <a:p>
                      <a:pPr algn="ctr"/>
                      <a:r>
                        <a:rPr lang="en-US" altLang="zh-TW" sz="1800" b="1" dirty="0" smtClean="0">
                          <a:solidFill>
                            <a:srgbClr val="0000FF"/>
                          </a:solidFill>
                        </a:rPr>
                        <a:t>8</a:t>
                      </a:r>
                      <a:r>
                        <a:rPr lang="zh-TW" altLang="en-US" sz="1800" b="1" dirty="0" smtClean="0">
                          <a:solidFill>
                            <a:srgbClr val="0000FF"/>
                          </a:solidFill>
                        </a:rPr>
                        <a:t>：</a:t>
                      </a:r>
                      <a:r>
                        <a:rPr lang="en-US" altLang="zh-TW" sz="1800" b="1" dirty="0" smtClean="0">
                          <a:solidFill>
                            <a:srgbClr val="0000FF"/>
                          </a:solidFill>
                        </a:rPr>
                        <a:t>40</a:t>
                      </a:r>
                      <a:r>
                        <a:rPr lang="zh-TW" altLang="en-US" sz="1800" b="1" dirty="0" smtClean="0">
                          <a:solidFill>
                            <a:srgbClr val="0000FF"/>
                          </a:solidFill>
                        </a:rPr>
                        <a:t>～</a:t>
                      </a:r>
                      <a:r>
                        <a:rPr lang="en-US" altLang="zh-TW" sz="1800" b="1" dirty="0" smtClean="0">
                          <a:solidFill>
                            <a:srgbClr val="0000FF"/>
                          </a:solidFill>
                        </a:rPr>
                        <a:t>9</a:t>
                      </a:r>
                      <a:r>
                        <a:rPr lang="zh-TW" altLang="en-US" sz="1800" b="1" dirty="0" smtClean="0">
                          <a:solidFill>
                            <a:srgbClr val="0000FF"/>
                          </a:solidFill>
                        </a:rPr>
                        <a:t>：</a:t>
                      </a:r>
                      <a:r>
                        <a:rPr lang="en-US" altLang="zh-TW" sz="1800" b="1" dirty="0" smtClean="0">
                          <a:solidFill>
                            <a:srgbClr val="0000FF"/>
                          </a:solidFill>
                        </a:rPr>
                        <a:t>40 </a:t>
                      </a:r>
                      <a:endParaRPr lang="zh-TW" altLang="en-US" sz="1800" b="1" dirty="0">
                        <a:solidFill>
                          <a:srgbClr val="0000FF"/>
                        </a:solidFill>
                      </a:endParaRPr>
                    </a:p>
                  </a:txBody>
                  <a:tcPr/>
                </a:tc>
                <a:tc>
                  <a:txBody>
                    <a:bodyPr/>
                    <a:lstStyle/>
                    <a:p>
                      <a:pPr algn="ctr"/>
                      <a:r>
                        <a:rPr lang="en-US" altLang="zh-TW" sz="1800" b="1" dirty="0" smtClean="0">
                          <a:solidFill>
                            <a:srgbClr val="0000FF"/>
                          </a:solidFill>
                        </a:rPr>
                        <a:t>10:30</a:t>
                      </a:r>
                      <a:endParaRPr lang="zh-TW" altLang="en-US" sz="1800" b="1" dirty="0">
                        <a:solidFill>
                          <a:srgbClr val="0000FF"/>
                        </a:solidFill>
                      </a:endParaRPr>
                    </a:p>
                  </a:txBody>
                  <a:tcPr/>
                </a:tc>
                <a:tc>
                  <a:txBody>
                    <a:bodyPr/>
                    <a:lstStyle/>
                    <a:p>
                      <a:pPr algn="ctr"/>
                      <a:r>
                        <a:rPr lang="en-US" altLang="zh-TW" sz="1800" b="1" dirty="0" smtClean="0">
                          <a:solidFill>
                            <a:srgbClr val="0000FF"/>
                          </a:solidFill>
                        </a:rPr>
                        <a:t>10</a:t>
                      </a:r>
                      <a:r>
                        <a:rPr lang="zh-TW" altLang="en-US" sz="1800" b="1" dirty="0" smtClean="0">
                          <a:solidFill>
                            <a:srgbClr val="0000FF"/>
                          </a:solidFill>
                        </a:rPr>
                        <a:t>：</a:t>
                      </a:r>
                      <a:r>
                        <a:rPr lang="en-US" altLang="zh-TW" sz="1800" b="1" dirty="0" smtClean="0">
                          <a:solidFill>
                            <a:srgbClr val="0000FF"/>
                          </a:solidFill>
                        </a:rPr>
                        <a:t>40</a:t>
                      </a:r>
                      <a:r>
                        <a:rPr lang="zh-TW" altLang="en-US" sz="1800" b="1" dirty="0" smtClean="0">
                          <a:solidFill>
                            <a:srgbClr val="0000FF"/>
                          </a:solidFill>
                        </a:rPr>
                        <a:t>～</a:t>
                      </a:r>
                      <a:r>
                        <a:rPr lang="en-US" altLang="zh-TW" sz="1800" b="1" dirty="0" smtClean="0">
                          <a:solidFill>
                            <a:srgbClr val="0000FF"/>
                          </a:solidFill>
                        </a:rPr>
                        <a:t>12</a:t>
                      </a:r>
                      <a:r>
                        <a:rPr lang="zh-TW" altLang="en-US" sz="1800" b="1" dirty="0" smtClean="0">
                          <a:solidFill>
                            <a:srgbClr val="0000FF"/>
                          </a:solidFill>
                        </a:rPr>
                        <a:t>：</a:t>
                      </a:r>
                      <a:r>
                        <a:rPr lang="en-US" altLang="zh-TW" sz="1800" b="1" dirty="0" smtClean="0">
                          <a:solidFill>
                            <a:srgbClr val="0000FF"/>
                          </a:solidFill>
                        </a:rPr>
                        <a:t>00 </a:t>
                      </a:r>
                      <a:endParaRPr lang="zh-TW" altLang="en-US" sz="1800" b="1" dirty="0">
                        <a:solidFill>
                          <a:srgbClr val="0000FF"/>
                        </a:solidFill>
                      </a:endParaRPr>
                    </a:p>
                  </a:txBody>
                  <a:tcPr/>
                </a:tc>
              </a:tr>
              <a:tr h="395025">
                <a:tc gridSpan="2">
                  <a:txBody>
                    <a:bodyPr/>
                    <a:lstStyle/>
                    <a:p>
                      <a:pPr algn="ctr"/>
                      <a:r>
                        <a:rPr lang="zh-TW" altLang="en-US" sz="1800" b="1" dirty="0" smtClean="0">
                          <a:solidFill>
                            <a:srgbClr val="0000FF"/>
                          </a:solidFill>
                        </a:rPr>
                        <a:t>數學</a:t>
                      </a:r>
                      <a:endParaRPr lang="en-US" altLang="zh-TW" sz="1800" b="1" dirty="0" smtClean="0">
                        <a:solidFill>
                          <a:srgbClr val="0000FF"/>
                        </a:solidFill>
                      </a:endParaRPr>
                    </a:p>
                    <a:p>
                      <a:pPr algn="ctr"/>
                      <a:r>
                        <a:rPr lang="zh-TW" altLang="en-US" sz="1800" b="1" dirty="0" smtClean="0">
                          <a:solidFill>
                            <a:srgbClr val="0000FF"/>
                          </a:solidFill>
                        </a:rPr>
                        <a:t> </a:t>
                      </a:r>
                      <a:r>
                        <a:rPr lang="en-US" altLang="zh-TW" sz="1800" b="1" dirty="0" smtClean="0">
                          <a:solidFill>
                            <a:srgbClr val="0000FF"/>
                          </a:solidFill>
                        </a:rPr>
                        <a:t>(</a:t>
                      </a:r>
                      <a:r>
                        <a:rPr lang="zh-TW" altLang="en-US" sz="1800" b="1" dirty="0" smtClean="0">
                          <a:solidFill>
                            <a:srgbClr val="0000FF"/>
                          </a:solidFill>
                        </a:rPr>
                        <a:t>選擇題 </a:t>
                      </a:r>
                      <a:r>
                        <a:rPr lang="en-US" altLang="zh-TW" sz="1800" b="1" dirty="0" smtClean="0">
                          <a:solidFill>
                            <a:srgbClr val="0000FF"/>
                          </a:solidFill>
                        </a:rPr>
                        <a:t>60 </a:t>
                      </a:r>
                      <a:r>
                        <a:rPr lang="zh-TW" altLang="en-US" sz="1800" b="1" dirty="0" smtClean="0">
                          <a:solidFill>
                            <a:srgbClr val="0000FF"/>
                          </a:solidFill>
                        </a:rPr>
                        <a:t>分鐘</a:t>
                      </a:r>
                      <a:r>
                        <a:rPr lang="en-US" altLang="zh-TW" sz="1800" b="1" dirty="0" smtClean="0">
                          <a:solidFill>
                            <a:srgbClr val="0000FF"/>
                          </a:solidFill>
                        </a:rPr>
                        <a:t>) </a:t>
                      </a:r>
                      <a:endParaRPr lang="zh-TW" altLang="en-US" sz="1800" b="1" dirty="0">
                        <a:solidFill>
                          <a:srgbClr val="0000FF"/>
                        </a:solidFill>
                      </a:endParaRPr>
                    </a:p>
                  </a:txBody>
                  <a:tcPr/>
                </a:tc>
                <a:tc hMerge="1">
                  <a:txBody>
                    <a:bodyPr/>
                    <a:lstStyle/>
                    <a:p>
                      <a:endParaRPr lang="zh-TW" altLang="en-US" dirty="0"/>
                    </a:p>
                  </a:txBody>
                  <a:tcPr/>
                </a:tc>
                <a:tc gridSpan="2">
                  <a:txBody>
                    <a:bodyPr/>
                    <a:lstStyle/>
                    <a:p>
                      <a:pPr algn="ctr"/>
                      <a:r>
                        <a:rPr lang="zh-TW" altLang="en-US" sz="1800" b="1" dirty="0" smtClean="0">
                          <a:solidFill>
                            <a:srgbClr val="0000FF"/>
                          </a:solidFill>
                        </a:rPr>
                        <a:t>資訊 </a:t>
                      </a:r>
                      <a:r>
                        <a:rPr lang="en-US" altLang="zh-TW" sz="1800" b="1" dirty="0" smtClean="0">
                          <a:solidFill>
                            <a:srgbClr val="0000FF"/>
                          </a:solidFill>
                        </a:rPr>
                        <a:t>(</a:t>
                      </a:r>
                      <a:r>
                        <a:rPr lang="zh-TW" altLang="en-US" sz="1800" b="1" dirty="0" smtClean="0">
                          <a:solidFill>
                            <a:srgbClr val="0000FF"/>
                          </a:solidFill>
                        </a:rPr>
                        <a:t>選擇題 </a:t>
                      </a:r>
                      <a:r>
                        <a:rPr lang="en-US" altLang="zh-TW" sz="1800" b="1" dirty="0" smtClean="0">
                          <a:solidFill>
                            <a:srgbClr val="0000FF"/>
                          </a:solidFill>
                        </a:rPr>
                        <a:t>60-80 </a:t>
                      </a:r>
                      <a:r>
                        <a:rPr lang="zh-TW" altLang="en-US" sz="1800" b="1" dirty="0" smtClean="0">
                          <a:solidFill>
                            <a:srgbClr val="0000FF"/>
                          </a:solidFill>
                        </a:rPr>
                        <a:t>分鐘</a:t>
                      </a:r>
                      <a:r>
                        <a:rPr lang="en-US" altLang="zh-TW" sz="1800" b="1" dirty="0" smtClean="0">
                          <a:solidFill>
                            <a:srgbClr val="0000FF"/>
                          </a:solidFill>
                        </a:rPr>
                        <a:t>) </a:t>
                      </a:r>
                      <a:endParaRPr lang="zh-TW" altLang="en-US" sz="1800" b="1" dirty="0">
                        <a:solidFill>
                          <a:srgbClr val="0000FF"/>
                        </a:solidFill>
                      </a:endParaRPr>
                    </a:p>
                  </a:txBody>
                  <a:tcPr/>
                </a:tc>
                <a:tc hMerge="1">
                  <a:txBody>
                    <a:bodyPr/>
                    <a:lstStyle/>
                    <a:p>
                      <a:endParaRPr lang="zh-TW" altLang="en-US" dirty="0"/>
                    </a:p>
                  </a:txBody>
                  <a:tcPr/>
                </a:tc>
              </a:tr>
            </a:tbl>
          </a:graphicData>
        </a:graphic>
      </p:graphicFrame>
      <p:sp>
        <p:nvSpPr>
          <p:cNvPr id="4" name="日期版面配置區 3"/>
          <p:cNvSpPr>
            <a:spLocks noGrp="1"/>
          </p:cNvSpPr>
          <p:nvPr>
            <p:ph type="dt" sz="half" idx="10"/>
          </p:nvPr>
        </p:nvSpPr>
        <p:spPr/>
        <p:txBody>
          <a:bodyPr/>
          <a:lstStyle/>
          <a:p>
            <a:pPr>
              <a:defRPr/>
            </a:pPr>
            <a:fld id="{FA901894-BED0-4F6E-A420-E329D5188CEE}" type="datetime1">
              <a:rPr lang="zh-TW" altLang="en-US" smtClean="0"/>
              <a:pPr>
                <a:defRPr/>
              </a:pPr>
              <a:t>2016/6/4</a:t>
            </a:fld>
            <a:endParaRPr lang="en-US" altLang="zh-TW"/>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40</a:t>
            </a:fld>
            <a:endParaRPr lang="en-US" altLang="zh-TW"/>
          </a:p>
        </p:txBody>
      </p:sp>
      <p:sp>
        <p:nvSpPr>
          <p:cNvPr id="3" name="文字方塊 2"/>
          <p:cNvSpPr txBox="1"/>
          <p:nvPr/>
        </p:nvSpPr>
        <p:spPr>
          <a:xfrm>
            <a:off x="2411760" y="4869160"/>
            <a:ext cx="4536504" cy="707886"/>
          </a:xfrm>
          <a:prstGeom prst="rect">
            <a:avLst/>
          </a:prstGeom>
          <a:noFill/>
        </p:spPr>
        <p:txBody>
          <a:bodyPr wrap="square" rtlCol="0">
            <a:spAutoFit/>
          </a:bodyPr>
          <a:lstStyle/>
          <a:p>
            <a:pPr algn="ctr"/>
            <a:r>
              <a:rPr lang="zh-TW" altLang="en-US" sz="4000" b="1" dirty="0" smtClean="0">
                <a:solidFill>
                  <a:srgbClr val="FF0000"/>
                </a:solidFill>
              </a:rPr>
              <a:t>同一天考試</a:t>
            </a:r>
            <a:endParaRPr lang="zh-TW" altLang="en-US" sz="4000" b="1" dirty="0">
              <a:solidFill>
                <a:srgbClr val="FF0000"/>
              </a:solidFill>
            </a:endParaRPr>
          </a:p>
        </p:txBody>
      </p:sp>
    </p:spTree>
    <p:extLst>
      <p:ext uri="{BB962C8B-B14F-4D97-AF65-F5344CB8AC3E}">
        <p14:creationId xmlns:p14="http://schemas.microsoft.com/office/powerpoint/2010/main" val="10446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527F007D-2328-48B1-B5A2-95AAE4462A49}" type="slidenum">
              <a:rPr lang="zh-TW" altLang="en-US" smtClean="0"/>
              <a:pPr>
                <a:defRPr/>
              </a:pPr>
              <a:t>41</a:t>
            </a:fld>
            <a:endParaRPr lang="en-US" altLang="zh-TW"/>
          </a:p>
        </p:txBody>
      </p:sp>
      <p:sp>
        <p:nvSpPr>
          <p:cNvPr id="4" name="文字方塊 3"/>
          <p:cNvSpPr txBox="1"/>
          <p:nvPr/>
        </p:nvSpPr>
        <p:spPr>
          <a:xfrm>
            <a:off x="899592" y="188640"/>
            <a:ext cx="7488832" cy="1138773"/>
          </a:xfrm>
          <a:prstGeom prst="rect">
            <a:avLst/>
          </a:prstGeom>
          <a:noFill/>
        </p:spPr>
        <p:txBody>
          <a:bodyPr wrap="square" rtlCol="0">
            <a:spAutoFit/>
          </a:bodyPr>
          <a:lstStyle/>
          <a:p>
            <a:pPr algn="l"/>
            <a:r>
              <a:rPr lang="en-US" altLang="zh-TW" sz="3400" b="1" kern="0" dirty="0" smtClean="0">
                <a:solidFill>
                  <a:schemeClr val="bg1"/>
                </a:solidFill>
                <a:latin typeface="微軟正黑體" panose="020B0604030504040204" pitchFamily="34" charset="-120"/>
                <a:ea typeface="微軟正黑體" panose="020B0604030504040204" pitchFamily="34" charset="-120"/>
              </a:rPr>
              <a:t>105</a:t>
            </a:r>
            <a:r>
              <a:rPr lang="zh-TW" altLang="en-US" sz="3400" b="1" kern="0" dirty="0" smtClean="0">
                <a:solidFill>
                  <a:schemeClr val="bg1"/>
                </a:solidFill>
                <a:latin typeface="微軟正黑體" panose="020B0604030504040204" pitchFamily="34" charset="-120"/>
                <a:ea typeface="微軟正黑體" panose="020B0604030504040204" pitchFamily="34" charset="-120"/>
              </a:rPr>
              <a:t>學年度特色招生考試分發入學重要日程 </a:t>
            </a:r>
            <a:endParaRPr lang="zh-TW" altLang="en-US" b="1" dirty="0">
              <a:solidFill>
                <a:schemeClr val="bg1"/>
              </a:solidFill>
            </a:endParaRPr>
          </a:p>
        </p:txBody>
      </p:sp>
      <p:sp>
        <p:nvSpPr>
          <p:cNvPr id="13" name="內容版面配置區 2"/>
          <p:cNvSpPr txBox="1">
            <a:spLocks/>
          </p:cNvSpPr>
          <p:nvPr/>
        </p:nvSpPr>
        <p:spPr bwMode="gray">
          <a:xfrm>
            <a:off x="683568" y="1844824"/>
            <a:ext cx="6624736" cy="704589"/>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endParaRPr lang="zh-TW" altLang="en-US" sz="3000" kern="0" dirty="0" smtClean="0">
              <a:solidFill>
                <a:srgbClr val="00206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163535719"/>
              </p:ext>
            </p:extLst>
          </p:nvPr>
        </p:nvGraphicFramePr>
        <p:xfrm>
          <a:off x="287523" y="188640"/>
          <a:ext cx="8712969" cy="5175218"/>
        </p:xfrm>
        <a:graphic>
          <a:graphicData uri="http://schemas.openxmlformats.org/drawingml/2006/table">
            <a:tbl>
              <a:tblPr firstRow="1" bandRow="1">
                <a:tableStyleId>{073A0DAA-6AF3-43AB-8588-CEC1D06C72B9}</a:tableStyleId>
              </a:tblPr>
              <a:tblGrid>
                <a:gridCol w="1296144"/>
                <a:gridCol w="5724637"/>
                <a:gridCol w="1692188"/>
              </a:tblGrid>
              <a:tr h="370840">
                <a:tc>
                  <a:txBody>
                    <a:bodyPr/>
                    <a:lstStyle/>
                    <a:p>
                      <a:pPr algn="ctr"/>
                      <a:r>
                        <a:rPr lang="zh-TW" altLang="en-US" sz="2400" dirty="0" smtClean="0"/>
                        <a:t>時間</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t>辦理事項</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t>備註</a:t>
                      </a:r>
                      <a:endParaRPr lang="zh-TW" altLang="en-US" sz="2400" dirty="0">
                        <a:latin typeface="微軟正黑體" panose="020B0604030504040204" pitchFamily="34" charset="-120"/>
                        <a:ea typeface="微軟正黑體" panose="020B0604030504040204" pitchFamily="34" charset="-120"/>
                      </a:endParaRPr>
                    </a:p>
                  </a:txBody>
                  <a:tcPr/>
                </a:tc>
              </a:tr>
              <a:tr h="370840">
                <a:tc>
                  <a:txBody>
                    <a:bodyPr/>
                    <a:lstStyle/>
                    <a:p>
                      <a:r>
                        <a:rPr lang="en-US" altLang="zh-TW" sz="2400" dirty="0" smtClean="0"/>
                        <a:t>1</a:t>
                      </a:r>
                      <a:r>
                        <a:rPr lang="zh-TW" altLang="en-US" sz="2400" dirty="0" smtClean="0"/>
                        <a:t>月</a:t>
                      </a:r>
                      <a:r>
                        <a:rPr lang="en-US" altLang="zh-TW" sz="2400" dirty="0" smtClean="0"/>
                        <a:t>~2</a:t>
                      </a:r>
                      <a:r>
                        <a:rPr lang="zh-TW" altLang="en-US" sz="2400" dirty="0" smtClean="0"/>
                        <a:t>月</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簡章公告</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000" dirty="0" smtClean="0"/>
                        <a:t>依各校正式公告</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tc>
              </a:tr>
              <a:tr h="633698">
                <a:tc>
                  <a:txBody>
                    <a:bodyPr/>
                    <a:lstStyle/>
                    <a:p>
                      <a:r>
                        <a:rPr lang="en-US" altLang="zh-TW" sz="2400" dirty="0" smtClean="0"/>
                        <a:t>6</a:t>
                      </a:r>
                      <a:r>
                        <a:rPr lang="zh-TW" altLang="en-US" sz="2400" dirty="0" smtClean="0"/>
                        <a:t>月</a:t>
                      </a:r>
                      <a:r>
                        <a:rPr lang="en-US" altLang="zh-TW" sz="2400" dirty="0" smtClean="0"/>
                        <a:t>17</a:t>
                      </a:r>
                      <a:r>
                        <a:rPr lang="zh-TW" altLang="en-US" sz="2400" dirty="0" smtClean="0"/>
                        <a:t>日</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特色招生考試分發入學</a:t>
                      </a:r>
                      <a:r>
                        <a:rPr lang="zh-TW" altLang="en-US" sz="2400" b="1" dirty="0" smtClean="0">
                          <a:solidFill>
                            <a:srgbClr val="FF0000"/>
                          </a:solidFill>
                        </a:rPr>
                        <a:t>學科測驗報名</a:t>
                      </a:r>
                      <a:r>
                        <a:rPr lang="zh-TW" altLang="en-US" sz="2400" dirty="0" smtClean="0"/>
                        <a:t>截止</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6</a:t>
                      </a:r>
                      <a:r>
                        <a:rPr lang="zh-TW" altLang="en-US" sz="2400" dirty="0" smtClean="0"/>
                        <a:t>月</a:t>
                      </a:r>
                      <a:r>
                        <a:rPr lang="en-US" altLang="zh-TW" sz="2400" dirty="0" smtClean="0"/>
                        <a:t>19</a:t>
                      </a:r>
                      <a:r>
                        <a:rPr lang="zh-TW" altLang="en-US" sz="2400" dirty="0" smtClean="0"/>
                        <a:t>日</a:t>
                      </a: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特色招生考試分發入學學科測驗</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各校同時辦理</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r>
              <a:tr h="761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6</a:t>
                      </a:r>
                      <a:r>
                        <a:rPr lang="zh-TW" altLang="en-US" sz="2400" dirty="0" smtClean="0"/>
                        <a:t>月</a:t>
                      </a:r>
                      <a:r>
                        <a:rPr lang="en-US" altLang="zh-TW" sz="2400" dirty="0" smtClean="0"/>
                        <a:t>21</a:t>
                      </a:r>
                      <a:r>
                        <a:rPr lang="zh-TW" altLang="en-US" sz="2400" dirty="0" smtClean="0"/>
                        <a:t>日</a:t>
                      </a: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開放網路查詢學科測驗分數及志願選填</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依各校簡章規定</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6</a:t>
                      </a:r>
                      <a:r>
                        <a:rPr lang="zh-TW" altLang="en-US" sz="2400" dirty="0" smtClean="0"/>
                        <a:t>月</a:t>
                      </a:r>
                      <a:r>
                        <a:rPr lang="en-US" altLang="zh-TW" sz="2400" dirty="0" smtClean="0"/>
                        <a:t>23</a:t>
                      </a:r>
                      <a:r>
                        <a:rPr lang="zh-TW" altLang="en-US" sz="2400" dirty="0" smtClean="0"/>
                        <a:t>日</a:t>
                      </a: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b="1" dirty="0" smtClean="0">
                          <a:solidFill>
                            <a:srgbClr val="FF0000"/>
                          </a:solidFill>
                        </a:rPr>
                        <a:t>志願選填截止日</a:t>
                      </a:r>
                      <a:endParaRPr lang="zh-TW" altLang="en-US" sz="2400" b="1" dirty="0">
                        <a:solidFill>
                          <a:srgbClr val="FF0000"/>
                        </a:solidFill>
                        <a:latin typeface="微軟正黑體" panose="020B0604030504040204" pitchFamily="34" charset="-120"/>
                        <a:ea typeface="微軟正黑體" panose="020B0604030504040204" pitchFamily="34" charset="-120"/>
                      </a:endParaRPr>
                    </a:p>
                  </a:txBody>
                  <a:tcPr/>
                </a:tc>
                <a:tc>
                  <a:txBody>
                    <a:bodyPr/>
                    <a:lstStyle/>
                    <a:p>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6</a:t>
                      </a:r>
                      <a:r>
                        <a:rPr lang="zh-TW" altLang="en-US" sz="2400" dirty="0" smtClean="0"/>
                        <a:t>月</a:t>
                      </a:r>
                      <a:r>
                        <a:rPr lang="en-US" altLang="zh-TW" sz="2400" dirty="0" smtClean="0"/>
                        <a:t>28</a:t>
                      </a:r>
                      <a:r>
                        <a:rPr lang="zh-TW" altLang="en-US" sz="2400" dirty="0" smtClean="0"/>
                        <a:t>日</a:t>
                      </a: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集體報名繳交志願表截止日</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7</a:t>
                      </a:r>
                      <a:r>
                        <a:rPr lang="zh-TW" altLang="en-US" sz="2400" dirty="0" smtClean="0"/>
                        <a:t>月</a:t>
                      </a:r>
                      <a:r>
                        <a:rPr lang="en-US" altLang="zh-TW" sz="2400" dirty="0" smtClean="0"/>
                        <a:t>5</a:t>
                      </a:r>
                      <a:r>
                        <a:rPr lang="zh-TW" altLang="en-US" sz="2400" dirty="0" smtClean="0"/>
                        <a:t>日</a:t>
                      </a: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免試入學與特色招生考試入學分發放榜</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t>各區同時辦理</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tc>
              </a:tr>
            </a:tbl>
          </a:graphicData>
        </a:graphic>
      </p:graphicFrame>
      <p:sp>
        <p:nvSpPr>
          <p:cNvPr id="2" name="矩形 1"/>
          <p:cNvSpPr/>
          <p:nvPr/>
        </p:nvSpPr>
        <p:spPr>
          <a:xfrm>
            <a:off x="-44896" y="1327413"/>
            <a:ext cx="492443" cy="461665"/>
          </a:xfrm>
          <a:prstGeom prst="rect">
            <a:avLst/>
          </a:prstGeom>
        </p:spPr>
        <p:txBody>
          <a:bodyPr wrap="none">
            <a:spAutoFit/>
          </a:bodyPr>
          <a:lstStyle/>
          <a:p>
            <a:r>
              <a:rPr lang="zh-TW" altLang="en-US" sz="2400" dirty="0">
                <a:solidFill>
                  <a:srgbClr val="FF0000"/>
                </a:solidFill>
                <a:latin typeface="新細明體"/>
                <a:ea typeface="新細明體"/>
              </a:rPr>
              <a:t>★</a:t>
            </a:r>
            <a:endParaRPr lang="zh-TW" altLang="en-US" dirty="0">
              <a:solidFill>
                <a:srgbClr val="FF0000"/>
              </a:solidFill>
            </a:endParaRPr>
          </a:p>
        </p:txBody>
      </p:sp>
      <p:sp>
        <p:nvSpPr>
          <p:cNvPr id="7" name="矩形 6"/>
          <p:cNvSpPr/>
          <p:nvPr/>
        </p:nvSpPr>
        <p:spPr>
          <a:xfrm>
            <a:off x="-38160" y="3523860"/>
            <a:ext cx="492443" cy="461665"/>
          </a:xfrm>
          <a:prstGeom prst="rect">
            <a:avLst/>
          </a:prstGeom>
        </p:spPr>
        <p:txBody>
          <a:bodyPr wrap="none">
            <a:spAutoFit/>
          </a:bodyPr>
          <a:lstStyle/>
          <a:p>
            <a:r>
              <a:rPr lang="zh-TW" altLang="en-US" sz="2400" dirty="0">
                <a:solidFill>
                  <a:srgbClr val="FF0000"/>
                </a:solidFill>
                <a:latin typeface="新細明體"/>
                <a:ea typeface="新細明體"/>
              </a:rPr>
              <a:t>★</a:t>
            </a:r>
            <a:endParaRPr lang="zh-TW" altLang="en-US" dirty="0">
              <a:solidFill>
                <a:srgbClr val="FF0000"/>
              </a:solidFill>
            </a:endParaRPr>
          </a:p>
        </p:txBody>
      </p:sp>
      <p:sp>
        <p:nvSpPr>
          <p:cNvPr id="9" name="文字方塊 8"/>
          <p:cNvSpPr txBox="1"/>
          <p:nvPr/>
        </p:nvSpPr>
        <p:spPr>
          <a:xfrm>
            <a:off x="179512" y="5796553"/>
            <a:ext cx="8856984" cy="584775"/>
          </a:xfrm>
          <a:prstGeom prst="rect">
            <a:avLst/>
          </a:prstGeom>
          <a:noFill/>
          <a:ln w="76200">
            <a:solidFill>
              <a:srgbClr val="FF00FF"/>
            </a:solidFill>
          </a:ln>
        </p:spPr>
        <p:txBody>
          <a:bodyPr wrap="square" rtlCol="0">
            <a:spAutoFit/>
          </a:bodyPr>
          <a:lstStyle/>
          <a:p>
            <a:pPr algn="ctr"/>
            <a:r>
              <a:rPr lang="zh-TW" altLang="en-US" sz="3200" dirty="0" smtClean="0">
                <a:latin typeface="王漢宗中圓藝" panose="02000000000000000000" pitchFamily="2" charset="-120"/>
                <a:ea typeface="王漢宗中圓藝" panose="02000000000000000000" pitchFamily="2" charset="-120"/>
              </a:rPr>
              <a:t>請</a:t>
            </a:r>
            <a:r>
              <a:rPr lang="zh-TW" altLang="en-US" sz="3200" dirty="0" smtClean="0">
                <a:solidFill>
                  <a:srgbClr val="FF0000"/>
                </a:solidFill>
                <a:latin typeface="王漢宗中圓藝" panose="02000000000000000000" pitchFamily="2" charset="-120"/>
                <a:ea typeface="王漢宗中圓藝" panose="02000000000000000000" pitchFamily="2" charset="-120"/>
              </a:rPr>
              <a:t>詳閱簡章</a:t>
            </a:r>
            <a:r>
              <a:rPr lang="zh-TW" altLang="en-US" sz="3200" dirty="0" smtClean="0">
                <a:latin typeface="王漢宗中圓藝" panose="02000000000000000000" pitchFamily="2" charset="-120"/>
                <a:ea typeface="王漢宗中圓藝" panose="02000000000000000000" pitchFamily="2" charset="-120"/>
              </a:rPr>
              <a:t>，並依學校公布</a:t>
            </a:r>
            <a:r>
              <a:rPr lang="zh-TW" altLang="en-US" sz="3200" dirty="0" smtClean="0">
                <a:solidFill>
                  <a:srgbClr val="FF0000"/>
                </a:solidFill>
                <a:latin typeface="王漢宗中圓藝" panose="02000000000000000000" pitchFamily="2" charset="-120"/>
                <a:ea typeface="王漢宗中圓藝" panose="02000000000000000000" pitchFamily="2" charset="-120"/>
              </a:rPr>
              <a:t>校內報名時間</a:t>
            </a:r>
            <a:r>
              <a:rPr lang="zh-TW" altLang="en-US" sz="3200" dirty="0" smtClean="0">
                <a:latin typeface="王漢宗中圓藝" panose="02000000000000000000" pitchFamily="2" charset="-120"/>
                <a:ea typeface="王漢宗中圓藝" panose="02000000000000000000" pitchFamily="2" charset="-120"/>
              </a:rPr>
              <a:t>辦理</a:t>
            </a:r>
            <a:r>
              <a:rPr lang="en-US" altLang="zh-TW" sz="3200" dirty="0" smtClean="0">
                <a:latin typeface="王漢宗中圓藝" panose="02000000000000000000" pitchFamily="2" charset="-120"/>
                <a:ea typeface="王漢宗中圓藝" panose="02000000000000000000" pitchFamily="2" charset="-120"/>
              </a:rPr>
              <a:t>!</a:t>
            </a:r>
            <a:endParaRPr lang="zh-TW" altLang="en-US" sz="3200" dirty="0">
              <a:latin typeface="王漢宗中圓藝" panose="02000000000000000000" pitchFamily="2" charset="-120"/>
              <a:ea typeface="王漢宗中圓藝" panose="02000000000000000000" pitchFamily="2" charset="-120"/>
            </a:endParaRPr>
          </a:p>
        </p:txBody>
      </p:sp>
    </p:spTree>
    <p:extLst>
      <p:ext uri="{BB962C8B-B14F-4D97-AF65-F5344CB8AC3E}">
        <p14:creationId xmlns:p14="http://schemas.microsoft.com/office/powerpoint/2010/main" val="30041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hangingPunct="1">
              <a:defRPr/>
            </a:pPr>
            <a:r>
              <a:rPr lang="zh-TW" altLang="en-US" sz="4400" b="1" kern="0" dirty="0" smtClean="0">
                <a:solidFill>
                  <a:schemeClr val="tx2">
                    <a:lumMod val="60000"/>
                    <a:lumOff val="40000"/>
                  </a:schemeClr>
                </a:solidFill>
                <a:latin typeface="微軟正黑體" panose="020B0604030504040204" pitchFamily="34" charset="-120"/>
              </a:rPr>
              <a:t>適合職業傾向學生的入學管道</a:t>
            </a:r>
            <a:endParaRPr lang="zh-TW" altLang="en-US" b="1" dirty="0"/>
          </a:p>
        </p:txBody>
      </p:sp>
      <p:graphicFrame>
        <p:nvGraphicFramePr>
          <p:cNvPr id="14" name="內容版面配置區 13"/>
          <p:cNvGraphicFramePr>
            <a:graphicFrameLocks noGrp="1"/>
          </p:cNvGraphicFramePr>
          <p:nvPr>
            <p:ph idx="1"/>
            <p:extLst>
              <p:ext uri="{D42A27DB-BD31-4B8C-83A1-F6EECF244321}">
                <p14:modId xmlns:p14="http://schemas.microsoft.com/office/powerpoint/2010/main" val="1659561066"/>
              </p:ext>
            </p:extLst>
          </p:nvPr>
        </p:nvGraphicFramePr>
        <p:xfrm>
          <a:off x="1166602" y="1484785"/>
          <a:ext cx="5853669" cy="502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433DB-B31C-49C9-BEC3-1A87A9E59357}" type="slidenum">
              <a:rPr lang="zh-TW" altLang="en-US" smtClean="0"/>
              <a:pPr/>
              <a:t>42</a:t>
            </a:fld>
            <a:endParaRPr lang="zh-TW" altLang="en-US"/>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445" y="1723058"/>
            <a:ext cx="1560513"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801" y="5184922"/>
            <a:ext cx="1192425" cy="14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633262" y="2318361"/>
            <a:ext cx="792088" cy="584775"/>
          </a:xfrm>
          <a:prstGeom prst="rect">
            <a:avLst/>
          </a:prstGeom>
          <a:noFill/>
        </p:spPr>
        <p:txBody>
          <a:bodyPr wrap="square" rtlCol="0">
            <a:spAutoFit/>
          </a:bodyPr>
          <a:lstStyle/>
          <a:p>
            <a:r>
              <a:rPr lang="zh-TW" altLang="en-US" sz="3200" dirty="0" smtClean="0">
                <a:solidFill>
                  <a:srgbClr val="FF0000"/>
                </a:solidFill>
                <a:latin typeface="新細明體"/>
                <a:ea typeface="新細明體"/>
              </a:rPr>
              <a:t>★</a:t>
            </a:r>
            <a:endParaRPr lang="zh-TW" altLang="en-US" sz="3200" dirty="0">
              <a:solidFill>
                <a:srgbClr val="FF0000"/>
              </a:solidFill>
            </a:endParaRPr>
          </a:p>
        </p:txBody>
      </p:sp>
    </p:spTree>
    <p:extLst>
      <p:ext uri="{BB962C8B-B14F-4D97-AF65-F5344CB8AC3E}">
        <p14:creationId xmlns:p14="http://schemas.microsoft.com/office/powerpoint/2010/main" val="3521013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1"/>
          <p:cNvSpPr>
            <a:spLocks noChangeArrowheads="1"/>
          </p:cNvSpPr>
          <p:nvPr/>
        </p:nvSpPr>
        <p:spPr bwMode="auto">
          <a:xfrm>
            <a:off x="899592" y="1082916"/>
            <a:ext cx="8713788" cy="660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ts val="600"/>
              </a:spcBef>
              <a:buFont typeface="Arial" pitchFamily="34" charset="0"/>
              <a:buNone/>
            </a:pP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一</a:t>
            </a: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各五專招生學校得訂定採計之</a:t>
            </a:r>
            <a:r>
              <a:rPr lang="zh-TW" altLang="en-US" b="1" dirty="0">
                <a:solidFill>
                  <a:srgbClr val="FF0000"/>
                </a:solidFill>
                <a:latin typeface="微軟正黑體" panose="020B0604030504040204" pitchFamily="34" charset="-120"/>
                <a:ea typeface="微軟正黑體" panose="020B0604030504040204" pitchFamily="34" charset="-120"/>
              </a:rPr>
              <a:t>比序</a:t>
            </a:r>
            <a:r>
              <a:rPr lang="zh-TW" altLang="en-US" dirty="0">
                <a:solidFill>
                  <a:srgbClr val="000000"/>
                </a:solidFill>
                <a:latin typeface="微軟正黑體" panose="020B0604030504040204" pitchFamily="34" charset="-120"/>
                <a:ea typeface="微軟正黑體" panose="020B0604030504040204" pitchFamily="34" charset="-120"/>
              </a:rPr>
              <a:t>項目，並</a:t>
            </a:r>
            <a:r>
              <a:rPr lang="zh-TW" altLang="en-US" b="1" dirty="0">
                <a:solidFill>
                  <a:srgbClr val="C00000"/>
                </a:solidFill>
                <a:latin typeface="微軟正黑體" panose="020B0604030504040204" pitchFamily="34" charset="-120"/>
                <a:ea typeface="微軟正黑體" panose="020B0604030504040204" pitchFamily="34" charset="-120"/>
              </a:rPr>
              <a:t>以積分方式作  </a:t>
            </a:r>
            <a:endParaRPr lang="en-US" altLang="zh-TW" b="1" dirty="0">
              <a:solidFill>
                <a:srgbClr val="C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b="1" dirty="0">
                <a:solidFill>
                  <a:srgbClr val="C00000"/>
                </a:solidFill>
                <a:latin typeface="微軟正黑體" panose="020B0604030504040204" pitchFamily="34" charset="-120"/>
                <a:ea typeface="微軟正黑體" panose="020B0604030504040204" pitchFamily="34" charset="-120"/>
              </a:rPr>
              <a:t>    為分發依據。</a:t>
            </a:r>
          </a:p>
          <a:p>
            <a:pPr>
              <a:spcBef>
                <a:spcPts val="600"/>
              </a:spcBef>
              <a:buFont typeface="Arial" pitchFamily="34" charset="0"/>
              <a:buNone/>
            </a:pP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二</a:t>
            </a: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參加免試入學學生</a:t>
            </a:r>
            <a:r>
              <a:rPr lang="zh-TW" altLang="en-US" b="1" dirty="0">
                <a:solidFill>
                  <a:srgbClr val="C00000"/>
                </a:solidFill>
                <a:latin typeface="微軟正黑體" panose="020B0604030504040204" pitchFamily="34" charset="-120"/>
                <a:ea typeface="微軟正黑體" panose="020B0604030504040204" pitchFamily="34" charset="-120"/>
              </a:rPr>
              <a:t>得同時報名北、中、南各一所五專招生</a:t>
            </a:r>
            <a:endParaRPr lang="en-US" altLang="zh-TW" b="1" dirty="0">
              <a:solidFill>
                <a:srgbClr val="C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b="1" dirty="0">
                <a:solidFill>
                  <a:srgbClr val="C00000"/>
                </a:solidFill>
                <a:latin typeface="微軟正黑體" panose="020B0604030504040204" pitchFamily="34" charset="-120"/>
                <a:ea typeface="微軟正黑體" panose="020B0604030504040204" pitchFamily="34" charset="-120"/>
              </a:rPr>
              <a:t>    學校，</a:t>
            </a:r>
            <a:r>
              <a:rPr lang="zh-TW" altLang="en-US" dirty="0">
                <a:solidFill>
                  <a:srgbClr val="000000"/>
                </a:solidFill>
                <a:latin typeface="微軟正黑體" panose="020B0604030504040204" pitchFamily="34" charset="-120"/>
                <a:ea typeface="微軟正黑體" panose="020B0604030504040204" pitchFamily="34" charset="-120"/>
              </a:rPr>
              <a:t>惟應僅得</a:t>
            </a:r>
            <a:r>
              <a:rPr lang="zh-TW" altLang="en-US" b="1" dirty="0">
                <a:solidFill>
                  <a:srgbClr val="C00000"/>
                </a:solidFill>
                <a:latin typeface="微軟正黑體" panose="020B0604030504040204" pitchFamily="34" charset="-120"/>
                <a:ea typeface="微軟正黑體" panose="020B0604030504040204" pitchFamily="34" charset="-120"/>
              </a:rPr>
              <a:t>擇</a:t>
            </a:r>
            <a:r>
              <a:rPr lang="zh-TW" altLang="en-US" dirty="0">
                <a:solidFill>
                  <a:srgbClr val="000000"/>
                </a:solidFill>
                <a:latin typeface="微軟正黑體" panose="020B0604030504040204" pitchFamily="34" charset="-120"/>
                <a:ea typeface="微軟正黑體" panose="020B0604030504040204" pitchFamily="34" charset="-120"/>
              </a:rPr>
              <a:t>其中</a:t>
            </a:r>
            <a:r>
              <a:rPr lang="zh-TW" altLang="en-US" b="1" dirty="0">
                <a:solidFill>
                  <a:srgbClr val="C00000"/>
                </a:solidFill>
                <a:latin typeface="微軟正黑體" panose="020B0604030504040204" pitchFamily="34" charset="-120"/>
                <a:ea typeface="微軟正黑體" panose="020B0604030504040204" pitchFamily="34" charset="-120"/>
              </a:rPr>
              <a:t>一</a:t>
            </a:r>
            <a:r>
              <a:rPr lang="zh-TW" altLang="en-US" dirty="0">
                <a:solidFill>
                  <a:srgbClr val="000000"/>
                </a:solidFill>
                <a:latin typeface="微軟正黑體" panose="020B0604030504040204" pitchFamily="34" charset="-120"/>
                <a:ea typeface="微軟正黑體" panose="020B0604030504040204" pitchFamily="34" charset="-120"/>
              </a:rPr>
              <a:t>所五專招生學校參加</a:t>
            </a:r>
            <a:r>
              <a:rPr lang="zh-TW" altLang="en-US" b="1" u="sng" dirty="0">
                <a:solidFill>
                  <a:srgbClr val="FF0000"/>
                </a:solidFill>
                <a:latin typeface="微軟正黑體" panose="020B0604030504040204" pitchFamily="34" charset="-120"/>
                <a:ea typeface="微軟正黑體" panose="020B0604030504040204" pitchFamily="34" charset="-120"/>
              </a:rPr>
              <a:t>現場登記分</a:t>
            </a:r>
            <a:endParaRPr lang="en-US" altLang="zh-TW" b="1" u="sng" dirty="0">
              <a:solidFill>
                <a:srgbClr val="FF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b="1" u="sng" dirty="0">
                <a:solidFill>
                  <a:srgbClr val="FF0000"/>
                </a:solidFill>
                <a:latin typeface="微軟正黑體" panose="020B0604030504040204" pitchFamily="34" charset="-120"/>
                <a:ea typeface="微軟正黑體" panose="020B0604030504040204" pitchFamily="34" charset="-120"/>
              </a:rPr>
              <a:t>    發報到</a:t>
            </a:r>
            <a:r>
              <a:rPr lang="zh-TW" altLang="en-US" dirty="0">
                <a:solidFill>
                  <a:srgbClr val="000000"/>
                </a:solidFill>
                <a:latin typeface="微軟正黑體" panose="020B0604030504040204" pitchFamily="34" charset="-120"/>
                <a:ea typeface="微軟正黑體" panose="020B0604030504040204" pitchFamily="34" charset="-120"/>
              </a:rPr>
              <a:t>。</a:t>
            </a:r>
            <a:endParaRPr lang="en-US" altLang="zh-TW" dirty="0">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三</a:t>
            </a: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其學生登記人數，未超過主管機關核定學校各科之招生名</a:t>
            </a:r>
            <a:endParaRPr lang="en-US" altLang="zh-TW" dirty="0">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dirty="0">
                <a:solidFill>
                  <a:srgbClr val="000000"/>
                </a:solidFill>
                <a:latin typeface="微軟正黑體" panose="020B0604030504040204" pitchFamily="34" charset="-120"/>
                <a:ea typeface="微軟正黑體" panose="020B0604030504040204" pitchFamily="34" charset="-120"/>
              </a:rPr>
              <a:t>    額，則全額錄取；若超過主管機關核定學校之招生名額，</a:t>
            </a:r>
            <a:endParaRPr lang="en-US" altLang="zh-TW" dirty="0">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dirty="0">
                <a:solidFill>
                  <a:srgbClr val="000000"/>
                </a:solidFill>
                <a:latin typeface="微軟正黑體" panose="020B0604030504040204" pitchFamily="34" charset="-120"/>
                <a:ea typeface="微軟正黑體" panose="020B0604030504040204" pitchFamily="34" charset="-120"/>
              </a:rPr>
              <a:t>    即依據各校所訂定之比序項目進行比序，積分高者優先取</a:t>
            </a:r>
            <a:endParaRPr lang="en-US" altLang="zh-TW" dirty="0">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dirty="0">
                <a:solidFill>
                  <a:srgbClr val="000000"/>
                </a:solidFill>
                <a:latin typeface="微軟正黑體" panose="020B0604030504040204" pitchFamily="34" charset="-120"/>
                <a:ea typeface="微軟正黑體" panose="020B0604030504040204" pitchFamily="34" charset="-120"/>
              </a:rPr>
              <a:t>    得分發資格。</a:t>
            </a:r>
          </a:p>
          <a:p>
            <a:pPr>
              <a:spcBef>
                <a:spcPts val="600"/>
              </a:spcBef>
              <a:buFont typeface="Arial" pitchFamily="34" charset="0"/>
              <a:buNone/>
            </a:pP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四</a:t>
            </a: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另如學生積分完全相同並經同分比序順序後仍同分，且名</a:t>
            </a:r>
            <a:endParaRPr lang="en-US" altLang="zh-TW" dirty="0">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dirty="0">
                <a:solidFill>
                  <a:srgbClr val="000000"/>
                </a:solidFill>
                <a:latin typeface="微軟正黑體" panose="020B0604030504040204" pitchFamily="34" charset="-120"/>
                <a:ea typeface="微軟正黑體" panose="020B0604030504040204" pitchFamily="34" charset="-120"/>
              </a:rPr>
              <a:t>    額不足分配時，不予抽籤，逕報主管機關核准，增加名額</a:t>
            </a:r>
            <a:endParaRPr lang="en-US" altLang="zh-TW" dirty="0">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五</a:t>
            </a:r>
            <a:r>
              <a:rPr lang="en-US" altLang="zh-TW" dirty="0">
                <a:solidFill>
                  <a:srgbClr val="0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超額比序項目詳見手冊。</a:t>
            </a:r>
          </a:p>
          <a:p>
            <a:pPr>
              <a:spcBef>
                <a:spcPct val="0"/>
              </a:spcBef>
              <a:buFontTx/>
              <a:buNone/>
            </a:pPr>
            <a:endParaRPr lang="en-US" altLang="zh-TW" sz="3200" dirty="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600" dirty="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600" dirty="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600" dirty="0">
              <a:solidFill>
                <a:srgbClr val="0000FF"/>
              </a:solidFill>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1907704" y="461963"/>
            <a:ext cx="5616624" cy="576262"/>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600" b="1" dirty="0" smtClean="0">
                <a:latin typeface="微軟正黑體" panose="020B0604030504040204" pitchFamily="34" charset="-120"/>
                <a:ea typeface="微軟正黑體" panose="020B0604030504040204" pitchFamily="34" charset="-120"/>
              </a:rPr>
              <a:t>五專</a:t>
            </a:r>
            <a:r>
              <a:rPr lang="zh-TW" altLang="en-US" sz="3600" b="1" dirty="0">
                <a:latin typeface="微軟正黑體" panose="020B0604030504040204" pitchFamily="34" charset="-120"/>
                <a:ea typeface="微軟正黑體" panose="020B0604030504040204" pitchFamily="34" charset="-120"/>
              </a:rPr>
              <a:t>免試入學</a:t>
            </a:r>
          </a:p>
        </p:txBody>
      </p:sp>
    </p:spTree>
    <p:extLst>
      <p:ext uri="{BB962C8B-B14F-4D97-AF65-F5344CB8AC3E}">
        <p14:creationId xmlns:p14="http://schemas.microsoft.com/office/powerpoint/2010/main" val="1444477231"/>
      </p:ext>
    </p:extLst>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2" descr="MX-M452N_20150203_191200_001"/>
          <p:cNvPicPr>
            <a:picLocks noGrp="1" noChangeAspect="1" noChangeArrowheads="1"/>
          </p:cNvPicPr>
          <p:nvPr>
            <p:ph type="tbl" idx="1"/>
          </p:nvPr>
        </p:nvPicPr>
        <p:blipFill>
          <a:blip r:embed="rId3" cstate="screen">
            <a:extLst>
              <a:ext uri="{28A0092B-C50C-407E-A947-70E740481C1C}">
                <a14:useLocalDpi xmlns:a14="http://schemas.microsoft.com/office/drawing/2010/main" val="0"/>
              </a:ext>
            </a:extLst>
          </a:blip>
          <a:stretch>
            <a:fillRect/>
          </a:stretch>
        </p:blipFill>
        <p:spPr>
          <a:xfrm>
            <a:off x="1403648" y="949653"/>
            <a:ext cx="6480720" cy="5756618"/>
          </a:xfrm>
        </p:spPr>
      </p:pic>
      <p:sp>
        <p:nvSpPr>
          <p:cNvPr id="129026" name="投影片編號版面配置區 3"/>
          <p:cNvSpPr>
            <a:spLocks noGrp="1"/>
          </p:cNvSpPr>
          <p:nvPr>
            <p:ph type="sldNum" sz="quarter" idx="12"/>
          </p:nvPr>
        </p:nvSpPr>
        <p:spPr bwMode="auto">
          <a:xfrm>
            <a:off x="222250" y="6454775"/>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B638014-DA5B-4089-B3B1-A29F2898170E}" type="slidenum">
              <a:rPr lang="en-US" altLang="zh-TW" sz="1200" b="1" smtClean="0">
                <a:solidFill>
                  <a:srgbClr val="000000"/>
                </a:solidFill>
                <a:latin typeface="Arial" pitchFamily="34" charset="0"/>
              </a:rPr>
              <a:pPr>
                <a:spcBef>
                  <a:spcPct val="0"/>
                </a:spcBef>
                <a:buFontTx/>
                <a:buNone/>
              </a:pPr>
              <a:t>44</a:t>
            </a:fld>
            <a:endParaRPr lang="en-US" altLang="zh-TW" sz="1200" b="1" smtClean="0">
              <a:solidFill>
                <a:srgbClr val="000000"/>
              </a:solidFill>
              <a:latin typeface="Arial" pitchFamily="34" charset="0"/>
            </a:endParaRPr>
          </a:p>
        </p:txBody>
      </p:sp>
      <p:sp>
        <p:nvSpPr>
          <p:cNvPr id="5" name="Text Box 3"/>
          <p:cNvSpPr txBox="1">
            <a:spLocks noChangeArrowheads="1"/>
          </p:cNvSpPr>
          <p:nvPr/>
        </p:nvSpPr>
        <p:spPr bwMode="auto">
          <a:xfrm>
            <a:off x="1187624" y="225534"/>
            <a:ext cx="7272288" cy="647700"/>
          </a:xfrm>
          <a:prstGeom prst="rect">
            <a:avLst/>
          </a:prstGeom>
          <a:solidFill>
            <a:schemeClr val="accent2">
              <a:lumMod val="20000"/>
              <a:lumOff val="80000"/>
            </a:schemeClr>
          </a:solidFill>
          <a:ln w="28575" algn="ctr">
            <a:solidFill>
              <a:srgbClr val="003366"/>
            </a:solidFill>
            <a:prstDash val="sysDot"/>
            <a:miter lim="800000"/>
            <a:headEnd/>
            <a:tailEnd/>
          </a:ln>
          <a:effectLst/>
        </p:spPr>
        <p:txBody>
          <a:bodyPr anchor="ctr"/>
          <a:lstStyle>
            <a:defPPr>
              <a:defRPr lang="zh-TW"/>
            </a:defPPr>
            <a:lvl1pPr marL="457200" indent="-457200" algn="ctr">
              <a:defRPr kumimoji="1" sz="3600" b="1">
                <a:latin typeface="微軟正黑體" panose="020B0604030504040204" pitchFamily="34" charset="-120"/>
                <a:ea typeface="微軟正黑體" panose="020B0604030504040204" pitchFamily="34" charset="-120"/>
                <a:cs typeface="+mj-cs"/>
              </a:defRPr>
            </a:lvl1pPr>
            <a:lvl2pPr marL="742950" indent="-285750" eaLnBrk="0" hangingPunct="0">
              <a:defRPr kumimoji="1">
                <a:latin typeface="Arial" pitchFamily="34" charset="0"/>
                <a:ea typeface="新細明體" pitchFamily="18" charset="-120"/>
              </a:defRPr>
            </a:lvl2pPr>
            <a:lvl3pPr marL="1143000" indent="-228600" eaLnBrk="0" hangingPunct="0">
              <a:defRPr kumimoji="1">
                <a:latin typeface="Arial" pitchFamily="34" charset="0"/>
                <a:ea typeface="新細明體" pitchFamily="18" charset="-120"/>
              </a:defRPr>
            </a:lvl3pPr>
            <a:lvl4pPr marL="1600200" indent="-228600" eaLnBrk="0" hangingPunct="0">
              <a:defRPr kumimoji="1">
                <a:latin typeface="Arial" pitchFamily="34" charset="0"/>
                <a:ea typeface="新細明體" pitchFamily="18" charset="-120"/>
              </a:defRPr>
            </a:lvl4pPr>
            <a:lvl5pPr marL="2057400" indent="-228600" eaLnBrk="0" hangingPunct="0">
              <a:defRPr kumimoji="1">
                <a:latin typeface="Arial" pitchFamily="34" charset="0"/>
                <a:ea typeface="新細明體" pitchFamily="18" charset="-120"/>
              </a:defRPr>
            </a:lvl5pPr>
            <a:lvl6pPr marL="2514600" indent="-228600" eaLnBrk="0" fontAlgn="base" hangingPunct="0">
              <a:spcBef>
                <a:spcPct val="0"/>
              </a:spcBef>
              <a:spcAft>
                <a:spcPct val="0"/>
              </a:spcAft>
              <a:defRPr kumimoji="1">
                <a:latin typeface="Arial" pitchFamily="34" charset="0"/>
                <a:ea typeface="新細明體" pitchFamily="18" charset="-120"/>
              </a:defRPr>
            </a:lvl6pPr>
            <a:lvl7pPr marL="2971800" indent="-228600" eaLnBrk="0" fontAlgn="base" hangingPunct="0">
              <a:spcBef>
                <a:spcPct val="0"/>
              </a:spcBef>
              <a:spcAft>
                <a:spcPct val="0"/>
              </a:spcAft>
              <a:defRPr kumimoji="1">
                <a:latin typeface="Arial" pitchFamily="34" charset="0"/>
                <a:ea typeface="新細明體" pitchFamily="18" charset="-120"/>
              </a:defRPr>
            </a:lvl7pPr>
            <a:lvl8pPr marL="3429000" indent="-228600" eaLnBrk="0" fontAlgn="base" hangingPunct="0">
              <a:spcBef>
                <a:spcPct val="0"/>
              </a:spcBef>
              <a:spcAft>
                <a:spcPct val="0"/>
              </a:spcAft>
              <a:defRPr kumimoji="1">
                <a:latin typeface="Arial" pitchFamily="34" charset="0"/>
                <a:ea typeface="新細明體" pitchFamily="18" charset="-120"/>
              </a:defRPr>
            </a:lvl8pPr>
            <a:lvl9pPr marL="3886200" indent="-228600" eaLnBrk="0" fontAlgn="base" hangingPunct="0">
              <a:spcBef>
                <a:spcPct val="0"/>
              </a:spcBef>
              <a:spcAft>
                <a:spcPct val="0"/>
              </a:spcAft>
              <a:defRPr kumimoji="1">
                <a:latin typeface="Arial" pitchFamily="34" charset="0"/>
                <a:ea typeface="新細明體" pitchFamily="18" charset="-120"/>
              </a:defRPr>
            </a:lvl9pPr>
          </a:lstStyle>
          <a:p>
            <a:r>
              <a:rPr lang="en-US" altLang="zh-TW" dirty="0"/>
              <a:t>105</a:t>
            </a:r>
            <a:r>
              <a:rPr lang="zh-TW" altLang="en-US" dirty="0"/>
              <a:t>學年度五專免試入學超額比序</a:t>
            </a:r>
          </a:p>
        </p:txBody>
      </p:sp>
      <p:sp>
        <p:nvSpPr>
          <p:cNvPr id="2" name="圓角矩形 1"/>
          <p:cNvSpPr/>
          <p:nvPr/>
        </p:nvSpPr>
        <p:spPr>
          <a:xfrm>
            <a:off x="12700" y="2852738"/>
            <a:ext cx="1512888" cy="1152525"/>
          </a:xfrm>
          <a:prstGeom prst="roundRect">
            <a:avLst/>
          </a:prstGeom>
        </p:spPr>
        <p:style>
          <a:lnRef idx="2">
            <a:schemeClr val="accent5"/>
          </a:lnRef>
          <a:fillRef idx="1">
            <a:schemeClr val="lt1"/>
          </a:fillRef>
          <a:effectRef idx="0">
            <a:schemeClr val="accent5"/>
          </a:effectRef>
          <a:fontRef idx="minor">
            <a:schemeClr val="dk1"/>
          </a:fontRef>
        </p:style>
        <p:txBody>
          <a:bodyPr lIns="36000" tIns="36000" rIns="36000" bIns="36000" anchor="ctr"/>
          <a:lstStyle/>
          <a:p>
            <a:pPr>
              <a:defRPr/>
            </a:pPr>
            <a:r>
              <a:rPr lang="zh-TW" altLang="en-US" sz="1400" dirty="0">
                <a:solidFill>
                  <a:srgbClr val="FF3300"/>
                </a:solidFill>
              </a:rPr>
              <a:t>服務學習時數與基北區認定不同，此為每學期滿</a:t>
            </a:r>
            <a:r>
              <a:rPr lang="en-US" altLang="zh-TW" sz="1400" dirty="0">
                <a:solidFill>
                  <a:srgbClr val="FF3300"/>
                </a:solidFill>
              </a:rPr>
              <a:t>8</a:t>
            </a:r>
            <a:r>
              <a:rPr lang="zh-TW" altLang="en-US" sz="1400" dirty="0">
                <a:solidFill>
                  <a:srgbClr val="FF3300"/>
                </a:solidFill>
              </a:rPr>
              <a:t>小時為</a:t>
            </a:r>
            <a:r>
              <a:rPr lang="en-US" altLang="zh-TW" sz="1400" dirty="0">
                <a:solidFill>
                  <a:srgbClr val="FF3300"/>
                </a:solidFill>
              </a:rPr>
              <a:t>1</a:t>
            </a:r>
            <a:r>
              <a:rPr lang="zh-TW" altLang="en-US" sz="1400" dirty="0">
                <a:solidFill>
                  <a:srgbClr val="FF3300"/>
                </a:solidFill>
              </a:rPr>
              <a:t>分，上限</a:t>
            </a:r>
            <a:r>
              <a:rPr lang="en-US" altLang="zh-TW" sz="1400" dirty="0">
                <a:solidFill>
                  <a:srgbClr val="FF3300"/>
                </a:solidFill>
              </a:rPr>
              <a:t>7</a:t>
            </a:r>
            <a:r>
              <a:rPr lang="zh-TW" altLang="en-US" sz="1400" dirty="0">
                <a:solidFill>
                  <a:srgbClr val="FF3300"/>
                </a:solidFill>
              </a:rPr>
              <a:t>分。</a:t>
            </a:r>
          </a:p>
        </p:txBody>
      </p:sp>
    </p:spTree>
    <p:extLst>
      <p:ext uri="{BB962C8B-B14F-4D97-AF65-F5344CB8AC3E}">
        <p14:creationId xmlns:p14="http://schemas.microsoft.com/office/powerpoint/2010/main" val="2007522920"/>
      </p:ext>
    </p:extLst>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1187624" y="2348880"/>
            <a:ext cx="7772400" cy="1362075"/>
          </a:xfrm>
        </p:spPr>
        <p:txBody>
          <a:bodyPr>
            <a:normAutofit fontScale="90000"/>
          </a:bodyPr>
          <a:lstStyle/>
          <a:p>
            <a:r>
              <a:rPr lang="zh-TW" altLang="en-US" sz="4800" dirty="0">
                <a:solidFill>
                  <a:srgbClr val="7030A0"/>
                </a:solidFill>
                <a:latin typeface="微軟正黑體" panose="020B0604030504040204" pitchFamily="34" charset="-120"/>
              </a:rPr>
              <a:t>藝術才能班特色招生</a:t>
            </a:r>
            <a:r>
              <a:rPr lang="zh-TW" altLang="en-US" sz="4800" dirty="0" smtClean="0">
                <a:solidFill>
                  <a:srgbClr val="7030A0"/>
                </a:solidFill>
                <a:latin typeface="微軟正黑體" panose="020B0604030504040204" pitchFamily="34" charset="-120"/>
              </a:rPr>
              <a:t>暨</a:t>
            </a:r>
            <a:r>
              <a:rPr lang="en-US" altLang="zh-TW" sz="4800" dirty="0" smtClean="0">
                <a:solidFill>
                  <a:srgbClr val="7030A0"/>
                </a:solidFill>
                <a:latin typeface="微軟正黑體" panose="020B0604030504040204" pitchFamily="34" charset="-120"/>
              </a:rPr>
              <a:t/>
            </a:r>
            <a:br>
              <a:rPr lang="en-US" altLang="zh-TW" sz="4800" dirty="0" smtClean="0">
                <a:solidFill>
                  <a:srgbClr val="7030A0"/>
                </a:solidFill>
                <a:latin typeface="微軟正黑體" panose="020B0604030504040204" pitchFamily="34" charset="-120"/>
              </a:rPr>
            </a:br>
            <a:r>
              <a:rPr lang="zh-TW" altLang="en-US" sz="4800" dirty="0" smtClean="0">
                <a:solidFill>
                  <a:srgbClr val="7030A0"/>
                </a:solidFill>
                <a:latin typeface="微軟正黑體" panose="020B0604030504040204" pitchFamily="34" charset="-120"/>
              </a:rPr>
              <a:t>體育</a:t>
            </a:r>
            <a:r>
              <a:rPr lang="zh-TW" altLang="en-US" sz="4800" dirty="0">
                <a:solidFill>
                  <a:srgbClr val="7030A0"/>
                </a:solidFill>
                <a:latin typeface="微軟正黑體" panose="020B0604030504040204" pitchFamily="34" charset="-120"/>
              </a:rPr>
              <a:t>班甄選入學</a:t>
            </a: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45</a:t>
            </a:fld>
            <a:endParaRPr lang="zh-TW" altLang="en-US"/>
          </a:p>
        </p:txBody>
      </p:sp>
    </p:spTree>
    <p:extLst>
      <p:ext uri="{BB962C8B-B14F-4D97-AF65-F5344CB8AC3E}">
        <p14:creationId xmlns:p14="http://schemas.microsoft.com/office/powerpoint/2010/main" val="1929721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1042988" y="765175"/>
            <a:ext cx="7561460" cy="854075"/>
          </a:xfrm>
        </p:spPr>
        <p:txBody>
          <a:bodyPr anchor="t">
            <a:normAutofit fontScale="90000"/>
          </a:bodyPr>
          <a:lstStyle/>
          <a:p>
            <a:r>
              <a:rPr altLang="en-US" dirty="0" err="1" smtClean="0">
                <a:solidFill>
                  <a:srgbClr val="C00000"/>
                </a:solidFill>
                <a:latin typeface="微軟正黑體" panose="020B0604030504040204" pitchFamily="34" charset="-120"/>
              </a:rPr>
              <a:t>特色招生甄選入學</a:t>
            </a:r>
            <a:r>
              <a:rPr lang="en-US" altLang="zh-TW" dirty="0" smtClean="0">
                <a:solidFill>
                  <a:srgbClr val="C00000"/>
                </a:solidFill>
                <a:latin typeface="微軟正黑體" panose="020B0604030504040204" pitchFamily="34" charset="-120"/>
              </a:rPr>
              <a:t>---</a:t>
            </a:r>
            <a:r>
              <a:rPr altLang="en-US" dirty="0" err="1" smtClean="0">
                <a:solidFill>
                  <a:srgbClr val="C00000"/>
                </a:solidFill>
                <a:latin typeface="微軟正黑體" panose="020B0604030504040204" pitchFamily="34" charset="-120"/>
              </a:rPr>
              <a:t>藝術才能班</a:t>
            </a:r>
            <a:endParaRPr altLang="en-US" dirty="0" smtClean="0">
              <a:solidFill>
                <a:srgbClr val="C00000"/>
              </a:solidFill>
              <a:latin typeface="微軟正黑體" panose="020B0604030504040204" pitchFamily="34" charset="-120"/>
            </a:endParaRPr>
          </a:p>
        </p:txBody>
      </p:sp>
      <p:sp>
        <p:nvSpPr>
          <p:cNvPr id="50179" name="內容版面配置區 2"/>
          <p:cNvSpPr>
            <a:spLocks noGrp="1"/>
          </p:cNvSpPr>
          <p:nvPr>
            <p:ph idx="1"/>
          </p:nvPr>
        </p:nvSpPr>
        <p:spPr>
          <a:xfrm>
            <a:off x="611188" y="1700213"/>
            <a:ext cx="7632700" cy="3324225"/>
          </a:xfrm>
        </p:spPr>
        <p:txBody>
          <a:bodyPr/>
          <a:lstStyle/>
          <a:p>
            <a:r>
              <a:rPr altLang="en-US" sz="3200" smtClean="0">
                <a:solidFill>
                  <a:srgbClr val="000000"/>
                </a:solidFill>
                <a:latin typeface="微軟正黑體" panose="020B0604030504040204" pitchFamily="34" charset="-120"/>
                <a:ea typeface="微軟正黑體" panose="020B0604030504040204" pitchFamily="34" charset="-120"/>
              </a:rPr>
              <a:t>分為</a:t>
            </a:r>
            <a:r>
              <a:rPr altLang="en-US" sz="3200" b="1" smtClean="0">
                <a:solidFill>
                  <a:srgbClr val="000000"/>
                </a:solidFill>
                <a:latin typeface="微軟正黑體" panose="020B0604030504040204" pitchFamily="34" charset="-120"/>
                <a:ea typeface="微軟正黑體" panose="020B0604030504040204" pitchFamily="34" charset="-120"/>
              </a:rPr>
              <a:t>音樂班、美術班、舞蹈班、戲劇班</a:t>
            </a:r>
            <a:r>
              <a:rPr altLang="en-US" sz="3200" smtClean="0">
                <a:solidFill>
                  <a:srgbClr val="000000"/>
                </a:solidFill>
                <a:latin typeface="微軟正黑體" panose="020B0604030504040204" pitchFamily="34" charset="-120"/>
                <a:ea typeface="微軟正黑體" panose="020B0604030504040204" pitchFamily="34" charset="-120"/>
              </a:rPr>
              <a:t>等四類。</a:t>
            </a:r>
            <a:endParaRPr lang="en-US" altLang="zh-TW" sz="3200" smtClean="0">
              <a:solidFill>
                <a:srgbClr val="000000"/>
              </a:solidFill>
              <a:latin typeface="微軟正黑體" panose="020B0604030504040204" pitchFamily="34" charset="-120"/>
              <a:ea typeface="微軟正黑體" panose="020B0604030504040204" pitchFamily="34" charset="-120"/>
            </a:endParaRPr>
          </a:p>
          <a:p>
            <a:r>
              <a:rPr altLang="en-US" sz="3200" smtClean="0">
                <a:solidFill>
                  <a:srgbClr val="000000"/>
                </a:solidFill>
                <a:latin typeface="微軟正黑體" panose="020B0604030504040204" pitchFamily="34" charset="-120"/>
                <a:ea typeface="微軟正黑體" panose="020B0604030504040204" pitchFamily="34" charset="-120"/>
              </a:rPr>
              <a:t>藝術才能班甄選入學以聯合辦理為原則。國中非藝術才能班學生亦可報考，且</a:t>
            </a:r>
            <a:r>
              <a:rPr altLang="en-US" sz="3200" b="1" smtClean="0">
                <a:solidFill>
                  <a:srgbClr val="000000"/>
                </a:solidFill>
                <a:latin typeface="微軟正黑體" panose="020B0604030504040204" pitchFamily="34" charset="-120"/>
                <a:ea typeface="微軟正黑體" panose="020B0604030504040204" pitchFamily="34" charset="-120"/>
              </a:rPr>
              <a:t>不受免試就學區之限制</a:t>
            </a:r>
            <a:r>
              <a:rPr altLang="en-US" sz="3200" smtClean="0">
                <a:solidFill>
                  <a:srgbClr val="000000"/>
                </a:solidFill>
                <a:latin typeface="微軟正黑體" panose="020B0604030504040204" pitchFamily="34" charset="-120"/>
                <a:ea typeface="微軟正黑體" panose="020B0604030504040204" pitchFamily="34" charset="-120"/>
              </a:rPr>
              <a:t>，但僅能向一區（校）報名術科測驗及申請分發。</a:t>
            </a:r>
          </a:p>
        </p:txBody>
      </p:sp>
      <p:sp>
        <p:nvSpPr>
          <p:cNvPr id="50180" name="投影片編號版面配置區 3"/>
          <p:cNvSpPr>
            <a:spLocks noGrp="1"/>
          </p:cNvSpPr>
          <p:nvPr>
            <p:ph type="sldNum" sz="quarter" idx="12"/>
          </p:nvPr>
        </p:nvSpPr>
        <p:spPr bwMode="auto">
          <a:xfrm>
            <a:off x="276225" y="6484938"/>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9A496281-698A-469B-9DAC-E61F17585413}" type="slidenum">
              <a:rPr lang="zh-TW" altLang="en-US" sz="1200" b="1" smtClean="0">
                <a:solidFill>
                  <a:srgbClr val="000000"/>
                </a:solidFill>
                <a:latin typeface="Arial" pitchFamily="34" charset="0"/>
                <a:ea typeface="新細明體" pitchFamily="18" charset="-120"/>
              </a:rPr>
              <a:pPr>
                <a:spcBef>
                  <a:spcPct val="0"/>
                </a:spcBef>
                <a:buFontTx/>
                <a:buNone/>
              </a:pPr>
              <a:t>46</a:t>
            </a:fld>
            <a:endParaRPr lang="zh-TW" altLang="en-US" sz="1200" b="1" smtClean="0">
              <a:solidFill>
                <a:srgbClr val="000000"/>
              </a:solidFill>
              <a:latin typeface="Arial" pitchFamily="34" charset="0"/>
              <a:ea typeface="新細明體" pitchFamily="18" charset="-120"/>
            </a:endParaRPr>
          </a:p>
        </p:txBody>
      </p:sp>
    </p:spTree>
    <p:extLst>
      <p:ext uri="{BB962C8B-B14F-4D97-AF65-F5344CB8AC3E}">
        <p14:creationId xmlns:p14="http://schemas.microsoft.com/office/powerpoint/2010/main" val="255207266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31105" y="1412776"/>
            <a:ext cx="8785225" cy="5329238"/>
          </a:xfrm>
        </p:spPr>
        <p:txBody>
          <a:bodyPr rtlCol="0">
            <a:noAutofit/>
          </a:bodyPr>
          <a:lstStyle/>
          <a:p>
            <a:pPr>
              <a:lnSpc>
                <a:spcPct val="80000"/>
              </a:lnSpc>
              <a:defRPr/>
            </a:pPr>
            <a:r>
              <a:rPr altLang="en-US" sz="3200" dirty="0">
                <a:solidFill>
                  <a:srgbClr val="000000"/>
                </a:solidFill>
                <a:latin typeface="微軟正黑體" panose="020B0604030504040204" pitchFamily="34" charset="-120"/>
                <a:ea typeface="微軟正黑體" panose="020B0604030504040204" pitchFamily="34" charset="-120"/>
              </a:rPr>
              <a:t>招生作業分</a:t>
            </a:r>
            <a:r>
              <a:rPr altLang="en-US" sz="3200" b="1" dirty="0">
                <a:solidFill>
                  <a:srgbClr val="000000"/>
                </a:solidFill>
                <a:latin typeface="微軟正黑體" panose="020B0604030504040204" pitchFamily="34" charset="-120"/>
                <a:ea typeface="微軟正黑體" panose="020B0604030504040204" pitchFamily="34" charset="-120"/>
              </a:rPr>
              <a:t>術科測驗</a:t>
            </a:r>
            <a:r>
              <a:rPr altLang="en-US" sz="3200" dirty="0">
                <a:solidFill>
                  <a:srgbClr val="000000"/>
                </a:solidFill>
                <a:latin typeface="微軟正黑體" panose="020B0604030504040204" pitchFamily="34" charset="-120"/>
                <a:ea typeface="微軟正黑體" panose="020B0604030504040204" pitchFamily="34" charset="-120"/>
              </a:rPr>
              <a:t>及</a:t>
            </a:r>
            <a:r>
              <a:rPr altLang="en-US" sz="3200" b="1" dirty="0">
                <a:solidFill>
                  <a:srgbClr val="000000"/>
                </a:solidFill>
                <a:latin typeface="微軟正黑體" panose="020B0604030504040204" pitchFamily="34" charset="-120"/>
                <a:ea typeface="微軟正黑體" panose="020B0604030504040204" pitchFamily="34" charset="-120"/>
              </a:rPr>
              <a:t>分發作業</a:t>
            </a:r>
            <a:r>
              <a:rPr altLang="en-US" sz="3200" dirty="0">
                <a:solidFill>
                  <a:srgbClr val="000000"/>
                </a:solidFill>
                <a:latin typeface="微軟正黑體" panose="020B0604030504040204" pitchFamily="34" charset="-120"/>
                <a:ea typeface="微軟正黑體" panose="020B0604030504040204" pitchFamily="34" charset="-120"/>
              </a:rPr>
              <a:t>二階段辦理：</a:t>
            </a:r>
            <a:endParaRPr lang="en-US" altLang="zh-TW" sz="3200" dirty="0">
              <a:solidFill>
                <a:srgbClr val="000000"/>
              </a:solidFill>
              <a:latin typeface="微軟正黑體" panose="020B0604030504040204" pitchFamily="34" charset="-120"/>
              <a:ea typeface="微軟正黑體" panose="020B0604030504040204" pitchFamily="34" charset="-120"/>
            </a:endParaRPr>
          </a:p>
          <a:p>
            <a:pPr>
              <a:lnSpc>
                <a:spcPct val="80000"/>
              </a:lnSpc>
              <a:buFont typeface="Arial" pitchFamily="34" charset="0"/>
              <a:buNone/>
              <a:defRPr/>
            </a:pPr>
            <a:r>
              <a:rPr altLang="en-US" sz="3200" dirty="0">
                <a:solidFill>
                  <a:srgbClr val="000000"/>
                </a:solidFill>
                <a:latin typeface="微軟正黑體" panose="020B0604030504040204" pitchFamily="34" charset="-120"/>
                <a:ea typeface="微軟正黑體" panose="020B0604030504040204" pitchFamily="34" charset="-120"/>
              </a:rPr>
              <a:t>  </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一）</a:t>
            </a:r>
            <a:r>
              <a:rPr altLang="en-US" sz="3200" b="1" dirty="0">
                <a:solidFill>
                  <a:srgbClr val="000000"/>
                </a:solidFill>
                <a:latin typeface="微軟正黑體" panose="020B0604030504040204" pitchFamily="34" charset="-120"/>
                <a:ea typeface="微軟正黑體" panose="020B0604030504040204" pitchFamily="34" charset="-120"/>
              </a:rPr>
              <a:t>術科測驗</a:t>
            </a:r>
            <a:r>
              <a:rPr altLang="en-US" sz="3200" dirty="0">
                <a:solidFill>
                  <a:srgbClr val="000000"/>
                </a:solidFill>
                <a:latin typeface="微軟正黑體" panose="020B0604030504040204" pitchFamily="34" charset="-120"/>
                <a:ea typeface="微軟正黑體" panose="020B0604030504040204" pitchFamily="34" charset="-120"/>
              </a:rPr>
              <a:t>：不得施以學科成就測驗</a:t>
            </a:r>
            <a:endParaRPr lang="en-US" altLang="zh-TW" sz="3200" dirty="0">
              <a:solidFill>
                <a:srgbClr val="000000"/>
              </a:solidFill>
              <a:latin typeface="微軟正黑體" panose="020B0604030504040204" pitchFamily="34" charset="-120"/>
              <a:ea typeface="微軟正黑體" panose="020B0604030504040204" pitchFamily="34" charset="-120"/>
            </a:endParaRPr>
          </a:p>
          <a:p>
            <a:pPr marL="0" indent="0">
              <a:spcBef>
                <a:spcPct val="0"/>
              </a:spcBef>
              <a:buFont typeface="Arial" pitchFamily="34" charset="0"/>
              <a:buNone/>
              <a:defRPr/>
            </a:pPr>
            <a:r>
              <a:rPr kumimoji="1" altLang="en-US" sz="3200" dirty="0">
                <a:solidFill>
                  <a:srgbClr val="000000"/>
                </a:solidFill>
                <a:latin typeface="微軟正黑體" panose="020B0604030504040204" pitchFamily="34" charset="-120"/>
                <a:ea typeface="微軟正黑體" panose="020B0604030504040204" pitchFamily="34" charset="-120"/>
              </a:rPr>
              <a:t>      </a:t>
            </a:r>
            <a:r>
              <a:rPr lang="en-US" altLang="zh-TW" sz="3200" dirty="0">
                <a:solidFill>
                  <a:srgbClr val="000000"/>
                </a:solidFill>
                <a:latin typeface="微軟正黑體" panose="020B0604030504040204" pitchFamily="34" charset="-120"/>
                <a:ea typeface="微軟正黑體" panose="020B0604030504040204" pitchFamily="34" charset="-120"/>
              </a:rPr>
              <a:t>1.</a:t>
            </a:r>
            <a:r>
              <a:rPr altLang="en-US" sz="3200" dirty="0">
                <a:solidFill>
                  <a:srgbClr val="000000"/>
                </a:solidFill>
                <a:latin typeface="微軟正黑體" panose="020B0604030504040204" pitchFamily="34" charset="-120"/>
                <a:ea typeface="微軟正黑體" panose="020B0604030504040204" pitchFamily="34" charset="-120"/>
              </a:rPr>
              <a:t>音樂班考主修</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樂器</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、副修</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樂器</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smtClean="0">
                <a:solidFill>
                  <a:srgbClr val="000000"/>
                </a:solidFill>
                <a:latin typeface="微軟正黑體" panose="020B0604030504040204" pitchFamily="34" charset="-120"/>
                <a:ea typeface="微軟正黑體" panose="020B0604030504040204" pitchFamily="34" charset="-120"/>
              </a:rPr>
              <a:t>、 </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marL="0" indent="0">
              <a:spcBef>
                <a:spcPct val="0"/>
              </a:spcBef>
              <a:buFont typeface="Arial" pitchFamily="34" charset="0"/>
              <a:buNone/>
              <a:defRPr/>
            </a:pPr>
            <a:r>
              <a:rPr lang="en-US" altLang="zh-TW" sz="3200" dirty="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視唱、聽寫、樂理及基礎和聲</a:t>
            </a:r>
            <a:r>
              <a:rPr lang="en-US" altLang="zh-TW" sz="3200" dirty="0">
                <a:solidFill>
                  <a:srgbClr val="000000"/>
                </a:solidFill>
                <a:latin typeface="微軟正黑體" panose="020B0604030504040204" pitchFamily="34" charset="-120"/>
                <a:ea typeface="微軟正黑體" panose="020B0604030504040204" pitchFamily="34" charset="-120"/>
              </a:rPr>
              <a:t>5</a:t>
            </a:r>
            <a:r>
              <a:rPr altLang="en-US" sz="3200" dirty="0">
                <a:solidFill>
                  <a:srgbClr val="000000"/>
                </a:solidFill>
                <a:latin typeface="微軟正黑體" panose="020B0604030504040204" pitchFamily="34" charset="-120"/>
                <a:ea typeface="微軟正黑體" panose="020B0604030504040204" pitchFamily="34" charset="-120"/>
              </a:rPr>
              <a:t>科 </a:t>
            </a:r>
          </a:p>
          <a:p>
            <a:pPr marL="0" indent="0">
              <a:spcBef>
                <a:spcPct val="0"/>
              </a:spcBef>
              <a:buFont typeface="Arial" pitchFamily="34" charset="0"/>
              <a:buNone/>
              <a:defRPr/>
            </a:pPr>
            <a:r>
              <a:rPr altLang="en-US" sz="3200" dirty="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2</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美術班考素描、水彩、水墨及書法</a:t>
            </a:r>
            <a:r>
              <a:rPr lang="en-US" altLang="zh-TW" sz="3200" dirty="0" smtClean="0">
                <a:solidFill>
                  <a:srgbClr val="000000"/>
                </a:solidFill>
                <a:latin typeface="微軟正黑體" panose="020B0604030504040204" pitchFamily="34" charset="-120"/>
                <a:ea typeface="微軟正黑體" panose="020B0604030504040204" pitchFamily="34" charset="-120"/>
              </a:rPr>
              <a:t>4</a:t>
            </a:r>
          </a:p>
          <a:p>
            <a:pPr marL="0" indent="0">
              <a:spcBef>
                <a:spcPct val="0"/>
              </a:spcBef>
              <a:buFont typeface="Arial" pitchFamily="34" charset="0"/>
              <a:buNone/>
              <a:defRPr/>
            </a:pPr>
            <a:r>
              <a:rPr lang="en-US" altLang="zh-TW" sz="3200" dirty="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科</a:t>
            </a:r>
            <a:r>
              <a:rPr altLang="en-US" sz="3200" dirty="0">
                <a:solidFill>
                  <a:srgbClr val="000000"/>
                </a:solidFill>
                <a:latin typeface="微軟正黑體" panose="020B0604030504040204" pitchFamily="34" charset="-120"/>
                <a:ea typeface="微軟正黑體" panose="020B0604030504040204" pitchFamily="34" charset="-120"/>
              </a:rPr>
              <a:t>；</a:t>
            </a:r>
            <a:r>
              <a:rPr altLang="en-US" sz="3200" dirty="0" smtClean="0">
                <a:solidFill>
                  <a:srgbClr val="000000"/>
                </a:solidFill>
                <a:latin typeface="微軟正黑體" panose="020B0604030504040204" pitchFamily="34" charset="-120"/>
                <a:ea typeface="微軟正黑體" panose="020B0604030504040204" pitchFamily="34" charset="-120"/>
              </a:rPr>
              <a:t>舞蹈班</a:t>
            </a:r>
            <a:r>
              <a:rPr altLang="en-US" sz="3200" dirty="0">
                <a:solidFill>
                  <a:srgbClr val="000000"/>
                </a:solidFill>
                <a:latin typeface="微軟正黑體" panose="020B0604030504040204" pitchFamily="34" charset="-120"/>
                <a:ea typeface="微軟正黑體" panose="020B0604030504040204" pitchFamily="34" charset="-120"/>
              </a:rPr>
              <a:t>考芭蕾、現代舞、中國</a:t>
            </a:r>
            <a:r>
              <a:rPr altLang="en-US" sz="3200" dirty="0" smtClean="0">
                <a:solidFill>
                  <a:srgbClr val="000000"/>
                </a:solidFill>
                <a:latin typeface="微軟正黑體" panose="020B0604030504040204" pitchFamily="34" charset="-120"/>
                <a:ea typeface="微軟正黑體" panose="020B0604030504040204" pitchFamily="34" charset="-120"/>
              </a:rPr>
              <a:t>舞</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marL="0" indent="0">
              <a:spcBef>
                <a:spcPct val="0"/>
              </a:spcBef>
              <a:buFont typeface="Arial" pitchFamily="34" charset="0"/>
              <a:buNone/>
              <a:defRPr/>
            </a:pPr>
            <a:r>
              <a:rPr lang="en-US" altLang="zh-TW" sz="3200" dirty="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即興與創作</a:t>
            </a:r>
            <a:r>
              <a:rPr lang="en-US" altLang="zh-TW" sz="3200" dirty="0">
                <a:solidFill>
                  <a:srgbClr val="000000"/>
                </a:solidFill>
                <a:latin typeface="微軟正黑體" panose="020B0604030504040204" pitchFamily="34" charset="-120"/>
                <a:ea typeface="微軟正黑體" panose="020B0604030504040204" pitchFamily="34" charset="-120"/>
              </a:rPr>
              <a:t>4</a:t>
            </a:r>
            <a:r>
              <a:rPr altLang="en-US" sz="3200" dirty="0">
                <a:solidFill>
                  <a:srgbClr val="000000"/>
                </a:solidFill>
                <a:latin typeface="微軟正黑體" panose="020B0604030504040204" pitchFamily="34" charset="-120"/>
                <a:ea typeface="微軟正黑體" panose="020B0604030504040204" pitchFamily="34" charset="-120"/>
              </a:rPr>
              <a:t>科 </a:t>
            </a:r>
          </a:p>
          <a:p>
            <a:pPr>
              <a:lnSpc>
                <a:spcPct val="80000"/>
              </a:lnSpc>
              <a:spcBef>
                <a:spcPts val="600"/>
              </a:spcBef>
              <a:buFont typeface="Arial" pitchFamily="34" charset="0"/>
              <a:buNone/>
              <a:defRPr/>
            </a:pPr>
            <a:r>
              <a:rPr altLang="en-US" sz="3200" dirty="0" smtClean="0">
                <a:solidFill>
                  <a:srgbClr val="000000"/>
                </a:solidFill>
                <a:latin typeface="微軟正黑體" panose="020B0604030504040204" pitchFamily="34" charset="-120"/>
                <a:ea typeface="微軟正黑體" panose="020B0604030504040204" pitchFamily="34" charset="-120"/>
              </a:rPr>
              <a:t> </a:t>
            </a:r>
            <a:r>
              <a:rPr altLang="en-US" sz="3200" dirty="0">
                <a:solidFill>
                  <a:srgbClr val="000000"/>
                </a:solidFill>
                <a:latin typeface="微軟正黑體" panose="020B0604030504040204" pitchFamily="34" charset="-120"/>
                <a:ea typeface="微軟正黑體" panose="020B0604030504040204" pitchFamily="34" charset="-120"/>
              </a:rPr>
              <a:t>（二）</a:t>
            </a:r>
            <a:r>
              <a:rPr altLang="en-US" sz="3200" b="1" dirty="0">
                <a:solidFill>
                  <a:srgbClr val="000000"/>
                </a:solidFill>
                <a:latin typeface="微軟正黑體" panose="020B0604030504040204" pitchFamily="34" charset="-120"/>
                <a:ea typeface="微軟正黑體" panose="020B0604030504040204" pitchFamily="34" charset="-120"/>
              </a:rPr>
              <a:t>分發作業</a:t>
            </a:r>
            <a:r>
              <a:rPr altLang="en-US" sz="3200" dirty="0">
                <a:solidFill>
                  <a:srgbClr val="000000"/>
                </a:solidFill>
                <a:latin typeface="微軟正黑體" panose="020B0604030504040204" pitchFamily="34" charset="-120"/>
                <a:ea typeface="微軟正黑體" panose="020B0604030504040204" pitchFamily="34" charset="-120"/>
              </a:rPr>
              <a:t>：</a:t>
            </a:r>
            <a:r>
              <a:rPr altLang="en-US" sz="3200" dirty="0" smtClean="0">
                <a:solidFill>
                  <a:srgbClr val="000000"/>
                </a:solidFill>
                <a:latin typeface="微軟正黑體" panose="020B0604030504040204" pitchFamily="34" charset="-120"/>
                <a:ea typeface="微軟正黑體" panose="020B0604030504040204" pitchFamily="34" charset="-120"/>
              </a:rPr>
              <a:t>以術科測驗分數，現場撕榜</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a:lnSpc>
                <a:spcPct val="80000"/>
              </a:lnSpc>
              <a:spcBef>
                <a:spcPts val="600"/>
              </a:spcBef>
              <a:buFont typeface="Arial" pitchFamily="34" charset="0"/>
              <a:buNone/>
              <a:defRPr/>
            </a:pPr>
            <a:r>
              <a:rPr altLang="en-US" sz="3200" dirty="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　　 作業，並</a:t>
            </a:r>
            <a:r>
              <a:rPr altLang="en-US" sz="3200" b="1" dirty="0" smtClean="0">
                <a:solidFill>
                  <a:srgbClr val="C00000"/>
                </a:solidFill>
                <a:latin typeface="微軟正黑體" panose="020B0604030504040204" pitchFamily="34" charset="-120"/>
                <a:ea typeface="微軟正黑體" panose="020B0604030504040204" pitchFamily="34" charset="-120"/>
              </a:rPr>
              <a:t>得以國民中學教育會考成績為</a:t>
            </a:r>
            <a:endParaRPr lang="en-US" altLang="en-US" sz="3200" b="1" dirty="0" smtClean="0">
              <a:solidFill>
                <a:srgbClr val="C00000"/>
              </a:solidFill>
              <a:latin typeface="微軟正黑體" panose="020B0604030504040204" pitchFamily="34" charset="-120"/>
              <a:ea typeface="微軟正黑體" panose="020B0604030504040204" pitchFamily="34" charset="-120"/>
            </a:endParaRPr>
          </a:p>
          <a:p>
            <a:pPr>
              <a:lnSpc>
                <a:spcPct val="80000"/>
              </a:lnSpc>
              <a:spcBef>
                <a:spcPts val="600"/>
              </a:spcBef>
              <a:buFont typeface="Arial" pitchFamily="34" charset="0"/>
              <a:buNone/>
              <a:defRPr/>
            </a:pPr>
            <a:r>
              <a:rPr altLang="en-US" sz="3200" b="1" dirty="0">
                <a:solidFill>
                  <a:srgbClr val="C00000"/>
                </a:solidFill>
                <a:latin typeface="微軟正黑體" panose="020B0604030504040204" pitchFamily="34" charset="-120"/>
                <a:ea typeface="微軟正黑體" panose="020B0604030504040204" pitchFamily="34" charset="-120"/>
              </a:rPr>
              <a:t> </a:t>
            </a:r>
            <a:r>
              <a:rPr altLang="en-US" sz="3200" b="1" dirty="0" smtClean="0">
                <a:solidFill>
                  <a:srgbClr val="C00000"/>
                </a:solidFill>
                <a:latin typeface="微軟正黑體" panose="020B0604030504040204" pitchFamily="34" charset="-120"/>
                <a:ea typeface="微軟正黑體" panose="020B0604030504040204" pitchFamily="34" charset="-120"/>
              </a:rPr>
              <a:t>      入學門檻</a:t>
            </a:r>
            <a:r>
              <a:rPr altLang="en-US" sz="3200" b="1" dirty="0">
                <a:solidFill>
                  <a:srgbClr val="C00000"/>
                </a:solidFill>
                <a:latin typeface="微軟正黑體" panose="020B0604030504040204" pitchFamily="34" charset="-120"/>
                <a:ea typeface="微軟正黑體" panose="020B0604030504040204" pitchFamily="34" charset="-120"/>
              </a:rPr>
              <a:t>。</a:t>
            </a:r>
            <a:endParaRPr lang="en-US" altLang="zh-TW" sz="3200" b="1" dirty="0">
              <a:solidFill>
                <a:srgbClr val="C00000"/>
              </a:solidFill>
              <a:latin typeface="微軟正黑體" panose="020B0604030504040204" pitchFamily="34" charset="-120"/>
              <a:ea typeface="微軟正黑體" panose="020B0604030504040204" pitchFamily="34" charset="-120"/>
            </a:endParaRPr>
          </a:p>
        </p:txBody>
      </p:sp>
      <p:sp>
        <p:nvSpPr>
          <p:cNvPr id="51204" name="投影片編號版面配置區 3"/>
          <p:cNvSpPr>
            <a:spLocks noGrp="1"/>
          </p:cNvSpPr>
          <p:nvPr>
            <p:ph type="sldNum" sz="quarter" idx="12"/>
          </p:nvPr>
        </p:nvSpPr>
        <p:spPr bwMode="auto">
          <a:xfrm>
            <a:off x="330200" y="6411913"/>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4744A192-97B4-40F5-8DCD-E60C50444F62}" type="slidenum">
              <a:rPr lang="zh-TW" altLang="en-US" sz="1200" b="1" smtClean="0">
                <a:solidFill>
                  <a:srgbClr val="000000"/>
                </a:solidFill>
                <a:latin typeface="Arial" pitchFamily="34" charset="0"/>
                <a:ea typeface="新細明體" pitchFamily="18" charset="-120"/>
              </a:rPr>
              <a:pPr>
                <a:spcBef>
                  <a:spcPct val="0"/>
                </a:spcBef>
                <a:buFontTx/>
                <a:buNone/>
              </a:pPr>
              <a:t>47</a:t>
            </a:fld>
            <a:endParaRPr lang="zh-TW" altLang="en-US" sz="1200" b="1" smtClean="0">
              <a:solidFill>
                <a:srgbClr val="000000"/>
              </a:solidFill>
              <a:latin typeface="Arial" pitchFamily="34" charset="0"/>
              <a:ea typeface="新細明體" pitchFamily="18" charset="-120"/>
            </a:endParaRPr>
          </a:p>
        </p:txBody>
      </p:sp>
      <p:sp>
        <p:nvSpPr>
          <p:cNvPr id="6" name="標題 1"/>
          <p:cNvSpPr txBox="1">
            <a:spLocks/>
          </p:cNvSpPr>
          <p:nvPr/>
        </p:nvSpPr>
        <p:spPr>
          <a:xfrm>
            <a:off x="1042988" y="765175"/>
            <a:ext cx="7561460" cy="854075"/>
          </a:xfrm>
          <a:prstGeom prst="rect">
            <a:avLst/>
          </a:prstGeom>
        </p:spPr>
        <p:txBody>
          <a:bodyPr vert="horz" lIns="91440" tIns="45720" rIns="91440" bIns="45720" rtlCol="0" anchor="t">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solidFill>
                  <a:srgbClr val="C00000"/>
                </a:solidFill>
                <a:latin typeface="微軟正黑體" panose="020B0604030504040204" pitchFamily="34" charset="-120"/>
                <a:ea typeface="微軟正黑體" panose="020B0604030504040204" pitchFamily="34" charset="-120"/>
              </a:rPr>
              <a:t>特色招生甄選入學</a:t>
            </a:r>
            <a:r>
              <a:rPr lang="en-US" altLang="zh-TW" dirty="0" smtClean="0">
                <a:solidFill>
                  <a:srgbClr val="C00000"/>
                </a:solidFill>
                <a:latin typeface="微軟正黑體" panose="020B0604030504040204" pitchFamily="34" charset="-120"/>
                <a:ea typeface="微軟正黑體" panose="020B0604030504040204" pitchFamily="34" charset="-120"/>
              </a:rPr>
              <a:t>---</a:t>
            </a:r>
            <a:r>
              <a:rPr lang="zh-TW" altLang="en-US" dirty="0" smtClean="0">
                <a:solidFill>
                  <a:srgbClr val="C00000"/>
                </a:solidFill>
                <a:latin typeface="微軟正黑體" panose="020B0604030504040204" pitchFamily="34" charset="-120"/>
                <a:ea typeface="微軟正黑體" panose="020B0604030504040204" pitchFamily="34" charset="-120"/>
              </a:rPr>
              <a:t>藝術才能班</a:t>
            </a:r>
          </a:p>
        </p:txBody>
      </p:sp>
    </p:spTree>
    <p:extLst>
      <p:ext uri="{BB962C8B-B14F-4D97-AF65-F5344CB8AC3E}">
        <p14:creationId xmlns:p14="http://schemas.microsoft.com/office/powerpoint/2010/main" val="391627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eaLnBrk="1" hangingPunct="1"/>
            <a:r>
              <a:rPr altLang="en-US" smtClean="0"/>
              <a:t>甄選入學招生作業</a:t>
            </a:r>
            <a:endParaRPr lang="en-US" altLang="zh-TW" smtClean="0"/>
          </a:p>
        </p:txBody>
      </p:sp>
      <p:sp>
        <p:nvSpPr>
          <p:cNvPr id="52227" name="Freeform 17"/>
          <p:cNvSpPr>
            <a:spLocks noEditPoints="1"/>
          </p:cNvSpPr>
          <p:nvPr/>
        </p:nvSpPr>
        <p:spPr bwMode="gray">
          <a:xfrm>
            <a:off x="1066800" y="1981200"/>
            <a:ext cx="5943600" cy="40386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TW" altLang="en-US"/>
          </a:p>
        </p:txBody>
      </p:sp>
      <p:sp>
        <p:nvSpPr>
          <p:cNvPr id="52228" name="Oval 20"/>
          <p:cNvSpPr>
            <a:spLocks noChangeArrowheads="1"/>
          </p:cNvSpPr>
          <p:nvPr/>
        </p:nvSpPr>
        <p:spPr bwMode="gray">
          <a:xfrm rot="-723406">
            <a:off x="3382963" y="4927600"/>
            <a:ext cx="1438275" cy="66675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29"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0"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1"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2"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3" name="Text Box 25"/>
          <p:cNvSpPr txBox="1">
            <a:spLocks noChangeArrowheads="1"/>
          </p:cNvSpPr>
          <p:nvPr/>
        </p:nvSpPr>
        <p:spPr bwMode="gray">
          <a:xfrm>
            <a:off x="3863975" y="4005263"/>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8000"/>
                </a:solidFill>
                <a:latin typeface="Arial" pitchFamily="34" charset="0"/>
                <a:ea typeface="新細明體" pitchFamily="18" charset="-120"/>
              </a:rPr>
              <a:t>分發</a:t>
            </a:r>
          </a:p>
          <a:p>
            <a:pPr algn="ctr" eaLnBrk="1" hangingPunct="1">
              <a:spcBef>
                <a:spcPct val="0"/>
              </a:spcBef>
              <a:buFontTx/>
              <a:buNone/>
            </a:pPr>
            <a:r>
              <a:rPr lang="zh-TW" altLang="en-US" sz="1800" b="1">
                <a:solidFill>
                  <a:srgbClr val="008000"/>
                </a:solidFill>
                <a:latin typeface="Arial" pitchFamily="34" charset="0"/>
                <a:ea typeface="新細明體" pitchFamily="18" charset="-120"/>
              </a:rPr>
              <a:t>作業</a:t>
            </a:r>
          </a:p>
        </p:txBody>
      </p:sp>
      <p:sp>
        <p:nvSpPr>
          <p:cNvPr id="52234" name="Oval 27"/>
          <p:cNvSpPr>
            <a:spLocks noChangeArrowheads="1"/>
          </p:cNvSpPr>
          <p:nvPr/>
        </p:nvSpPr>
        <p:spPr bwMode="gray">
          <a:xfrm rot="-772996">
            <a:off x="1554163" y="4318000"/>
            <a:ext cx="1133475" cy="60960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5"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6"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7" name="Oval 31"/>
          <p:cNvSpPr>
            <a:spLocks noChangeArrowheads="1"/>
          </p:cNvSpPr>
          <p:nvPr/>
        </p:nvSpPr>
        <p:spPr bwMode="gray">
          <a:xfrm>
            <a:off x="1508125" y="3349625"/>
            <a:ext cx="1273175" cy="1312863"/>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8" name="Oval 32"/>
          <p:cNvSpPr>
            <a:spLocks noChangeArrowheads="1"/>
          </p:cNvSpPr>
          <p:nvPr/>
        </p:nvSpPr>
        <p:spPr bwMode="gray">
          <a:xfrm>
            <a:off x="1581150" y="3386138"/>
            <a:ext cx="1131888" cy="106521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9" name="Text Box 33"/>
          <p:cNvSpPr txBox="1">
            <a:spLocks noChangeArrowheads="1"/>
          </p:cNvSpPr>
          <p:nvPr/>
        </p:nvSpPr>
        <p:spPr bwMode="gray">
          <a:xfrm>
            <a:off x="1619250" y="3573463"/>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FF0000"/>
                </a:solidFill>
                <a:latin typeface="Arial" pitchFamily="34" charset="0"/>
                <a:ea typeface="新細明體" pitchFamily="18" charset="-120"/>
              </a:rPr>
              <a:t>國中</a:t>
            </a:r>
          </a:p>
          <a:p>
            <a:pPr algn="ctr" eaLnBrk="1" hangingPunct="1">
              <a:spcBef>
                <a:spcPct val="0"/>
              </a:spcBef>
              <a:buFontTx/>
              <a:buNone/>
            </a:pPr>
            <a:r>
              <a:rPr lang="zh-TW" altLang="en-US" sz="1800" b="1">
                <a:solidFill>
                  <a:srgbClr val="FF0000"/>
                </a:solidFill>
                <a:latin typeface="Arial" pitchFamily="34" charset="0"/>
                <a:ea typeface="新細明體" pitchFamily="18" charset="-120"/>
              </a:rPr>
              <a:t>教育會考</a:t>
            </a:r>
          </a:p>
        </p:txBody>
      </p:sp>
      <p:sp>
        <p:nvSpPr>
          <p:cNvPr id="52240" name="Oval 35"/>
          <p:cNvSpPr>
            <a:spLocks noChangeArrowheads="1"/>
          </p:cNvSpPr>
          <p:nvPr/>
        </p:nvSpPr>
        <p:spPr bwMode="gray">
          <a:xfrm>
            <a:off x="1219200" y="2562225"/>
            <a:ext cx="914400" cy="53340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1"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2"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3"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4"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5" name="Text Box 40"/>
          <p:cNvSpPr txBox="1">
            <a:spLocks noChangeArrowheads="1"/>
          </p:cNvSpPr>
          <p:nvPr/>
        </p:nvSpPr>
        <p:spPr bwMode="gray">
          <a:xfrm>
            <a:off x="1476375" y="206057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00FF"/>
                </a:solidFill>
                <a:latin typeface="Arial" pitchFamily="34" charset="0"/>
                <a:ea typeface="新細明體" pitchFamily="18" charset="-120"/>
              </a:rPr>
              <a:t>術科</a:t>
            </a:r>
          </a:p>
          <a:p>
            <a:pPr algn="ctr" eaLnBrk="1" hangingPunct="1">
              <a:spcBef>
                <a:spcPct val="0"/>
              </a:spcBef>
              <a:buFontTx/>
              <a:buNone/>
            </a:pPr>
            <a:r>
              <a:rPr lang="zh-TW" altLang="en-US" sz="1800" b="1">
                <a:solidFill>
                  <a:srgbClr val="0000FF"/>
                </a:solidFill>
                <a:latin typeface="Arial" pitchFamily="34" charset="0"/>
                <a:ea typeface="新細明體" pitchFamily="18" charset="-120"/>
              </a:rPr>
              <a:t>測驗</a:t>
            </a:r>
          </a:p>
        </p:txBody>
      </p:sp>
      <p:sp>
        <p:nvSpPr>
          <p:cNvPr id="52246" name="AutoShape 48"/>
          <p:cNvSpPr>
            <a:spLocks noChangeArrowheads="1"/>
          </p:cNvSpPr>
          <p:nvPr/>
        </p:nvSpPr>
        <p:spPr bwMode="auto">
          <a:xfrm>
            <a:off x="4151313" y="3068638"/>
            <a:ext cx="1800225" cy="539750"/>
          </a:xfrm>
          <a:prstGeom prst="roundRect">
            <a:avLst>
              <a:gd name="adj" fmla="val 16667"/>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a:solidFill>
                  <a:srgbClr val="0000FF"/>
                </a:solidFill>
                <a:latin typeface="Verdana" pitchFamily="34" charset="0"/>
                <a:ea typeface="新細明體" pitchFamily="18" charset="-120"/>
              </a:rPr>
              <a:t>術科測驗</a:t>
            </a:r>
          </a:p>
        </p:txBody>
      </p:sp>
      <p:sp>
        <p:nvSpPr>
          <p:cNvPr id="156721"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lgn="ctr" eaLnBrk="1" hangingPunct="1">
              <a:defRPr/>
            </a:pPr>
            <a:endParaRPr lang="zh-TW" altLang="en-US" sz="1000"/>
          </a:p>
        </p:txBody>
      </p:sp>
      <p:grpSp>
        <p:nvGrpSpPr>
          <p:cNvPr id="52248" name="Group 50"/>
          <p:cNvGrpSpPr>
            <a:grpSpLocks/>
          </p:cNvGrpSpPr>
          <p:nvPr/>
        </p:nvGrpSpPr>
        <p:grpSpPr bwMode="auto">
          <a:xfrm>
            <a:off x="5435600" y="1700213"/>
            <a:ext cx="1811338" cy="1079500"/>
            <a:chOff x="1997" y="1314"/>
            <a:chExt cx="1889" cy="1009"/>
          </a:xfrm>
        </p:grpSpPr>
        <p:grpSp>
          <p:nvGrpSpPr>
            <p:cNvPr id="52251" name="Group 51"/>
            <p:cNvGrpSpPr>
              <a:grpSpLocks/>
            </p:cNvGrpSpPr>
            <p:nvPr/>
          </p:nvGrpSpPr>
          <p:grpSpPr bwMode="auto">
            <a:xfrm>
              <a:off x="1997" y="1404"/>
              <a:ext cx="1889" cy="919"/>
              <a:chOff x="1973" y="1027"/>
              <a:chExt cx="1926" cy="937"/>
            </a:xfrm>
          </p:grpSpPr>
          <p:sp>
            <p:nvSpPr>
              <p:cNvPr id="156724" name="Oval 52"/>
              <p:cNvSpPr>
                <a:spLocks noChangeArrowheads="1"/>
              </p:cNvSpPr>
              <p:nvPr/>
            </p:nvSpPr>
            <p:spPr bwMode="gray">
              <a:xfrm>
                <a:off x="1993" y="1058"/>
                <a:ext cx="1906" cy="906"/>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6725" name="Oval 53"/>
              <p:cNvSpPr>
                <a:spLocks noChangeArrowheads="1"/>
              </p:cNvSpPr>
              <p:nvPr/>
            </p:nvSpPr>
            <p:spPr bwMode="gray">
              <a:xfrm>
                <a:off x="1973" y="1029"/>
                <a:ext cx="1906" cy="905"/>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grpSp>
        <p:sp>
          <p:nvSpPr>
            <p:cNvPr id="156726" name="Oval 54"/>
            <p:cNvSpPr>
              <a:spLocks noChangeArrowheads="1"/>
            </p:cNvSpPr>
            <p:nvPr/>
          </p:nvSpPr>
          <p:spPr bwMode="gray">
            <a:xfrm>
              <a:off x="2086" y="1314"/>
              <a:ext cx="1690" cy="844"/>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p>
          </p:txBody>
        </p:sp>
        <p:sp>
          <p:nvSpPr>
            <p:cNvPr id="156727"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p>
          </p:txBody>
        </p:sp>
        <p:sp>
          <p:nvSpPr>
            <p:cNvPr id="156728" name="Oval 56"/>
            <p:cNvSpPr>
              <a:spLocks noChangeArrowheads="1"/>
            </p:cNvSpPr>
            <p:nvPr/>
          </p:nvSpPr>
          <p:spPr bwMode="gray">
            <a:xfrm>
              <a:off x="2124" y="1327"/>
              <a:ext cx="1571"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p>
          </p:txBody>
        </p:sp>
        <p:sp>
          <p:nvSpPr>
            <p:cNvPr id="156729" name="Oval 57"/>
            <p:cNvSpPr>
              <a:spLocks noChangeArrowheads="1"/>
            </p:cNvSpPr>
            <p:nvPr/>
          </p:nvSpPr>
          <p:spPr bwMode="gray">
            <a:xfrm>
              <a:off x="2207" y="1344"/>
              <a:ext cx="1382" cy="625"/>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zh-TW" altLang="en-US">
                  <a:solidFill>
                    <a:srgbClr val="FF3300"/>
                  </a:solidFill>
                  <a:latin typeface="微軟正黑體" panose="020B0604030504040204" pitchFamily="34" charset="-120"/>
                </a:rPr>
                <a:t>招生作業</a:t>
              </a:r>
            </a:p>
          </p:txBody>
        </p:sp>
      </p:grpSp>
      <p:sp>
        <p:nvSpPr>
          <p:cNvPr id="52249" name="AutoShape 58"/>
          <p:cNvSpPr>
            <a:spLocks noChangeArrowheads="1"/>
          </p:cNvSpPr>
          <p:nvPr/>
        </p:nvSpPr>
        <p:spPr bwMode="auto">
          <a:xfrm>
            <a:off x="7031038" y="3140075"/>
            <a:ext cx="1800225" cy="539750"/>
          </a:xfrm>
          <a:prstGeom prst="roundRect">
            <a:avLst>
              <a:gd name="adj" fmla="val 16667"/>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a:solidFill>
                  <a:srgbClr val="008000"/>
                </a:solidFill>
                <a:latin typeface="Verdana" pitchFamily="34" charset="0"/>
                <a:ea typeface="新細明體" pitchFamily="18" charset="-120"/>
              </a:rPr>
              <a:t>分發作業</a:t>
            </a:r>
          </a:p>
        </p:txBody>
      </p:sp>
      <p:sp>
        <p:nvSpPr>
          <p:cNvPr id="52250"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TW" altLang="en-US"/>
          </a:p>
        </p:txBody>
      </p:sp>
    </p:spTree>
    <p:extLst>
      <p:ext uri="{BB962C8B-B14F-4D97-AF65-F5344CB8AC3E}">
        <p14:creationId xmlns:p14="http://schemas.microsoft.com/office/powerpoint/2010/main" val="215700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798513" y="1752600"/>
            <a:ext cx="7543800" cy="4484712"/>
          </a:xfrm>
        </p:spPr>
        <p:txBody>
          <a:bodyPr>
            <a:noAutofit/>
          </a:bodyPr>
          <a:lstStyle/>
          <a:p>
            <a:pPr marL="0" indent="0">
              <a:buFont typeface="Arial" pitchFamily="34" charset="0"/>
              <a:buNone/>
            </a:pPr>
            <a:r>
              <a:rPr altLang="en-US" dirty="0" smtClean="0">
                <a:solidFill>
                  <a:srgbClr val="000000"/>
                </a:solidFill>
                <a:latin typeface="微軟正黑體" panose="020B0604030504040204" pitchFamily="34" charset="-120"/>
                <a:ea typeface="微軟正黑體" panose="020B0604030504040204" pitchFamily="34" charset="-120"/>
              </a:rPr>
              <a:t>高級中等學校體育班辦理特色招生甄選入學，係依術科測驗分數作為入學依據。術科測驗內容包括基礎體能、專項技術及運動成就表現等，由學校依體育班發展運動種類及特色課程內容，設計考科及計分方式。招生方式得由學校選擇採取獨立或聯合招生方式為之，</a:t>
            </a:r>
            <a:r>
              <a:rPr altLang="en-US" b="1" dirty="0" smtClean="0">
                <a:solidFill>
                  <a:srgbClr val="FF0000"/>
                </a:solidFill>
                <a:latin typeface="微軟正黑體" panose="020B0604030504040204" pitchFamily="34" charset="-120"/>
                <a:ea typeface="微軟正黑體" panose="020B0604030504040204" pitchFamily="34" charset="-120"/>
              </a:rPr>
              <a:t>招生範圍則不受免試就學區限制，各校可跨區招生，學生也可跨區報考。</a:t>
            </a:r>
          </a:p>
        </p:txBody>
      </p:sp>
      <p:sp>
        <p:nvSpPr>
          <p:cNvPr id="706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05DC82E3-1AB7-4AE7-80C1-67F0ABEB5273}" type="slidenum">
              <a:rPr lang="en-US" altLang="zh-TW" sz="1000" smtClean="0">
                <a:solidFill>
                  <a:srgbClr val="9A5315"/>
                </a:solidFill>
                <a:latin typeface="Arial" pitchFamily="34" charset="0"/>
                <a:ea typeface="新細明體" pitchFamily="18" charset="-120"/>
              </a:rPr>
              <a:pPr>
                <a:spcBef>
                  <a:spcPct val="0"/>
                </a:spcBef>
                <a:buFontTx/>
                <a:buNone/>
              </a:pPr>
              <a:t>49</a:t>
            </a:fld>
            <a:endParaRPr lang="en-US" altLang="en-US" sz="1000" smtClean="0">
              <a:solidFill>
                <a:srgbClr val="9A5315"/>
              </a:solidFill>
              <a:latin typeface="Arial" pitchFamily="34" charset="0"/>
              <a:ea typeface="新細明體" pitchFamily="18" charset="-120"/>
            </a:endParaRP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836613"/>
            <a:ext cx="64992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24710"/>
                  </a:outerShdw>
                </a:effectLst>
              </a14:hiddenEffects>
            </a:ext>
          </a:extLst>
        </p:spPr>
      </p:pic>
    </p:spTree>
    <p:extLst>
      <p:ext uri="{BB962C8B-B14F-4D97-AF65-F5344CB8AC3E}">
        <p14:creationId xmlns:p14="http://schemas.microsoft.com/office/powerpoint/2010/main" val="319297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2492896"/>
            <a:ext cx="7772400" cy="1362075"/>
          </a:xfrm>
        </p:spPr>
        <p:txBody>
          <a:bodyPr>
            <a:normAutofit/>
          </a:bodyPr>
          <a:lstStyle/>
          <a:p>
            <a:pPr algn="ctr"/>
            <a:r>
              <a:rPr lang="zh-TW" altLang="en-US" sz="5400" b="1" dirty="0" smtClean="0">
                <a:solidFill>
                  <a:schemeClr val="accent1">
                    <a:lumMod val="50000"/>
                  </a:schemeClr>
                </a:solidFill>
                <a:latin typeface="微軟正黑體" panose="020B0604030504040204" pitchFamily="34" charset="-120"/>
              </a:rPr>
              <a:t>國中教育會考</a:t>
            </a:r>
            <a:endParaRPr lang="zh-TW" altLang="en-US" b="1" dirty="0">
              <a:solidFill>
                <a:schemeClr val="accent1">
                  <a:lumMod val="50000"/>
                </a:schemeClr>
              </a:solidFill>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5</a:t>
            </a:fld>
            <a:endParaRPr lang="zh-TW" altLang="en-US"/>
          </a:p>
        </p:txBody>
      </p:sp>
    </p:spTree>
    <p:extLst>
      <p:ext uri="{BB962C8B-B14F-4D97-AF65-F5344CB8AC3E}">
        <p14:creationId xmlns:p14="http://schemas.microsoft.com/office/powerpoint/2010/main" val="2743999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4527550"/>
            <a:ext cx="2444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fld id="{3683001B-E2D3-41A7-AB4E-778C0B6F8386}" type="slidenum">
              <a:rPr lang="en-US" altLang="zh-TW" sz="1400" smtClean="0">
                <a:latin typeface="Times New Roman" pitchFamily="18" charset="0"/>
                <a:ea typeface="新細明體" pitchFamily="18" charset="-120"/>
              </a:rPr>
              <a:pPr eaLnBrk="1" hangingPunct="1">
                <a:spcBef>
                  <a:spcPct val="0"/>
                </a:spcBef>
                <a:buFontTx/>
                <a:buNone/>
              </a:pPr>
              <a:t>50</a:t>
            </a:fld>
            <a:endParaRPr lang="en-US" altLang="zh-TW" sz="1400" smtClean="0">
              <a:latin typeface="Times New Roman" pitchFamily="18" charset="0"/>
              <a:ea typeface="新細明體" pitchFamily="18" charset="-120"/>
            </a:endParaRPr>
          </a:p>
        </p:txBody>
      </p:sp>
      <p:sp>
        <p:nvSpPr>
          <p:cNvPr id="73732"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73733" name="Rectangle 92"/>
          <p:cNvSpPr>
            <a:spLocks noChangeArrowheads="1"/>
          </p:cNvSpPr>
          <p:nvPr/>
        </p:nvSpPr>
        <p:spPr bwMode="auto">
          <a:xfrm>
            <a:off x="755650" y="1123950"/>
            <a:ext cx="8424863" cy="73025"/>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39" name="手繪多邊形 38"/>
          <p:cNvSpPr/>
          <p:nvPr/>
        </p:nvSpPr>
        <p:spPr bwMode="auto">
          <a:xfrm>
            <a:off x="1403350" y="1700213"/>
            <a:ext cx="2736850" cy="690562"/>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zh-TW" altLang="en-US" sz="2600" b="1" dirty="0"/>
              <a:t>招生種類及名額</a:t>
            </a:r>
          </a:p>
        </p:txBody>
      </p:sp>
      <p:sp>
        <p:nvSpPr>
          <p:cNvPr id="40" name="手繪多邊形 39"/>
          <p:cNvSpPr/>
          <p:nvPr/>
        </p:nvSpPr>
        <p:spPr bwMode="auto">
          <a:xfrm>
            <a:off x="1403350" y="2420938"/>
            <a:ext cx="2736850" cy="33845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en-US" altLang="zh-TW" dirty="0"/>
              <a:t>1.104</a:t>
            </a:r>
            <a:r>
              <a:rPr lang="zh-TW" altLang="en-US" dirty="0"/>
              <a:t>學年度計有</a:t>
            </a:r>
            <a:endParaRPr lang="en-US" altLang="zh-TW" dirty="0"/>
          </a:p>
          <a:p>
            <a:pPr marL="0" lvl="1" defTabSz="1289050">
              <a:lnSpc>
                <a:spcPts val="3000"/>
              </a:lnSpc>
              <a:spcAft>
                <a:spcPts val="0"/>
              </a:spcAft>
              <a:defRPr/>
            </a:pPr>
            <a:r>
              <a:rPr lang="zh-TW" altLang="en-US" dirty="0"/>
              <a:t>   </a:t>
            </a:r>
            <a:r>
              <a:rPr lang="en-US" altLang="zh-TW" dirty="0">
                <a:solidFill>
                  <a:srgbClr val="FF0000"/>
                </a:solidFill>
              </a:rPr>
              <a:t>133</a:t>
            </a:r>
            <a:r>
              <a:rPr lang="zh-TW" altLang="en-US" dirty="0">
                <a:solidFill>
                  <a:srgbClr val="FF0000"/>
                </a:solidFill>
              </a:rPr>
              <a:t>校</a:t>
            </a:r>
            <a:r>
              <a:rPr lang="zh-TW" altLang="en-US" dirty="0"/>
              <a:t>辦理，招</a:t>
            </a:r>
            <a:endParaRPr lang="en-US" altLang="zh-TW" dirty="0"/>
          </a:p>
          <a:p>
            <a:pPr marL="0" lvl="1" defTabSz="1289050">
              <a:lnSpc>
                <a:spcPts val="3000"/>
              </a:lnSpc>
              <a:spcAft>
                <a:spcPts val="0"/>
              </a:spcAft>
              <a:defRPr/>
            </a:pPr>
            <a:r>
              <a:rPr lang="zh-TW" altLang="en-US" dirty="0"/>
              <a:t>   生班級數計</a:t>
            </a:r>
            <a:r>
              <a:rPr lang="en-US" altLang="zh-TW" dirty="0">
                <a:solidFill>
                  <a:srgbClr val="FF0000"/>
                </a:solidFill>
              </a:rPr>
              <a:t>143</a:t>
            </a:r>
          </a:p>
          <a:p>
            <a:pPr marL="0" lvl="1" defTabSz="1289050">
              <a:lnSpc>
                <a:spcPts val="3000"/>
              </a:lnSpc>
              <a:spcAft>
                <a:spcPts val="0"/>
              </a:spcAft>
              <a:defRPr/>
            </a:pPr>
            <a:r>
              <a:rPr lang="zh-TW" altLang="en-US" dirty="0">
                <a:solidFill>
                  <a:srgbClr val="FF0000"/>
                </a:solidFill>
              </a:rPr>
              <a:t>   班</a:t>
            </a:r>
            <a:r>
              <a:rPr lang="zh-TW" altLang="en-US" dirty="0"/>
              <a:t>，招生名額共</a:t>
            </a:r>
            <a:endParaRPr lang="en-US" altLang="zh-TW" dirty="0"/>
          </a:p>
          <a:p>
            <a:pPr marL="0" lvl="1" defTabSz="1289050">
              <a:lnSpc>
                <a:spcPts val="3000"/>
              </a:lnSpc>
              <a:spcAft>
                <a:spcPts val="0"/>
              </a:spcAft>
              <a:defRPr/>
            </a:pPr>
            <a:r>
              <a:rPr lang="zh-TW" altLang="en-US" dirty="0">
                <a:solidFill>
                  <a:srgbClr val="FF0000"/>
                </a:solidFill>
              </a:rPr>
              <a:t>   </a:t>
            </a:r>
            <a:r>
              <a:rPr lang="en-US" altLang="zh-TW" dirty="0">
                <a:solidFill>
                  <a:srgbClr val="FF0000"/>
                </a:solidFill>
              </a:rPr>
              <a:t>4,672</a:t>
            </a:r>
            <a:r>
              <a:rPr lang="zh-TW" altLang="en-US" dirty="0">
                <a:solidFill>
                  <a:srgbClr val="FF0000"/>
                </a:solidFill>
              </a:rPr>
              <a:t>名</a:t>
            </a:r>
            <a:r>
              <a:rPr lang="zh-TW" altLang="en-US" dirty="0"/>
              <a:t>。</a:t>
            </a:r>
          </a:p>
          <a:p>
            <a:pPr marL="0" lvl="1" defTabSz="1289050">
              <a:lnSpc>
                <a:spcPts val="3000"/>
              </a:lnSpc>
              <a:spcAft>
                <a:spcPts val="0"/>
              </a:spcAft>
              <a:defRPr/>
            </a:pPr>
            <a:r>
              <a:rPr lang="en-US" altLang="zh-TW" dirty="0"/>
              <a:t>2.105</a:t>
            </a:r>
            <a:r>
              <a:rPr lang="zh-TW" altLang="en-US" dirty="0"/>
              <a:t>年各校招生名額</a:t>
            </a:r>
            <a:endParaRPr lang="en-US" altLang="zh-TW" dirty="0"/>
          </a:p>
          <a:p>
            <a:pPr marL="0" lvl="1" defTabSz="1289050">
              <a:lnSpc>
                <a:spcPts val="3000"/>
              </a:lnSpc>
              <a:spcAft>
                <a:spcPts val="0"/>
              </a:spcAft>
              <a:defRPr/>
            </a:pPr>
            <a:r>
              <a:rPr lang="zh-TW" altLang="en-US" dirty="0"/>
              <a:t>   已公布於國教署網站</a:t>
            </a:r>
            <a:endParaRPr lang="en-US" altLang="zh-TW" dirty="0"/>
          </a:p>
          <a:p>
            <a:pPr marL="0" lvl="1" defTabSz="1289050">
              <a:lnSpc>
                <a:spcPts val="3000"/>
              </a:lnSpc>
              <a:spcAft>
                <a:spcPts val="0"/>
              </a:spcAft>
              <a:defRPr/>
            </a:pPr>
            <a:r>
              <a:rPr lang="zh-TW" altLang="en-US" dirty="0"/>
              <a:t>   電子公告欄。</a:t>
            </a:r>
          </a:p>
          <a:p>
            <a:pPr marL="285750" lvl="1" indent="-285750" defTabSz="1289050">
              <a:lnSpc>
                <a:spcPct val="90000"/>
              </a:lnSpc>
              <a:spcAft>
                <a:spcPct val="15000"/>
              </a:spcAft>
              <a:buFontTx/>
              <a:buChar char="••"/>
              <a:defRPr/>
            </a:pPr>
            <a:endParaRPr lang="zh-TW" altLang="en-US" dirty="0"/>
          </a:p>
        </p:txBody>
      </p:sp>
      <p:grpSp>
        <p:nvGrpSpPr>
          <p:cNvPr id="73736" name="群組 3"/>
          <p:cNvGrpSpPr>
            <a:grpSpLocks/>
          </p:cNvGrpSpPr>
          <p:nvPr/>
        </p:nvGrpSpPr>
        <p:grpSpPr bwMode="auto">
          <a:xfrm>
            <a:off x="4171950" y="1698625"/>
            <a:ext cx="2876550" cy="4106863"/>
            <a:chOff x="1613324" y="2376765"/>
            <a:chExt cx="2001508" cy="3077303"/>
          </a:xfrm>
        </p:grpSpPr>
        <p:sp>
          <p:nvSpPr>
            <p:cNvPr id="42" name="手繪多邊形 41"/>
            <p:cNvSpPr/>
            <p:nvPr/>
          </p:nvSpPr>
          <p:spPr>
            <a:xfrm>
              <a:off x="1613324" y="2376765"/>
              <a:ext cx="979767" cy="51982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918000"/>
              <a:ext cx="979767" cy="25360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algn="ctr" defTabSz="1289050">
                <a:lnSpc>
                  <a:spcPts val="3500"/>
                </a:lnSpc>
                <a:spcAft>
                  <a:spcPts val="0"/>
                </a:spcAft>
                <a:defRPr/>
              </a:pPr>
              <a:r>
                <a:rPr lang="zh-TW" altLang="en-US" sz="2600" dirty="0">
                  <a:latin typeface="微軟正黑體" panose="020B0604030504040204" pitchFamily="34" charset="-120"/>
                  <a:ea typeface="微軟正黑體" panose="020B0604030504040204" pitchFamily="34" charset="-120"/>
                </a:rPr>
                <a:t>不受就學區限制，學生</a:t>
              </a:r>
              <a:r>
                <a:rPr lang="zh-TW" altLang="en-US" sz="2600" dirty="0">
                  <a:solidFill>
                    <a:srgbClr val="FF0000"/>
                  </a:solidFill>
                  <a:latin typeface="微軟正黑體" panose="020B0604030504040204" pitchFamily="34" charset="-120"/>
                  <a:ea typeface="微軟正黑體" panose="020B0604030504040204" pitchFamily="34" charset="-120"/>
                </a:rPr>
                <a:t>得跨區報考</a:t>
              </a:r>
              <a:endParaRPr lang="zh-TW" altLang="en-US" sz="2600" dirty="0">
                <a:latin typeface="微軟正黑體" panose="020B0604030504040204" pitchFamily="34" charset="-120"/>
                <a:ea typeface="微軟正黑體" panose="020B0604030504040204" pitchFamily="34" charset="-120"/>
              </a:endParaRPr>
            </a:p>
          </p:txBody>
        </p:sp>
        <p:sp>
          <p:nvSpPr>
            <p:cNvPr id="44" name="手繪多邊形 43"/>
            <p:cNvSpPr/>
            <p:nvPr/>
          </p:nvSpPr>
          <p:spPr>
            <a:xfrm>
              <a:off x="2617392" y="2389850"/>
              <a:ext cx="991917" cy="51863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612974" y="2918000"/>
              <a:ext cx="1001858" cy="25360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algn="ctr" defTabSz="1289050">
                <a:lnSpc>
                  <a:spcPts val="3500"/>
                </a:lnSpc>
                <a:spcAft>
                  <a:spcPts val="0"/>
                </a:spcAft>
                <a:defRPr/>
              </a:pPr>
              <a:r>
                <a:rPr lang="zh-TW" altLang="en-US" sz="2600" dirty="0"/>
                <a:t>學校得採</a:t>
              </a:r>
              <a:r>
                <a:rPr lang="zh-TW" altLang="en-US" sz="2600" dirty="0">
                  <a:solidFill>
                    <a:srgbClr val="FF0000"/>
                  </a:solidFill>
                </a:rPr>
                <a:t>獨立</a:t>
              </a:r>
              <a:r>
                <a:rPr lang="zh-TW" altLang="en-US" sz="2600" dirty="0"/>
                <a:t>或</a:t>
              </a:r>
              <a:r>
                <a:rPr lang="zh-TW" altLang="en-US" sz="2600" dirty="0">
                  <a:solidFill>
                    <a:srgbClr val="FF0000"/>
                  </a:solidFill>
                </a:rPr>
                <a:t>聯合</a:t>
              </a:r>
              <a:r>
                <a:rPr lang="zh-TW" altLang="en-US" sz="2600" dirty="0">
                  <a:solidFill>
                    <a:schemeClr val="tx1"/>
                  </a:solidFill>
                </a:rPr>
                <a:t>招生</a:t>
              </a:r>
              <a:r>
                <a:rPr lang="zh-TW" altLang="en-US" sz="2600" dirty="0"/>
                <a:t>方式為之</a:t>
              </a:r>
            </a:p>
          </p:txBody>
        </p:sp>
      </p:grpSp>
      <p:sp>
        <p:nvSpPr>
          <p:cNvPr id="46" name="矩形 45"/>
          <p:cNvSpPr/>
          <p:nvPr/>
        </p:nvSpPr>
        <p:spPr>
          <a:xfrm>
            <a:off x="4133850" y="1773238"/>
            <a:ext cx="1518364" cy="524759"/>
          </a:xfrm>
          <a:prstGeom prst="rect">
            <a:avLst/>
          </a:prstGeom>
        </p:spPr>
        <p:txBody>
          <a:bodyPr wrap="none">
            <a:spAutoFit/>
          </a:bodyPr>
          <a:lstStyle/>
          <a:p>
            <a:pPr>
              <a:lnSpc>
                <a:spcPts val="3700"/>
              </a:lnSpc>
              <a:defRPr/>
            </a:pPr>
            <a:r>
              <a:rPr lang="zh-TW" altLang="zh-TW" sz="2600" b="1" kern="0" dirty="0">
                <a:solidFill>
                  <a:schemeClr val="bg1"/>
                </a:solidFill>
                <a:latin typeface="微軟正黑體" panose="020B0604030504040204" pitchFamily="34" charset="-120"/>
                <a:ea typeface="微軟正黑體" panose="020B0604030504040204" pitchFamily="34" charset="-120"/>
              </a:rPr>
              <a:t>招生範圍</a:t>
            </a:r>
            <a:endParaRPr lang="en-US" altLang="zh-TW" sz="2600" b="1" kern="0" dirty="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5651500" y="1814513"/>
            <a:ext cx="1133644" cy="369332"/>
          </a:xfrm>
          <a:prstGeom prst="rect">
            <a:avLst/>
          </a:prstGeom>
        </p:spPr>
        <p:txBody>
          <a:bodyPr wrap="none">
            <a:spAutoFit/>
          </a:bodyPr>
          <a:lstStyle/>
          <a:p>
            <a:pPr>
              <a:defRPr/>
            </a:pPr>
            <a:r>
              <a:rPr lang="zh-TW" altLang="zh-TW" b="1" kern="0" dirty="0">
                <a:solidFill>
                  <a:schemeClr val="bg1"/>
                </a:solidFill>
                <a:latin typeface="微軟正黑體" panose="020B0604030504040204" pitchFamily="34" charset="-120"/>
                <a:ea typeface="微軟正黑體" panose="020B0604030504040204" pitchFamily="34" charset="-120"/>
              </a:rPr>
              <a:t>招生方式</a:t>
            </a:r>
            <a:endParaRPr lang="en-US" altLang="zh-TW" b="1" kern="0" dirty="0">
              <a:solidFill>
                <a:schemeClr val="bg1"/>
              </a:solidFill>
              <a:latin typeface="微軟正黑體" panose="020B0604030504040204" pitchFamily="34" charset="-120"/>
              <a:ea typeface="微軟正黑體" panose="020B0604030504040204" pitchFamily="34" charset="-120"/>
            </a:endParaRPr>
          </a:p>
        </p:txBody>
      </p:sp>
      <p:sp>
        <p:nvSpPr>
          <p:cNvPr id="16" name="手繪多邊形 15"/>
          <p:cNvSpPr/>
          <p:nvPr/>
        </p:nvSpPr>
        <p:spPr bwMode="auto">
          <a:xfrm>
            <a:off x="7092950" y="1716088"/>
            <a:ext cx="1423988" cy="69215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chemeClr val="accent6">
              <a:lumMod val="75000"/>
            </a:schemeClr>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b="1" dirty="0">
              <a:solidFill>
                <a:schemeClr val="bg1"/>
              </a:solidFill>
            </a:endParaRPr>
          </a:p>
        </p:txBody>
      </p:sp>
      <p:sp>
        <p:nvSpPr>
          <p:cNvPr id="17" name="手繪多邊形 16"/>
          <p:cNvSpPr/>
          <p:nvPr/>
        </p:nvSpPr>
        <p:spPr bwMode="auto">
          <a:xfrm>
            <a:off x="7092950" y="2435225"/>
            <a:ext cx="1423988" cy="33845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500"/>
              </a:lnSpc>
              <a:spcAft>
                <a:spcPts val="0"/>
              </a:spcAft>
              <a:defRPr/>
            </a:pPr>
            <a:r>
              <a:rPr lang="zh-TW" altLang="en-US" sz="2600" dirty="0"/>
              <a:t>依</a:t>
            </a:r>
            <a:r>
              <a:rPr lang="zh-TW" altLang="en-US" sz="2600" dirty="0">
                <a:solidFill>
                  <a:srgbClr val="FF0000"/>
                </a:solidFill>
              </a:rPr>
              <a:t>術科測驗</a:t>
            </a:r>
            <a:r>
              <a:rPr lang="zh-TW" altLang="en-US" sz="2600" dirty="0"/>
              <a:t>分數為錄取依據</a:t>
            </a:r>
          </a:p>
        </p:txBody>
      </p:sp>
      <p:sp>
        <p:nvSpPr>
          <p:cNvPr id="18" name="矩形 17"/>
          <p:cNvSpPr/>
          <p:nvPr/>
        </p:nvSpPr>
        <p:spPr>
          <a:xfrm>
            <a:off x="7092950" y="1839913"/>
            <a:ext cx="1133644" cy="369332"/>
          </a:xfrm>
          <a:prstGeom prst="rect">
            <a:avLst/>
          </a:prstGeom>
        </p:spPr>
        <p:txBody>
          <a:bodyPr wrap="none">
            <a:spAutoFit/>
          </a:bodyPr>
          <a:lstStyle/>
          <a:p>
            <a:pPr>
              <a:defRPr/>
            </a:pPr>
            <a:r>
              <a:rPr lang="zh-TW" altLang="en-US" b="1" kern="0" dirty="0">
                <a:solidFill>
                  <a:schemeClr val="bg1"/>
                </a:solidFill>
                <a:latin typeface="微軟正黑體" panose="020B0604030504040204" pitchFamily="34" charset="-120"/>
                <a:ea typeface="微軟正黑體" panose="020B0604030504040204" pitchFamily="34" charset="-120"/>
              </a:rPr>
              <a:t>錄取依據</a:t>
            </a:r>
            <a:endParaRPr lang="en-US" altLang="zh-TW" b="1" kern="0" dirty="0">
              <a:solidFill>
                <a:schemeClr val="bg1"/>
              </a:solidFill>
              <a:latin typeface="微軟正黑體" panose="020B0604030504040204" pitchFamily="34" charset="-120"/>
              <a:ea typeface="微軟正黑體" panose="020B0604030504040204" pitchFamily="34" charset="-120"/>
            </a:endParaRPr>
          </a:p>
        </p:txBody>
      </p:sp>
      <p:sp>
        <p:nvSpPr>
          <p:cNvPr id="73742" name="標題 1"/>
          <p:cNvSpPr txBox="1">
            <a:spLocks/>
          </p:cNvSpPr>
          <p:nvPr/>
        </p:nvSpPr>
        <p:spPr bwMode="auto">
          <a:xfrm>
            <a:off x="1789113" y="260350"/>
            <a:ext cx="6172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39775" indent="-282575">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nSpc>
                <a:spcPct val="90000"/>
              </a:lnSpc>
              <a:spcBef>
                <a:spcPct val="0"/>
              </a:spcBef>
              <a:buFontTx/>
              <a:buNone/>
            </a:pPr>
            <a:r>
              <a:rPr kumimoji="0" lang="zh-TW" altLang="en-US" sz="3600">
                <a:solidFill>
                  <a:srgbClr val="C00000"/>
                </a:solidFill>
                <a:latin typeface="微軟正黑體" panose="020B0604030504040204" pitchFamily="34" charset="-120"/>
                <a:ea typeface="微軟正黑體" panose="020B0604030504040204" pitchFamily="34" charset="-120"/>
              </a:rPr>
              <a:t>特色招生甄選入學 </a:t>
            </a:r>
            <a:r>
              <a:rPr kumimoji="0" lang="en-US" altLang="zh-TW" sz="3600">
                <a:solidFill>
                  <a:srgbClr val="C00000"/>
                </a:solidFill>
                <a:latin typeface="微軟正黑體" panose="020B0604030504040204" pitchFamily="34" charset="-120"/>
                <a:ea typeface="微軟正黑體" panose="020B0604030504040204" pitchFamily="34" charset="-120"/>
              </a:rPr>
              <a:t>---</a:t>
            </a:r>
            <a:r>
              <a:rPr kumimoji="0" lang="zh-TW" altLang="en-US" sz="3600">
                <a:solidFill>
                  <a:srgbClr val="C00000"/>
                </a:solidFill>
                <a:latin typeface="微軟正黑體" panose="020B0604030504040204" pitchFamily="34" charset="-120"/>
                <a:ea typeface="微軟正黑體" panose="020B0604030504040204" pitchFamily="34" charset="-120"/>
              </a:rPr>
              <a:t>體育班</a:t>
            </a:r>
          </a:p>
        </p:txBody>
      </p:sp>
    </p:spTree>
    <p:extLst>
      <p:ext uri="{BB962C8B-B14F-4D97-AF65-F5344CB8AC3E}">
        <p14:creationId xmlns:p14="http://schemas.microsoft.com/office/powerpoint/2010/main" val="94637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196752"/>
            <a:ext cx="7406640" cy="1472184"/>
          </a:xfrm>
        </p:spPr>
        <p:txBody>
          <a:bodyPr>
            <a:normAutofit fontScale="90000"/>
          </a:bodyPr>
          <a:lstStyle/>
          <a:p>
            <a:r>
              <a:rPr lang="zh-TW" altLang="en-US" sz="5400" b="1" dirty="0">
                <a:solidFill>
                  <a:srgbClr val="7030A0"/>
                </a:solidFill>
                <a:latin typeface="微軟正黑體" panose="020B0604030504040204" pitchFamily="34" charset="-120"/>
              </a:rPr>
              <a:t>其他入學管道</a:t>
            </a:r>
            <a:r>
              <a:rPr lang="en-US" altLang="zh-TW" sz="5400" b="1" dirty="0">
                <a:solidFill>
                  <a:srgbClr val="7030A0"/>
                </a:solidFill>
                <a:latin typeface="微軟正黑體" panose="020B0604030504040204" pitchFamily="34" charset="-120"/>
              </a:rPr>
              <a:t/>
            </a:r>
            <a:br>
              <a:rPr lang="en-US" altLang="zh-TW" sz="5400" b="1" dirty="0">
                <a:solidFill>
                  <a:srgbClr val="7030A0"/>
                </a:solidFill>
                <a:latin typeface="微軟正黑體" panose="020B0604030504040204" pitchFamily="34" charset="-120"/>
              </a:rPr>
            </a:br>
            <a:r>
              <a:rPr lang="zh-TW" altLang="en-US" b="1" dirty="0" smtClean="0">
                <a:solidFill>
                  <a:srgbClr val="7030A0"/>
                </a:solidFill>
                <a:latin typeface="微軟正黑體" panose="020B0604030504040204" pitchFamily="34" charset="-120"/>
              </a:rPr>
              <a:t>（含特殊身份學生入學）</a:t>
            </a:r>
            <a:endParaRPr lang="zh-TW" altLang="en-US" b="1" dirty="0">
              <a:solidFill>
                <a:srgbClr val="7030A0"/>
              </a:solidFill>
              <a:latin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51</a:t>
            </a:fld>
            <a:endParaRPr lang="zh-TW" altLang="en-US"/>
          </a:p>
        </p:txBody>
      </p:sp>
    </p:spTree>
    <p:extLst>
      <p:ext uri="{BB962C8B-B14F-4D97-AF65-F5344CB8AC3E}">
        <p14:creationId xmlns:p14="http://schemas.microsoft.com/office/powerpoint/2010/main" val="618685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未</a:t>
            </a:r>
            <a:r>
              <a:rPr lang="zh-TW" altLang="en-US" dirty="0" smtClean="0">
                <a:latin typeface="微軟正黑體" panose="020B0604030504040204" pitchFamily="34" charset="-120"/>
              </a:rPr>
              <a:t>接受政府補助之私校獨招</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899592" y="1846264"/>
            <a:ext cx="7200800" cy="4022725"/>
          </a:xfrm>
        </p:spPr>
        <p:txBody>
          <a:bodyPr/>
          <a:lstStyle/>
          <a:p>
            <a:pPr marL="0" indent="0">
              <a:buFont typeface="Wingdings" pitchFamily="2" charset="2"/>
              <a:buChar char="u"/>
            </a:pP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申辦學校</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東山高中、薇閣中學、復興實中、</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延平中學、再興</a:t>
            </a:r>
            <a:r>
              <a:rPr lang="zh-TW" altLang="en-US">
                <a:latin typeface="微軟正黑體" panose="020B0604030504040204" pitchFamily="34" charset="-120"/>
              </a:rPr>
              <a:t>中學</a:t>
            </a:r>
            <a:r>
              <a:rPr lang="zh-TW" altLang="en-US" smtClean="0">
                <a:latin typeface="微軟正黑體" panose="020B0604030504040204" pitchFamily="34" charset="-120"/>
              </a:rPr>
              <a:t>、</a:t>
            </a:r>
            <a:r>
              <a:rPr lang="zh-TW" altLang="en-US">
                <a:latin typeface="微軟正黑體" panose="020B0604030504040204" pitchFamily="34" charset="-120"/>
              </a:rPr>
              <a:t>奎</a:t>
            </a:r>
            <a:r>
              <a:rPr lang="zh-TW" altLang="en-US" smtClean="0">
                <a:latin typeface="微軟正黑體" panose="020B0604030504040204" pitchFamily="34" charset="-120"/>
              </a:rPr>
              <a:t>山實中</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Font typeface="Wingdings" pitchFamily="2" charset="2"/>
              <a:buChar char="u"/>
            </a:pPr>
            <a:r>
              <a:rPr lang="zh-TW" altLang="en-US" dirty="0" smtClean="0">
                <a:latin typeface="微軟正黑體" panose="020B0604030504040204" pitchFamily="34" charset="-120"/>
                <a:ea typeface="微軟正黑體" panose="020B0604030504040204" pitchFamily="34" charset="-120"/>
              </a:rPr>
              <a:t>各校詳細招生資訊可詳見各校網站及招生簡章</a:t>
            </a:r>
            <a:endParaRPr lang="en-US" altLang="zh-TW"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52</a:t>
            </a:fld>
            <a:endParaRPr lang="zh-TW" altLang="en-US"/>
          </a:p>
        </p:txBody>
      </p:sp>
    </p:spTree>
    <p:extLst>
      <p:ext uri="{BB962C8B-B14F-4D97-AF65-F5344CB8AC3E}">
        <p14:creationId xmlns:p14="http://schemas.microsoft.com/office/powerpoint/2010/main" val="2165349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技術型單科型學校獨招</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822722" y="2132856"/>
            <a:ext cx="7543800" cy="3736133"/>
          </a:xfrm>
        </p:spPr>
        <p:txBody>
          <a:bodyPr>
            <a:normAutofit lnSpcReduction="10000"/>
          </a:bodyPr>
          <a:lstStyle/>
          <a:p>
            <a:pPr marL="0" indent="0">
              <a:buFont typeface="Wingdings" pitchFamily="2" charset="2"/>
              <a:buChar char="u"/>
            </a:pP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申辦學校</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全校性獨招：華岡藝校、開平餐飲學校</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部分類科獨招：開南商工、喬治工商、</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              大安高工進修學校</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Font typeface="Wingdings" pitchFamily="2" charset="2"/>
              <a:buChar char="u"/>
            </a:pPr>
            <a:r>
              <a:rPr lang="zh-TW" altLang="en-US" dirty="0" smtClean="0">
                <a:latin typeface="微軟正黑體" panose="020B0604030504040204" pitchFamily="34" charset="-120"/>
                <a:ea typeface="微軟正黑體" panose="020B0604030504040204" pitchFamily="34" charset="-120"/>
              </a:rPr>
              <a:t>各校詳細招生資訊可詳見各校網站及招生簡章</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53</a:t>
            </a:fld>
            <a:endParaRPr lang="zh-TW" altLang="en-US"/>
          </a:p>
        </p:txBody>
      </p:sp>
    </p:spTree>
    <p:extLst>
      <p:ext uri="{BB962C8B-B14F-4D97-AF65-F5344CB8AC3E}">
        <p14:creationId xmlns:p14="http://schemas.microsoft.com/office/powerpoint/2010/main" val="7879813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996952"/>
            <a:ext cx="7125113" cy="924475"/>
          </a:xfrm>
        </p:spPr>
        <p:txBody>
          <a:bodyPr/>
          <a:lstStyle/>
          <a:p>
            <a:r>
              <a:rPr lang="zh-TW" altLang="en-US" sz="4400" b="1" dirty="0" smtClean="0">
                <a:solidFill>
                  <a:srgbClr val="0000FF"/>
                </a:solidFill>
              </a:rPr>
              <a:t>本校升學輔導措施說明</a:t>
            </a:r>
            <a:endParaRPr lang="zh-TW" altLang="en-US" sz="4400" b="1" dirty="0">
              <a:solidFill>
                <a:srgbClr val="0000FF"/>
              </a:solidFill>
            </a:endParaRPr>
          </a:p>
        </p:txBody>
      </p:sp>
    </p:spTree>
    <p:extLst>
      <p:ext uri="{BB962C8B-B14F-4D97-AF65-F5344CB8AC3E}">
        <p14:creationId xmlns:p14="http://schemas.microsoft.com/office/powerpoint/2010/main" val="3338061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692696"/>
            <a:ext cx="7125113" cy="924475"/>
          </a:xfrm>
        </p:spPr>
        <p:txBody>
          <a:bodyPr/>
          <a:lstStyle/>
          <a:p>
            <a:pPr algn="ctr"/>
            <a:r>
              <a:rPr lang="zh-TW" altLang="en-US" sz="5400" b="1" dirty="0" smtClean="0"/>
              <a:t>我們的目標</a:t>
            </a:r>
            <a:r>
              <a:rPr lang="en-US" altLang="zh-TW" sz="5400" b="1" dirty="0" smtClean="0"/>
              <a:t>…</a:t>
            </a:r>
            <a:endParaRPr lang="zh-TW" altLang="en-US" sz="5400" b="1" dirty="0"/>
          </a:p>
        </p:txBody>
      </p:sp>
      <p:sp>
        <p:nvSpPr>
          <p:cNvPr id="3" name="內容版面配置區 2"/>
          <p:cNvSpPr>
            <a:spLocks noGrp="1"/>
          </p:cNvSpPr>
          <p:nvPr>
            <p:ph type="subTitle" idx="4294967295"/>
          </p:nvPr>
        </p:nvSpPr>
        <p:spPr>
          <a:xfrm>
            <a:off x="107504" y="2348880"/>
            <a:ext cx="8061325" cy="1752600"/>
          </a:xfrm>
        </p:spPr>
        <p:txBody>
          <a:bodyPr>
            <a:noAutofit/>
          </a:bodyPr>
          <a:lstStyle/>
          <a:p>
            <a:pPr algn="ctr"/>
            <a:r>
              <a:rPr lang="zh-TW" altLang="en-US" sz="6000" b="1" dirty="0" smtClean="0">
                <a:solidFill>
                  <a:srgbClr val="0000FF"/>
                </a:solidFill>
              </a:rPr>
              <a:t>前三破百</a:t>
            </a:r>
            <a:endParaRPr lang="en-US" altLang="zh-TW" sz="6000" b="1" dirty="0" smtClean="0">
              <a:solidFill>
                <a:srgbClr val="0000FF"/>
              </a:solidFill>
            </a:endParaRPr>
          </a:p>
          <a:p>
            <a:pPr algn="ctr"/>
            <a:r>
              <a:rPr lang="zh-TW" altLang="en-US" sz="6000" b="1" dirty="0" smtClean="0">
                <a:solidFill>
                  <a:srgbClr val="0000FF"/>
                </a:solidFill>
              </a:rPr>
              <a:t>建北新高</a:t>
            </a:r>
            <a:endParaRPr lang="zh-TW" altLang="en-US" sz="6000" b="1" dirty="0">
              <a:solidFill>
                <a:srgbClr val="0000FF"/>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89039"/>
            <a:ext cx="2304474" cy="263368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2629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15616" y="1628800"/>
            <a:ext cx="7621236" cy="1470025"/>
          </a:xfrm>
        </p:spPr>
        <p:txBody>
          <a:bodyPr/>
          <a:lstStyle/>
          <a:p>
            <a:pPr algn="ctr"/>
            <a:r>
              <a:rPr lang="zh-TW" altLang="en-US" sz="6000" b="1" dirty="0"/>
              <a:t>明中</a:t>
            </a:r>
            <a:r>
              <a:rPr lang="zh-TW" altLang="en-US" sz="6000" b="1" dirty="0" smtClean="0"/>
              <a:t>團隊</a:t>
            </a:r>
            <a:r>
              <a:rPr lang="en-US" altLang="zh-TW" sz="6000" b="1" dirty="0" smtClean="0"/>
              <a:t>-</a:t>
            </a:r>
            <a:r>
              <a:rPr lang="zh-TW" altLang="en-US" sz="6000" b="1" dirty="0" smtClean="0"/>
              <a:t>幕後推手</a:t>
            </a:r>
            <a:r>
              <a:rPr lang="en-US" altLang="zh-TW" sz="6000" b="1" dirty="0" smtClean="0"/>
              <a:t>…</a:t>
            </a:r>
            <a:endParaRPr lang="zh-TW" altLang="en-US" sz="6000" b="1" dirty="0"/>
          </a:p>
        </p:txBody>
      </p:sp>
      <p:sp>
        <p:nvSpPr>
          <p:cNvPr id="3" name="內容版面配置區 2"/>
          <p:cNvSpPr>
            <a:spLocks noGrp="1"/>
          </p:cNvSpPr>
          <p:nvPr>
            <p:ph type="subTitle" idx="1"/>
          </p:nvPr>
        </p:nvSpPr>
        <p:spPr>
          <a:xfrm>
            <a:off x="971600" y="3861048"/>
            <a:ext cx="7117180" cy="861420"/>
          </a:xfrm>
        </p:spPr>
        <p:txBody>
          <a:bodyPr>
            <a:noAutofit/>
          </a:bodyPr>
          <a:lstStyle/>
          <a:p>
            <a:pPr marL="64008" algn="ctr"/>
            <a:r>
              <a:rPr lang="zh-TW" altLang="en-US" sz="4800" dirty="0" smtClean="0">
                <a:solidFill>
                  <a:srgbClr val="0000FF"/>
                </a:solidFill>
              </a:rPr>
              <a:t>上學期措施</a:t>
            </a:r>
            <a:endParaRPr lang="zh-TW" altLang="en-US" sz="4800" dirty="0">
              <a:solidFill>
                <a:srgbClr val="0000FF"/>
              </a:solidFill>
            </a:endParaRPr>
          </a:p>
        </p:txBody>
      </p:sp>
    </p:spTree>
    <p:extLst>
      <p:ext uri="{BB962C8B-B14F-4D97-AF65-F5344CB8AC3E}">
        <p14:creationId xmlns:p14="http://schemas.microsoft.com/office/powerpoint/2010/main" val="2502527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3544" y="260648"/>
            <a:ext cx="7125113" cy="924475"/>
          </a:xfrm>
        </p:spPr>
        <p:txBody>
          <a:bodyPr>
            <a:normAutofit/>
          </a:bodyPr>
          <a:lstStyle/>
          <a:p>
            <a:r>
              <a:rPr lang="zh-TW" altLang="en-US" sz="4800" b="1" dirty="0" smtClean="0">
                <a:solidFill>
                  <a:srgbClr val="0000FF"/>
                </a:solidFill>
              </a:rPr>
              <a:t>給家長</a:t>
            </a:r>
            <a:r>
              <a:rPr lang="en-US" altLang="zh-TW" sz="4800" b="1" dirty="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47961252"/>
              </p:ext>
            </p:extLst>
          </p:nvPr>
        </p:nvGraphicFramePr>
        <p:xfrm>
          <a:off x="107503" y="1063000"/>
          <a:ext cx="9036498" cy="3806160"/>
        </p:xfrm>
        <a:graphic>
          <a:graphicData uri="http://schemas.openxmlformats.org/drawingml/2006/table">
            <a:tbl>
              <a:tblPr firstRow="1" firstCol="1" bandRow="1">
                <a:tableStyleId>{073A0DAA-6AF3-43AB-8588-CEC1D06C72B9}</a:tableStyleId>
              </a:tblPr>
              <a:tblGrid>
                <a:gridCol w="5112569"/>
                <a:gridCol w="2685055"/>
                <a:gridCol w="1238874"/>
              </a:tblGrid>
              <a:tr h="817790">
                <a:tc>
                  <a:txBody>
                    <a:bodyPr/>
                    <a:lstStyle/>
                    <a:p>
                      <a:pPr algn="ctr">
                        <a:spcAft>
                          <a:spcPts val="0"/>
                        </a:spcAft>
                      </a:pPr>
                      <a:r>
                        <a:rPr lang="zh-TW" sz="3600" kern="100" dirty="0" smtClean="0">
                          <a:effectLst/>
                        </a:rPr>
                        <a:t>項</a:t>
                      </a:r>
                      <a:r>
                        <a:rPr lang="zh-TW" altLang="en-US" sz="3600" kern="100" dirty="0" smtClean="0">
                          <a:effectLst/>
                        </a:rPr>
                        <a:t> </a:t>
                      </a:r>
                      <a:r>
                        <a:rPr lang="zh-TW" sz="3600" kern="100" dirty="0" smtClean="0">
                          <a:effectLst/>
                        </a:rPr>
                        <a:t>目</a:t>
                      </a:r>
                      <a:endParaRPr lang="zh-TW" sz="3600" kern="100" dirty="0">
                        <a:solidFill>
                          <a:srgbClr val="0000FF"/>
                        </a:solidFill>
                        <a:effectLst/>
                        <a:latin typeface="Calibri"/>
                        <a:ea typeface="新細明體"/>
                        <a:cs typeface="Times New Roman"/>
                      </a:endParaRPr>
                    </a:p>
                  </a:txBody>
                  <a:tcPr marL="68580" marR="68580" marT="0" marB="0"/>
                </a:tc>
                <a:tc>
                  <a:txBody>
                    <a:bodyPr/>
                    <a:lstStyle/>
                    <a:p>
                      <a:pPr algn="ctr">
                        <a:spcAft>
                          <a:spcPts val="0"/>
                        </a:spcAft>
                      </a:pPr>
                      <a:r>
                        <a:rPr lang="zh-TW" sz="3600" kern="100" dirty="0" smtClean="0">
                          <a:effectLst/>
                        </a:rPr>
                        <a:t>時</a:t>
                      </a:r>
                      <a:r>
                        <a:rPr lang="zh-TW" altLang="en-US" sz="3600" kern="100" dirty="0" smtClean="0">
                          <a:effectLst/>
                        </a:rPr>
                        <a:t> </a:t>
                      </a:r>
                      <a:r>
                        <a:rPr lang="zh-TW" sz="3600" kern="100" dirty="0" smtClean="0">
                          <a:effectLst/>
                        </a:rPr>
                        <a:t>間</a:t>
                      </a:r>
                      <a:endParaRPr lang="zh-TW" sz="3600" kern="100" dirty="0">
                        <a:solidFill>
                          <a:srgbClr val="0000FF"/>
                        </a:solidFill>
                        <a:effectLst/>
                        <a:latin typeface="Calibri"/>
                        <a:ea typeface="新細明體"/>
                        <a:cs typeface="Times New Roman"/>
                      </a:endParaRPr>
                    </a:p>
                  </a:txBody>
                  <a:tcPr marL="68580" marR="68580" marT="0" marB="0"/>
                </a:tc>
                <a:tc>
                  <a:txBody>
                    <a:bodyPr/>
                    <a:lstStyle/>
                    <a:p>
                      <a:pPr algn="ctr">
                        <a:spcAft>
                          <a:spcPts val="0"/>
                        </a:spcAft>
                      </a:pPr>
                      <a:r>
                        <a:rPr lang="zh-TW" sz="3600" kern="100" dirty="0">
                          <a:effectLst/>
                        </a:rPr>
                        <a:t>主辦</a:t>
                      </a:r>
                      <a:endParaRPr lang="zh-TW" sz="3600" kern="100" dirty="0">
                        <a:solidFill>
                          <a:srgbClr val="0000FF"/>
                        </a:solidFill>
                        <a:effectLst/>
                        <a:latin typeface="Calibri"/>
                        <a:ea typeface="新細明體"/>
                        <a:cs typeface="Times New Roman"/>
                      </a:endParaRPr>
                    </a:p>
                  </a:txBody>
                  <a:tcPr marL="68580" marR="68580" marT="0" marB="0"/>
                </a:tc>
              </a:tr>
              <a:tr h="20106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3600" kern="100" dirty="0" smtClean="0">
                          <a:effectLst/>
                        </a:rPr>
                        <a:t>學校團隊與導師群積極研定相關措施</a:t>
                      </a:r>
                      <a:endParaRPr lang="en-US" altLang="zh-TW" sz="3600" kern="100" dirty="0" smtClean="0">
                        <a:effectLst/>
                      </a:endParaRPr>
                    </a:p>
                  </a:txBody>
                  <a:tcPr marL="68580" marR="68580" marT="0" marB="0"/>
                </a:tc>
                <a:tc>
                  <a:txBody>
                    <a:bodyPr/>
                    <a:lstStyle/>
                    <a:p>
                      <a:pPr>
                        <a:spcAft>
                          <a:spcPts val="0"/>
                        </a:spcAft>
                      </a:pPr>
                      <a:r>
                        <a:rPr lang="en-US" altLang="zh-TW" sz="3600" kern="100" dirty="0" smtClean="0">
                          <a:effectLst/>
                        </a:rPr>
                        <a:t>105</a:t>
                      </a:r>
                      <a:r>
                        <a:rPr lang="zh-TW" altLang="en-US" sz="3600" kern="100" dirty="0" smtClean="0">
                          <a:effectLst/>
                        </a:rPr>
                        <a:t>年</a:t>
                      </a:r>
                      <a:r>
                        <a:rPr lang="en-US" altLang="zh-TW" sz="3600" kern="100" dirty="0" smtClean="0">
                          <a:effectLst/>
                        </a:rPr>
                        <a:t>2-5</a:t>
                      </a:r>
                      <a:r>
                        <a:rPr lang="zh-TW" altLang="en-US" sz="3600" kern="100" dirty="0" smtClean="0">
                          <a:effectLst/>
                        </a:rPr>
                        <a:t>月</a:t>
                      </a:r>
                      <a:endParaRPr lang="en-US" sz="3600" kern="100" dirty="0" smtClean="0">
                        <a:effectLst/>
                      </a:endParaRPr>
                    </a:p>
                  </a:txBody>
                  <a:tcPr marL="68580" marR="68580" marT="0" marB="0"/>
                </a:tc>
                <a:tc>
                  <a:txBody>
                    <a:bodyPr/>
                    <a:lstStyle/>
                    <a:p>
                      <a:pPr>
                        <a:spcAft>
                          <a:spcPts val="0"/>
                        </a:spcAft>
                      </a:pPr>
                      <a:r>
                        <a:rPr lang="zh-TW" altLang="en-US" sz="2800" kern="100" dirty="0" smtClean="0">
                          <a:solidFill>
                            <a:schemeClr val="bg1"/>
                          </a:solidFill>
                          <a:effectLst/>
                          <a:latin typeface="Calibri"/>
                          <a:ea typeface="新細明體"/>
                          <a:cs typeface="Times New Roman"/>
                        </a:rPr>
                        <a:t>教務處學務處輔導室</a:t>
                      </a:r>
                      <a:endParaRPr lang="en-US" altLang="zh-TW" sz="2800" kern="100" dirty="0" smtClean="0">
                        <a:solidFill>
                          <a:schemeClr val="bg1"/>
                        </a:solidFill>
                        <a:effectLst/>
                        <a:latin typeface="Calibri"/>
                        <a:ea typeface="新細明體"/>
                        <a:cs typeface="Times New Roman"/>
                      </a:endParaRPr>
                    </a:p>
                    <a:p>
                      <a:pPr>
                        <a:spcAft>
                          <a:spcPts val="0"/>
                        </a:spcAft>
                      </a:pPr>
                      <a:r>
                        <a:rPr lang="en-US" altLang="zh-TW" sz="2800" kern="100" dirty="0" smtClean="0">
                          <a:solidFill>
                            <a:schemeClr val="bg1"/>
                          </a:solidFill>
                          <a:effectLst/>
                          <a:latin typeface="Calibri"/>
                          <a:ea typeface="新細明體"/>
                          <a:cs typeface="Times New Roman"/>
                        </a:rPr>
                        <a:t>9</a:t>
                      </a:r>
                      <a:r>
                        <a:rPr lang="zh-TW" altLang="en-US" sz="2800" kern="100" dirty="0" smtClean="0">
                          <a:solidFill>
                            <a:schemeClr val="bg1"/>
                          </a:solidFill>
                          <a:effectLst/>
                          <a:latin typeface="Calibri"/>
                          <a:ea typeface="新細明體"/>
                          <a:cs typeface="Times New Roman"/>
                        </a:rPr>
                        <a:t>      導</a:t>
                      </a:r>
                      <a:endParaRPr lang="zh-TW" sz="2800" kern="100" dirty="0">
                        <a:solidFill>
                          <a:schemeClr val="bg1"/>
                        </a:solidFill>
                        <a:effectLst/>
                        <a:latin typeface="Calibri"/>
                        <a:ea typeface="新細明體"/>
                        <a:cs typeface="Times New Roman"/>
                      </a:endParaRPr>
                    </a:p>
                  </a:txBody>
                  <a:tcPr marL="68580" marR="68580" marT="0" marB="0"/>
                </a:tc>
              </a:tr>
              <a:tr h="9776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3600" kern="100" dirty="0" smtClean="0">
                          <a:effectLst/>
                        </a:rPr>
                        <a:t>九年級學校日</a:t>
                      </a:r>
                      <a:r>
                        <a:rPr lang="en-US" altLang="zh-TW" sz="3600" kern="100" dirty="0" smtClean="0">
                          <a:effectLst/>
                        </a:rPr>
                        <a:t>(</a:t>
                      </a:r>
                      <a:r>
                        <a:rPr lang="zh-TW" altLang="en-US" sz="3600" kern="100" dirty="0" smtClean="0">
                          <a:effectLst/>
                        </a:rPr>
                        <a:t>提前辦理</a:t>
                      </a:r>
                      <a:r>
                        <a:rPr lang="en-US" altLang="zh-TW" sz="3600" kern="100" dirty="0" smtClean="0">
                          <a:effectLst/>
                        </a:rPr>
                        <a:t>)</a:t>
                      </a:r>
                      <a:endParaRPr lang="zh-TW" altLang="zh-TW" sz="3600" kern="100" dirty="0" smtClean="0">
                        <a:solidFill>
                          <a:srgbClr val="0000FF"/>
                        </a:solidFill>
                        <a:effectLst/>
                        <a:latin typeface="Calibri"/>
                        <a:ea typeface="新細明體"/>
                        <a:cs typeface="Times New Roman"/>
                      </a:endParaRPr>
                    </a:p>
                  </a:txBody>
                  <a:tcPr marL="68580" marR="68580" marT="0" marB="0"/>
                </a:tc>
                <a:tc>
                  <a:txBody>
                    <a:bodyPr/>
                    <a:lstStyle/>
                    <a:p>
                      <a:pPr>
                        <a:spcAft>
                          <a:spcPts val="0"/>
                        </a:spcAft>
                      </a:pPr>
                      <a:r>
                        <a:rPr lang="en-US" altLang="zh-TW" sz="3600" kern="100" dirty="0" smtClean="0">
                          <a:effectLst/>
                        </a:rPr>
                        <a:t>105.5.27</a:t>
                      </a:r>
                      <a:endParaRPr lang="en-US" sz="3600" kern="100" dirty="0" smtClean="0">
                        <a:effectLst/>
                      </a:endParaRPr>
                    </a:p>
                  </a:txBody>
                  <a:tcPr marL="68580" marR="68580" marT="0" marB="0"/>
                </a:tc>
                <a:tc>
                  <a:txBody>
                    <a:bodyPr/>
                    <a:lstStyle/>
                    <a:p>
                      <a:pPr>
                        <a:spcAft>
                          <a:spcPts val="0"/>
                        </a:spcAft>
                      </a:pPr>
                      <a:r>
                        <a:rPr lang="zh-TW" altLang="en-US" sz="2800" kern="100" dirty="0" smtClean="0">
                          <a:solidFill>
                            <a:schemeClr val="bg1"/>
                          </a:solidFill>
                          <a:effectLst/>
                          <a:latin typeface="Calibri"/>
                          <a:ea typeface="新細明體"/>
                          <a:cs typeface="Times New Roman"/>
                        </a:rPr>
                        <a:t>輔導室</a:t>
                      </a:r>
                      <a:endParaRPr lang="en-US" altLang="zh-TW" sz="2800" kern="100" dirty="0" smtClean="0">
                        <a:solidFill>
                          <a:schemeClr val="bg1"/>
                        </a:solidFill>
                        <a:effectLst/>
                        <a:latin typeface="Calibri"/>
                        <a:ea typeface="新細明體"/>
                        <a:cs typeface="Times New Roman"/>
                      </a:endParaRPr>
                    </a:p>
                    <a:p>
                      <a:pPr>
                        <a:spcAft>
                          <a:spcPts val="0"/>
                        </a:spcAft>
                      </a:pPr>
                      <a:r>
                        <a:rPr lang="en-US" altLang="zh-TW" sz="2800" kern="100" dirty="0" smtClean="0">
                          <a:solidFill>
                            <a:schemeClr val="bg1"/>
                          </a:solidFill>
                          <a:effectLst/>
                          <a:latin typeface="Calibri"/>
                          <a:ea typeface="新細明體"/>
                          <a:cs typeface="Times New Roman"/>
                        </a:rPr>
                        <a:t>9</a:t>
                      </a:r>
                      <a:r>
                        <a:rPr lang="zh-TW" altLang="en-US" sz="2800" kern="100" dirty="0" smtClean="0">
                          <a:solidFill>
                            <a:schemeClr val="bg1"/>
                          </a:solidFill>
                          <a:effectLst/>
                          <a:latin typeface="Calibri"/>
                          <a:ea typeface="新細明體"/>
                          <a:cs typeface="Times New Roman"/>
                        </a:rPr>
                        <a:t>      導</a:t>
                      </a:r>
                      <a:endParaRPr lang="zh-TW" sz="2800" kern="100" dirty="0">
                        <a:solidFill>
                          <a:schemeClr val="bg1"/>
                        </a:solidFill>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3699452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3544" y="260648"/>
            <a:ext cx="7125113" cy="924475"/>
          </a:xfrm>
        </p:spPr>
        <p:txBody>
          <a:bodyPr>
            <a:normAutofit/>
          </a:bodyPr>
          <a:lstStyle/>
          <a:p>
            <a:r>
              <a:rPr lang="zh-TW" altLang="en-US" sz="4800" b="1" dirty="0" smtClean="0">
                <a:solidFill>
                  <a:srgbClr val="0000FF"/>
                </a:solidFill>
              </a:rPr>
              <a:t>給家長</a:t>
            </a:r>
            <a:r>
              <a:rPr lang="en-US" altLang="zh-TW" sz="4800" b="1" dirty="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04779180"/>
              </p:ext>
            </p:extLst>
          </p:nvPr>
        </p:nvGraphicFramePr>
        <p:xfrm>
          <a:off x="107503" y="1063000"/>
          <a:ext cx="9036497" cy="2329996"/>
        </p:xfrm>
        <a:graphic>
          <a:graphicData uri="http://schemas.openxmlformats.org/drawingml/2006/table">
            <a:tbl>
              <a:tblPr firstRow="1" firstCol="1" bandRow="1">
                <a:tableStyleId>{073A0DAA-6AF3-43AB-8588-CEC1D06C72B9}</a:tableStyleId>
              </a:tblPr>
              <a:tblGrid>
                <a:gridCol w="5256585"/>
                <a:gridCol w="2541038"/>
                <a:gridCol w="1238874"/>
              </a:tblGrid>
              <a:tr h="684076">
                <a:tc>
                  <a:txBody>
                    <a:bodyPr/>
                    <a:lstStyle/>
                    <a:p>
                      <a:pPr algn="ctr">
                        <a:spcAft>
                          <a:spcPts val="0"/>
                        </a:spcAft>
                      </a:pPr>
                      <a:r>
                        <a:rPr lang="zh-TW" sz="3600" kern="100" dirty="0" smtClean="0">
                          <a:effectLst/>
                        </a:rPr>
                        <a:t>項</a:t>
                      </a:r>
                      <a:r>
                        <a:rPr lang="zh-TW" altLang="en-US" sz="3600" kern="100" dirty="0" smtClean="0">
                          <a:effectLst/>
                        </a:rPr>
                        <a:t> </a:t>
                      </a:r>
                      <a:r>
                        <a:rPr lang="zh-TW" sz="3600" kern="100" dirty="0" smtClean="0">
                          <a:effectLst/>
                        </a:rPr>
                        <a:t>目</a:t>
                      </a:r>
                      <a:endParaRPr lang="zh-TW" sz="3600" kern="100" dirty="0">
                        <a:solidFill>
                          <a:srgbClr val="0000FF"/>
                        </a:solidFill>
                        <a:effectLst/>
                        <a:latin typeface="Calibri"/>
                        <a:ea typeface="新細明體"/>
                        <a:cs typeface="Times New Roman"/>
                      </a:endParaRPr>
                    </a:p>
                  </a:txBody>
                  <a:tcPr marL="68580" marR="68580" marT="0" marB="0"/>
                </a:tc>
                <a:tc>
                  <a:txBody>
                    <a:bodyPr/>
                    <a:lstStyle/>
                    <a:p>
                      <a:pPr algn="ctr">
                        <a:spcAft>
                          <a:spcPts val="0"/>
                        </a:spcAft>
                      </a:pPr>
                      <a:r>
                        <a:rPr lang="zh-TW" sz="3600" kern="100" dirty="0" smtClean="0">
                          <a:effectLst/>
                        </a:rPr>
                        <a:t>時</a:t>
                      </a:r>
                      <a:r>
                        <a:rPr lang="zh-TW" altLang="en-US" sz="3600" kern="100" dirty="0" smtClean="0">
                          <a:effectLst/>
                        </a:rPr>
                        <a:t> </a:t>
                      </a:r>
                      <a:r>
                        <a:rPr lang="zh-TW" sz="3600" kern="100" dirty="0" smtClean="0">
                          <a:effectLst/>
                        </a:rPr>
                        <a:t>間</a:t>
                      </a:r>
                      <a:endParaRPr lang="zh-TW" sz="3600" kern="100" dirty="0">
                        <a:solidFill>
                          <a:srgbClr val="0000FF"/>
                        </a:solidFill>
                        <a:effectLst/>
                        <a:latin typeface="Calibri"/>
                        <a:ea typeface="新細明體"/>
                        <a:cs typeface="Times New Roman"/>
                      </a:endParaRPr>
                    </a:p>
                  </a:txBody>
                  <a:tcPr marL="68580" marR="68580" marT="0" marB="0"/>
                </a:tc>
                <a:tc>
                  <a:txBody>
                    <a:bodyPr/>
                    <a:lstStyle/>
                    <a:p>
                      <a:pPr algn="ctr">
                        <a:spcAft>
                          <a:spcPts val="0"/>
                        </a:spcAft>
                      </a:pPr>
                      <a:r>
                        <a:rPr lang="zh-TW" sz="3600" kern="100" dirty="0">
                          <a:effectLst/>
                        </a:rPr>
                        <a:t>主辦</a:t>
                      </a:r>
                      <a:endParaRPr lang="zh-TW" sz="3600" kern="100" dirty="0">
                        <a:solidFill>
                          <a:srgbClr val="0000FF"/>
                        </a:solidFill>
                        <a:effectLst/>
                        <a:latin typeface="Calibri"/>
                        <a:ea typeface="新細明體"/>
                        <a:cs typeface="Times New Roman"/>
                      </a:endParaRPr>
                    </a:p>
                  </a:txBody>
                  <a:tcPr marL="68580" marR="68580" marT="0" marB="0"/>
                </a:tc>
              </a:tr>
              <a:tr h="1404156">
                <a:tc>
                  <a:txBody>
                    <a:bodyPr/>
                    <a:lstStyle/>
                    <a:p>
                      <a:pPr>
                        <a:spcAft>
                          <a:spcPts val="0"/>
                        </a:spcAft>
                      </a:pPr>
                      <a:r>
                        <a:rPr lang="en-US" sz="3600" kern="100" dirty="0">
                          <a:effectLst/>
                        </a:rPr>
                        <a:t>12</a:t>
                      </a:r>
                      <a:r>
                        <a:rPr lang="zh-TW" sz="3600" kern="100" dirty="0">
                          <a:effectLst/>
                        </a:rPr>
                        <a:t>年國教適性入學宣導家長說明</a:t>
                      </a:r>
                      <a:r>
                        <a:rPr lang="zh-TW" sz="3600" kern="100" dirty="0" smtClean="0">
                          <a:effectLst/>
                        </a:rPr>
                        <a:t>會</a:t>
                      </a:r>
                      <a:endParaRPr lang="zh-TW" sz="3600" kern="100" dirty="0">
                        <a:solidFill>
                          <a:srgbClr val="0000FF"/>
                        </a:solidFill>
                        <a:effectLst/>
                        <a:latin typeface="Calibri"/>
                        <a:ea typeface="新細明體"/>
                        <a:cs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600" kern="100" dirty="0" smtClean="0">
                          <a:effectLst/>
                        </a:rPr>
                        <a:t>10</a:t>
                      </a:r>
                      <a:r>
                        <a:rPr lang="en-US" altLang="zh-TW" sz="3600" kern="100" dirty="0" smtClean="0">
                          <a:effectLst/>
                        </a:rPr>
                        <a:t>5</a:t>
                      </a:r>
                      <a:r>
                        <a:rPr lang="zh-TW" altLang="en-US" sz="3600" kern="100" dirty="0" smtClean="0">
                          <a:effectLst/>
                        </a:rPr>
                        <a:t>年</a:t>
                      </a:r>
                      <a:r>
                        <a:rPr lang="en-US" sz="3600" kern="100" dirty="0" smtClean="0">
                          <a:effectLst/>
                        </a:rPr>
                        <a:t>10</a:t>
                      </a:r>
                      <a:r>
                        <a:rPr lang="zh-TW" altLang="en-US" sz="3600" kern="100" dirty="0" smtClean="0">
                          <a:effectLst/>
                        </a:rPr>
                        <a:t>月</a:t>
                      </a:r>
                      <a:r>
                        <a:rPr lang="en-US" altLang="zh-TW" sz="3600" kern="100" dirty="0" smtClean="0">
                          <a:effectLst/>
                        </a:rPr>
                        <a:t>(</a:t>
                      </a:r>
                      <a:r>
                        <a:rPr lang="zh-TW" altLang="en-US" sz="3600" kern="100" dirty="0" smtClean="0">
                          <a:effectLst/>
                        </a:rPr>
                        <a:t>暫定</a:t>
                      </a:r>
                      <a:r>
                        <a:rPr lang="en-US" altLang="zh-TW" sz="3600" kern="100" dirty="0" smtClean="0">
                          <a:effectLst/>
                        </a:rPr>
                        <a:t>)</a:t>
                      </a:r>
                      <a:endParaRPr lang="zh-TW" altLang="zh-TW" sz="3600" kern="100" dirty="0" smtClean="0">
                        <a:solidFill>
                          <a:srgbClr val="0000FF"/>
                        </a:solidFill>
                        <a:effectLst/>
                        <a:latin typeface="Calibri"/>
                        <a:ea typeface="新細明體"/>
                        <a:cs typeface="Times New Roman"/>
                      </a:endParaRPr>
                    </a:p>
                    <a:p>
                      <a:pPr>
                        <a:spcAft>
                          <a:spcPts val="0"/>
                        </a:spcAft>
                      </a:pPr>
                      <a:endParaRPr lang="en-US" sz="3600" kern="100" dirty="0" smtClean="0">
                        <a:effectLst/>
                      </a:endParaRPr>
                    </a:p>
                  </a:txBody>
                  <a:tcPr marL="68580" marR="68580" marT="0" marB="0"/>
                </a:tc>
                <a:tc>
                  <a:txBody>
                    <a:bodyPr/>
                    <a:lstStyle/>
                    <a:p>
                      <a:pPr>
                        <a:spcAft>
                          <a:spcPts val="0"/>
                        </a:spcAft>
                      </a:pPr>
                      <a:r>
                        <a:rPr lang="zh-TW" sz="2800" kern="100" dirty="0">
                          <a:effectLst/>
                        </a:rPr>
                        <a:t>輔導室</a:t>
                      </a:r>
                      <a:endParaRPr lang="zh-TW" sz="2800" kern="100" dirty="0">
                        <a:solidFill>
                          <a:srgbClr val="0000FF"/>
                        </a:solidFill>
                        <a:effectLst/>
                        <a:latin typeface="Calibri"/>
                        <a:ea typeface="新細明體"/>
                        <a:cs typeface="Times New Roman"/>
                      </a:endParaRPr>
                    </a:p>
                  </a:txBody>
                  <a:tcPr marL="68580" marR="68580" marT="0" marB="0"/>
                </a:tc>
              </a:tr>
            </a:tbl>
          </a:graphicData>
        </a:graphic>
      </p:graphicFrame>
      <p:sp>
        <p:nvSpPr>
          <p:cNvPr id="5" name="內容版面配置區 2"/>
          <p:cNvSpPr txBox="1">
            <a:spLocks/>
          </p:cNvSpPr>
          <p:nvPr/>
        </p:nvSpPr>
        <p:spPr>
          <a:xfrm>
            <a:off x="395536" y="3861048"/>
            <a:ext cx="8579296" cy="18722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lnSpc>
                <a:spcPts val="2000"/>
              </a:lnSpc>
              <a:buClr>
                <a:srgbClr val="FEDD78"/>
              </a:buClr>
            </a:pPr>
            <a:r>
              <a:rPr lang="zh-TW" altLang="en-US" sz="2800" b="1" dirty="0" smtClean="0">
                <a:solidFill>
                  <a:srgbClr val="0000FF"/>
                </a:solidFill>
                <a:latin typeface="微軟正黑體"/>
              </a:rPr>
              <a:t>講師：待聘中</a:t>
            </a:r>
            <a:endParaRPr lang="en-US" altLang="zh-TW" sz="2800" b="1" dirty="0" smtClean="0">
              <a:solidFill>
                <a:srgbClr val="0000FF"/>
              </a:solidFill>
              <a:latin typeface="微軟正黑體"/>
            </a:endParaRPr>
          </a:p>
          <a:p>
            <a:pPr>
              <a:lnSpc>
                <a:spcPts val="2000"/>
              </a:lnSpc>
              <a:buClr>
                <a:srgbClr val="FEDD78"/>
              </a:buClr>
            </a:pPr>
            <a:r>
              <a:rPr lang="zh-TW" altLang="en-US" sz="2800" b="1" dirty="0" smtClean="0">
                <a:solidFill>
                  <a:srgbClr val="0000FF"/>
                </a:solidFill>
                <a:latin typeface="微軟正黑體"/>
              </a:rPr>
              <a:t>內容：了解各種入學管道、免試超額比序方式、</a:t>
            </a:r>
            <a:endParaRPr lang="en-US" altLang="zh-TW" sz="2800" b="1" dirty="0" smtClean="0">
              <a:solidFill>
                <a:srgbClr val="0000FF"/>
              </a:solidFill>
              <a:latin typeface="微軟正黑體"/>
            </a:endParaRPr>
          </a:p>
          <a:p>
            <a:pPr marL="64008" indent="0">
              <a:lnSpc>
                <a:spcPts val="2000"/>
              </a:lnSpc>
              <a:buClr>
                <a:srgbClr val="FEDD78"/>
              </a:buClr>
              <a:buFont typeface="Wingdings 2" charset="2"/>
              <a:buNone/>
            </a:pPr>
            <a:r>
              <a:rPr lang="zh-TW" altLang="en-US" sz="2800" b="1" dirty="0" smtClean="0">
                <a:solidFill>
                  <a:srgbClr val="0000FF"/>
                </a:solidFill>
                <a:latin typeface="微軟正黑體"/>
              </a:rPr>
              <a:t>                會考注意事項、志願選填策略</a:t>
            </a:r>
            <a:endParaRPr lang="zh-TW" altLang="en-US" sz="2800" b="1" dirty="0">
              <a:solidFill>
                <a:srgbClr val="0000FF"/>
              </a:solidFill>
              <a:latin typeface="微軟正黑體"/>
            </a:endParaRPr>
          </a:p>
        </p:txBody>
      </p:sp>
    </p:spTree>
    <p:extLst>
      <p:ext uri="{BB962C8B-B14F-4D97-AF65-F5344CB8AC3E}">
        <p14:creationId xmlns:p14="http://schemas.microsoft.com/office/powerpoint/2010/main" val="2488371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229600" cy="1399032"/>
          </a:xfrm>
        </p:spPr>
        <p:txBody>
          <a:bodyPr>
            <a:normAutofit/>
          </a:bodyPr>
          <a:lstStyle/>
          <a:p>
            <a:r>
              <a:rPr lang="zh-TW" altLang="en-US" sz="4800" b="1" dirty="0" smtClean="0">
                <a:solidFill>
                  <a:srgbClr val="0000FF"/>
                </a:solidFill>
              </a:rPr>
              <a:t>給教師</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1354166"/>
              </p:ext>
            </p:extLst>
          </p:nvPr>
        </p:nvGraphicFramePr>
        <p:xfrm>
          <a:off x="46431" y="1628800"/>
          <a:ext cx="8990065" cy="2084811"/>
        </p:xfrm>
        <a:graphic>
          <a:graphicData uri="http://schemas.openxmlformats.org/drawingml/2006/table">
            <a:tbl>
              <a:tblPr firstRow="1" firstCol="1" bandRow="1">
                <a:tableStyleId>{073A0DAA-6AF3-43AB-8588-CEC1D06C72B9}</a:tableStyleId>
              </a:tblPr>
              <a:tblGrid>
                <a:gridCol w="5220729"/>
                <a:gridCol w="2505426"/>
                <a:gridCol w="1263910"/>
              </a:tblGrid>
              <a:tr h="480053">
                <a:tc>
                  <a:txBody>
                    <a:bodyPr/>
                    <a:lstStyle/>
                    <a:p>
                      <a:pPr algn="ctr">
                        <a:spcAft>
                          <a:spcPts val="0"/>
                        </a:spcAft>
                      </a:pPr>
                      <a:r>
                        <a:rPr lang="zh-TW" sz="3600" kern="100" dirty="0">
                          <a:effectLst/>
                        </a:rPr>
                        <a:t>項目</a:t>
                      </a:r>
                      <a:endParaRPr lang="zh-TW" sz="3600" kern="100" dirty="0">
                        <a:effectLst/>
                        <a:latin typeface="Calibri"/>
                        <a:ea typeface="新細明體"/>
                        <a:cs typeface="Times New Roman"/>
                      </a:endParaRPr>
                    </a:p>
                  </a:txBody>
                  <a:tcPr marL="68580" marR="68580" marT="0" marB="0"/>
                </a:tc>
                <a:tc>
                  <a:txBody>
                    <a:bodyPr/>
                    <a:lstStyle/>
                    <a:p>
                      <a:pPr algn="ctr">
                        <a:spcAft>
                          <a:spcPts val="0"/>
                        </a:spcAft>
                      </a:pPr>
                      <a:r>
                        <a:rPr lang="zh-TW" sz="3600" kern="100" dirty="0">
                          <a:effectLst/>
                        </a:rPr>
                        <a:t>時間</a:t>
                      </a:r>
                      <a:endParaRPr lang="zh-TW" sz="3600" kern="100" dirty="0">
                        <a:effectLst/>
                        <a:latin typeface="Calibri"/>
                        <a:ea typeface="新細明體"/>
                        <a:cs typeface="Times New Roman"/>
                      </a:endParaRPr>
                    </a:p>
                  </a:txBody>
                  <a:tcPr marL="68580" marR="68580" marT="0" marB="0"/>
                </a:tc>
                <a:tc>
                  <a:txBody>
                    <a:bodyPr/>
                    <a:lstStyle/>
                    <a:p>
                      <a:pPr algn="ctr">
                        <a:spcAft>
                          <a:spcPts val="0"/>
                        </a:spcAft>
                      </a:pPr>
                      <a:r>
                        <a:rPr lang="zh-TW" sz="3600" kern="100" dirty="0">
                          <a:effectLst/>
                        </a:rPr>
                        <a:t>主辦</a:t>
                      </a:r>
                      <a:endParaRPr lang="zh-TW" sz="3600" kern="100" dirty="0">
                        <a:effectLst/>
                        <a:latin typeface="Calibri"/>
                        <a:ea typeface="新細明體"/>
                        <a:cs typeface="Times New Roman"/>
                      </a:endParaRPr>
                    </a:p>
                  </a:txBody>
                  <a:tcPr marL="68580" marR="68580" marT="0" marB="0"/>
                </a:tc>
              </a:tr>
              <a:tr h="1536171">
                <a:tc>
                  <a:txBody>
                    <a:bodyPr/>
                    <a:lstStyle/>
                    <a:p>
                      <a:pPr>
                        <a:spcAft>
                          <a:spcPts val="0"/>
                        </a:spcAft>
                      </a:pPr>
                      <a:r>
                        <a:rPr lang="en-US" sz="3600" kern="100" dirty="0">
                          <a:effectLst/>
                        </a:rPr>
                        <a:t>12</a:t>
                      </a:r>
                      <a:r>
                        <a:rPr lang="zh-TW" sz="3600" kern="100" dirty="0">
                          <a:effectLst/>
                        </a:rPr>
                        <a:t>年國教適性入學宣導導師說明</a:t>
                      </a:r>
                      <a:r>
                        <a:rPr lang="zh-TW" sz="3600" kern="100" dirty="0" smtClean="0">
                          <a:effectLst/>
                        </a:rPr>
                        <a:t>會</a:t>
                      </a:r>
                      <a:endParaRPr lang="en-US" altLang="zh-TW" sz="3600" kern="100" dirty="0" smtClean="0">
                        <a:effectLst/>
                      </a:endParaRPr>
                    </a:p>
                  </a:txBody>
                  <a:tcPr marL="68580" marR="68580" marT="0" marB="0"/>
                </a:tc>
                <a:tc>
                  <a:txBody>
                    <a:bodyPr/>
                    <a:lstStyle/>
                    <a:p>
                      <a:pPr>
                        <a:spcAft>
                          <a:spcPts val="0"/>
                        </a:spcAft>
                      </a:pPr>
                      <a:r>
                        <a:rPr lang="en-US" sz="3600" kern="100" dirty="0" smtClean="0">
                          <a:effectLst/>
                        </a:rPr>
                        <a:t>10</a:t>
                      </a:r>
                      <a:r>
                        <a:rPr lang="en-US" altLang="zh-TW" sz="3600" kern="100" dirty="0" smtClean="0">
                          <a:effectLst/>
                        </a:rPr>
                        <a:t>5</a:t>
                      </a:r>
                      <a:r>
                        <a:rPr lang="zh-TW" altLang="en-US" sz="3600" kern="100" dirty="0" smtClean="0">
                          <a:effectLst/>
                        </a:rPr>
                        <a:t>年</a:t>
                      </a:r>
                      <a:r>
                        <a:rPr lang="en-US" sz="3600" kern="100" dirty="0" smtClean="0">
                          <a:effectLst/>
                        </a:rPr>
                        <a:t>10</a:t>
                      </a:r>
                      <a:r>
                        <a:rPr lang="zh-TW" altLang="en-US" sz="3600" kern="100" dirty="0" smtClean="0">
                          <a:effectLst/>
                        </a:rPr>
                        <a:t>月</a:t>
                      </a:r>
                      <a:endParaRPr lang="zh-TW" sz="3600" kern="100" dirty="0">
                        <a:effectLst/>
                        <a:latin typeface="Calibri"/>
                        <a:ea typeface="新細明體"/>
                        <a:cs typeface="Times New Roman"/>
                      </a:endParaRPr>
                    </a:p>
                  </a:txBody>
                  <a:tcPr marL="68580" marR="68580" marT="0" marB="0"/>
                </a:tc>
                <a:tc>
                  <a:txBody>
                    <a:bodyPr/>
                    <a:lstStyle/>
                    <a:p>
                      <a:pPr>
                        <a:spcAft>
                          <a:spcPts val="0"/>
                        </a:spcAft>
                      </a:pPr>
                      <a:r>
                        <a:rPr lang="zh-TW" sz="2800" kern="100" dirty="0">
                          <a:effectLst/>
                        </a:rPr>
                        <a:t>輔導室</a:t>
                      </a:r>
                      <a:endParaRPr lang="zh-TW" sz="2800" kern="100" dirty="0">
                        <a:effectLst/>
                        <a:latin typeface="Calibri"/>
                        <a:ea typeface="新細明體"/>
                        <a:cs typeface="Times New Roman"/>
                      </a:endParaRPr>
                    </a:p>
                  </a:txBody>
                  <a:tcPr marL="68580" marR="68580" marT="0" marB="0"/>
                </a:tc>
              </a:tr>
            </a:tbl>
          </a:graphicData>
        </a:graphic>
      </p:graphicFrame>
      <p:sp>
        <p:nvSpPr>
          <p:cNvPr id="5" name="內容版面配置區 2"/>
          <p:cNvSpPr txBox="1">
            <a:spLocks/>
          </p:cNvSpPr>
          <p:nvPr/>
        </p:nvSpPr>
        <p:spPr>
          <a:xfrm>
            <a:off x="179512" y="4077072"/>
            <a:ext cx="8579296" cy="2016224"/>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lnSpc>
                <a:spcPts val="2000"/>
              </a:lnSpc>
              <a:buClr>
                <a:srgbClr val="FEDD78"/>
              </a:buClr>
            </a:pPr>
            <a:r>
              <a:rPr lang="zh-TW" altLang="en-US" sz="2800" b="1" dirty="0" smtClean="0">
                <a:solidFill>
                  <a:srgbClr val="0000FF"/>
                </a:solidFill>
                <a:latin typeface="微軟正黑體"/>
              </a:rPr>
              <a:t>講師：待聘中</a:t>
            </a:r>
            <a:endParaRPr lang="en-US" altLang="zh-TW" sz="2800" b="1" dirty="0" smtClean="0">
              <a:solidFill>
                <a:srgbClr val="0000FF"/>
              </a:solidFill>
              <a:latin typeface="微軟正黑體"/>
            </a:endParaRPr>
          </a:p>
          <a:p>
            <a:pPr>
              <a:lnSpc>
                <a:spcPts val="2000"/>
              </a:lnSpc>
              <a:buClr>
                <a:srgbClr val="FEDD78"/>
              </a:buClr>
            </a:pPr>
            <a:r>
              <a:rPr lang="zh-TW" altLang="en-US" sz="2800" b="1" dirty="0" smtClean="0">
                <a:solidFill>
                  <a:srgbClr val="0000FF"/>
                </a:solidFill>
                <a:latin typeface="微軟正黑體"/>
              </a:rPr>
              <a:t>內容：了解各種入學管道、免試超額比序方式、</a:t>
            </a:r>
            <a:endParaRPr lang="en-US" altLang="zh-TW" sz="2800" b="1" dirty="0" smtClean="0">
              <a:solidFill>
                <a:srgbClr val="0000FF"/>
              </a:solidFill>
              <a:latin typeface="微軟正黑體"/>
            </a:endParaRPr>
          </a:p>
          <a:p>
            <a:pPr marL="64008" indent="0">
              <a:lnSpc>
                <a:spcPts val="2000"/>
              </a:lnSpc>
              <a:buClr>
                <a:srgbClr val="FEDD78"/>
              </a:buClr>
              <a:buFont typeface="Wingdings 2" charset="2"/>
              <a:buNone/>
            </a:pPr>
            <a:r>
              <a:rPr lang="zh-TW" altLang="en-US" sz="2800" b="1" dirty="0" smtClean="0">
                <a:solidFill>
                  <a:srgbClr val="0000FF"/>
                </a:solidFill>
                <a:latin typeface="微軟正黑體"/>
              </a:rPr>
              <a:t>                會考注意事項、志願選填策略</a:t>
            </a:r>
            <a:endParaRPr lang="zh-TW" altLang="en-US" sz="2800" b="1" dirty="0">
              <a:solidFill>
                <a:srgbClr val="0000FF"/>
              </a:solidFill>
              <a:latin typeface="微軟正黑體"/>
            </a:endParaRPr>
          </a:p>
        </p:txBody>
      </p:sp>
    </p:spTree>
    <p:extLst>
      <p:ext uri="{BB962C8B-B14F-4D97-AF65-F5344CB8AC3E}">
        <p14:creationId xmlns:p14="http://schemas.microsoft.com/office/powerpoint/2010/main" val="270666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5772" y="282395"/>
            <a:ext cx="6404317" cy="523220"/>
          </a:xfrm>
          <a:prstGeom prst="rect">
            <a:avLst/>
          </a:prstGeom>
          <a:solidFill>
            <a:schemeClr val="accent2">
              <a:lumMod val="20000"/>
              <a:lumOff val="80000"/>
            </a:schemeClr>
          </a:solidFill>
        </p:spPr>
        <p:txBody>
          <a:bodyPr wrap="none">
            <a:spAutoFit/>
          </a:bodyPr>
          <a:lstStyle/>
          <a:p>
            <a:r>
              <a:rPr lang="zh-TW" altLang="en-US"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國中</a:t>
            </a:r>
            <a:r>
              <a:rPr lang="zh-TW" altLang="zh-TW"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教育</a:t>
            </a:r>
            <a:r>
              <a:rPr lang="zh-TW" altLang="zh-TW"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會考各考試科目之</a:t>
            </a:r>
            <a:r>
              <a:rPr lang="zh-TW" altLang="zh-TW"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時間</a:t>
            </a:r>
            <a:r>
              <a:rPr lang="zh-TW" altLang="en-US"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題數</a:t>
            </a:r>
            <a:endParaRPr lang="zh-TW" altLang="en-US" sz="2800" b="1"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normAutofit/>
          </a:bodyPr>
          <a:lstStyle/>
          <a:p>
            <a:fld id="{47D433DB-B31C-49C9-BEC3-1A87A9E59357}" type="slidenum">
              <a:rPr lang="zh-TW" altLang="en-US" smtClean="0"/>
              <a:pPr/>
              <a:t>6</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4214090562"/>
              </p:ext>
            </p:extLst>
          </p:nvPr>
        </p:nvGraphicFramePr>
        <p:xfrm>
          <a:off x="482600" y="931863"/>
          <a:ext cx="8280401" cy="5160963"/>
        </p:xfrm>
        <a:graphic>
          <a:graphicData uri="http://schemas.openxmlformats.org/drawingml/2006/table">
            <a:tbl>
              <a:tblPr firstRow="1" firstCol="1" bandRow="1" bandCol="1">
                <a:tableStyleId>{5C22544A-7EE6-4342-B048-85BDC9FD1C3A}</a:tableStyleId>
              </a:tblPr>
              <a:tblGrid>
                <a:gridCol w="899923"/>
                <a:gridCol w="899923"/>
                <a:gridCol w="1032726"/>
                <a:gridCol w="3515735"/>
                <a:gridCol w="1932094"/>
              </a:tblGrid>
              <a:tr h="372314">
                <a:tc grid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考試科目</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時間</a:t>
                      </a:r>
                    </a:p>
                  </a:txBody>
                  <a:tcPr marL="54616" marR="54616" marT="29188" marB="29188" anchor="ctr">
                    <a:solidFill>
                      <a:srgbClr val="7030A0"/>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題數</a:t>
                      </a:r>
                    </a:p>
                  </a:txBody>
                  <a:tcPr marL="0" marR="0" marT="0" marB="0" anchor="ctr">
                    <a:solidFill>
                      <a:srgbClr val="7030A0"/>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結果呈現</a:t>
                      </a:r>
                    </a:p>
                  </a:txBody>
                  <a:tcPr marL="54616" marR="54616" marT="29188" marB="29188" anchor="ctr">
                    <a:solidFill>
                      <a:srgbClr val="7030A0"/>
                    </a:solidFill>
                  </a:tcPr>
                </a:tc>
              </a:tr>
              <a:tr h="540785">
                <a:tc grid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國文</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70</a:t>
                      </a:r>
                      <a:r>
                        <a:rPr lang="zh-TW" sz="2000" kern="100" dirty="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45</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50</a:t>
                      </a:r>
                      <a:r>
                        <a:rPr lang="zh-TW" sz="2000" kern="100" dirty="0">
                          <a:effectLst/>
                          <a:latin typeface="微軟正黑體" panose="020B0604030504040204" pitchFamily="34" charset="-120"/>
                          <a:ea typeface="微軟正黑體" panose="020B0604030504040204" pitchFamily="34" charset="-120"/>
                        </a:rPr>
                        <a:t>題</a:t>
                      </a:r>
                    </a:p>
                  </a:txBody>
                  <a:tcPr marL="0" marR="0" marT="0" marB="0" anchor="ctr"/>
                </a:tc>
                <a:tc rowSpan="6">
                  <a:txBody>
                    <a:bodyPr/>
                    <a:lstStyle/>
                    <a:p>
                      <a:pPr algn="l">
                        <a:spcAft>
                          <a:spcPts val="0"/>
                        </a:spcAft>
                      </a:pPr>
                      <a:r>
                        <a:rPr lang="zh-TW" sz="2000" kern="100" dirty="0">
                          <a:effectLst/>
                          <a:latin typeface="微軟正黑體" panose="020B0604030504040204" pitchFamily="34" charset="-120"/>
                          <a:ea typeface="微軟正黑體" panose="020B0604030504040204" pitchFamily="34" charset="-120"/>
                        </a:rPr>
                        <a:t>分為「精熟</a:t>
                      </a:r>
                      <a:r>
                        <a:rPr lang="zh-TW" sz="2000" kern="100" dirty="0" smtClean="0">
                          <a:effectLst/>
                          <a:latin typeface="微軟正黑體" panose="020B0604030504040204" pitchFamily="34" charset="-120"/>
                          <a:ea typeface="微軟正黑體" panose="020B0604030504040204" pitchFamily="34" charset="-120"/>
                        </a:rPr>
                        <a:t>」</a:t>
                      </a:r>
                      <a:r>
                        <a:rPr lang="zh-TW" altLang="en-US" sz="2000" kern="100" dirty="0" smtClean="0">
                          <a:effectLst/>
                          <a:latin typeface="微軟正黑體" panose="020B0604030504040204" pitchFamily="34" charset="-120"/>
                          <a:ea typeface="微軟正黑體" panose="020B0604030504040204" pitchFamily="34" charset="-120"/>
                        </a:rPr>
                        <a:t>、</a:t>
                      </a:r>
                      <a:r>
                        <a:rPr lang="zh-TW" sz="2000" kern="100" dirty="0" smtClean="0">
                          <a:effectLst/>
                          <a:latin typeface="微軟正黑體" panose="020B0604030504040204" pitchFamily="34" charset="-120"/>
                          <a:ea typeface="微軟正黑體" panose="020B0604030504040204" pitchFamily="34" charset="-120"/>
                        </a:rPr>
                        <a:t>「</a:t>
                      </a:r>
                      <a:r>
                        <a:rPr lang="zh-TW" sz="2000" kern="100" dirty="0">
                          <a:effectLst/>
                          <a:latin typeface="微軟正黑體" panose="020B0604030504040204" pitchFamily="34" charset="-120"/>
                          <a:ea typeface="微軟正黑體" panose="020B0604030504040204" pitchFamily="34" charset="-120"/>
                        </a:rPr>
                        <a:t>基礎</a:t>
                      </a:r>
                      <a:r>
                        <a:rPr lang="zh-TW" sz="2000" kern="100" dirty="0" smtClean="0">
                          <a:effectLst/>
                          <a:latin typeface="微軟正黑體" panose="020B0604030504040204" pitchFamily="34" charset="-120"/>
                          <a:ea typeface="微軟正黑體" panose="020B0604030504040204" pitchFamily="34" charset="-120"/>
                        </a:rPr>
                        <a:t>」和</a:t>
                      </a:r>
                      <a:r>
                        <a:rPr lang="zh-TW" sz="2000" kern="100" dirty="0">
                          <a:effectLst/>
                          <a:latin typeface="微軟正黑體" panose="020B0604030504040204" pitchFamily="34" charset="-120"/>
                          <a:ea typeface="微軟正黑體" panose="020B0604030504040204" pitchFamily="34" charset="-120"/>
                        </a:rPr>
                        <a:t>「待加強」</a:t>
                      </a:r>
                      <a:r>
                        <a:rPr lang="en-US" sz="2000" kern="100" dirty="0">
                          <a:effectLst/>
                          <a:latin typeface="微軟正黑體" panose="020B0604030504040204" pitchFamily="34" charset="-120"/>
                          <a:ea typeface="微軟正黑體" panose="020B0604030504040204" pitchFamily="34" charset="-120"/>
                        </a:rPr>
                        <a:t>3</a:t>
                      </a:r>
                      <a:r>
                        <a:rPr lang="zh-TW" sz="2000" kern="100" dirty="0" smtClean="0">
                          <a:effectLst/>
                          <a:latin typeface="微軟正黑體" panose="020B0604030504040204" pitchFamily="34" charset="-120"/>
                          <a:ea typeface="微軟正黑體" panose="020B0604030504040204" pitchFamily="34" charset="-120"/>
                        </a:rPr>
                        <a:t>等級</a:t>
                      </a:r>
                      <a:endParaRPr lang="en-US" altLang="zh-TW" sz="2000" kern="100" dirty="0" smtClean="0">
                        <a:effectLst/>
                        <a:latin typeface="微軟正黑體" panose="020B0604030504040204" pitchFamily="34" charset="-120"/>
                        <a:ea typeface="微軟正黑體" panose="020B0604030504040204" pitchFamily="34" charset="-120"/>
                      </a:endParaRPr>
                    </a:p>
                    <a:p>
                      <a:pPr algn="l">
                        <a:spcAft>
                          <a:spcPts val="0"/>
                        </a:spcAft>
                      </a:pPr>
                      <a:endParaRPr lang="en-US" altLang="zh-TW" sz="2000" kern="100" dirty="0" smtClean="0">
                        <a:effectLst/>
                        <a:latin typeface="微軟正黑體" panose="020B0604030504040204" pitchFamily="34" charset="-120"/>
                        <a:ea typeface="微軟正黑體" panose="020B0604030504040204" pitchFamily="34" charset="-120"/>
                      </a:endParaRPr>
                    </a:p>
                    <a:p>
                      <a:pPr algn="l">
                        <a:spcAft>
                          <a:spcPts val="0"/>
                        </a:spcAft>
                      </a:pPr>
                      <a:endParaRPr lang="en-US" altLang="zh-TW" sz="2000" kern="100" dirty="0" smtClean="0">
                        <a:effectLst/>
                        <a:latin typeface="微軟正黑體" panose="020B0604030504040204" pitchFamily="34" charset="-120"/>
                        <a:ea typeface="微軟正黑體" panose="020B0604030504040204" pitchFamily="34" charset="-120"/>
                      </a:endParaRPr>
                    </a:p>
                  </a:txBody>
                  <a:tcPr marL="54616" marR="54616" marT="29188" marB="29188" anchor="ctr"/>
                </a:tc>
              </a:tr>
              <a:tr h="972776">
                <a:tc>
                  <a:txBody>
                    <a:bodyPr/>
                    <a:lstStyle/>
                    <a:p>
                      <a:pPr algn="ctr">
                        <a:spcAft>
                          <a:spcPts val="0"/>
                        </a:spcAft>
                      </a:pPr>
                      <a:r>
                        <a:rPr lang="zh-TW" sz="2000" kern="100" dirty="0" smtClean="0">
                          <a:effectLst/>
                          <a:latin typeface="微軟正黑體" panose="020B0604030504040204" pitchFamily="34" charset="-120"/>
                          <a:ea typeface="微軟正黑體" panose="020B0604030504040204" pitchFamily="34" charset="-120"/>
                        </a:rPr>
                        <a:t>英語</a:t>
                      </a:r>
                      <a:endParaRPr lang="zh-TW" sz="20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kern="100" dirty="0" smtClean="0">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bg1"/>
                          </a:solidFill>
                          <a:effectLst/>
                          <a:latin typeface="微軟正黑體" panose="020B0604030504040204" pitchFamily="34" charset="-120"/>
                          <a:ea typeface="微軟正黑體" panose="020B0604030504040204" pitchFamily="34" charset="-120"/>
                        </a:rPr>
                        <a:t>閱讀</a:t>
                      </a:r>
                      <a:endParaRPr lang="zh-TW" altLang="zh-TW" sz="2000" kern="100" dirty="0" smtClean="0">
                        <a:solidFill>
                          <a:schemeClr val="bg1"/>
                        </a:solidFill>
                        <a:effectLst/>
                        <a:latin typeface="微軟正黑體" panose="020B0604030504040204" pitchFamily="34" charset="-120"/>
                        <a:ea typeface="微軟正黑體" panose="020B0604030504040204" pitchFamily="34" charset="-120"/>
                      </a:endParaRPr>
                    </a:p>
                    <a:p>
                      <a:pPr algn="ctr">
                        <a:spcAft>
                          <a:spcPts val="0"/>
                        </a:spcAft>
                      </a:pPr>
                      <a:endParaRPr lang="zh-TW" sz="20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algn="ctr">
                        <a:spcAft>
                          <a:spcPts val="0"/>
                        </a:spcAft>
                      </a:pPr>
                      <a:r>
                        <a:rPr lang="en-US" sz="2000" kern="100" dirty="0" smtClean="0">
                          <a:effectLst/>
                          <a:latin typeface="微軟正黑體" panose="020B0604030504040204" pitchFamily="34" charset="-120"/>
                          <a:ea typeface="微軟正黑體" panose="020B0604030504040204" pitchFamily="34" charset="-120"/>
                        </a:rPr>
                        <a:t>60</a:t>
                      </a:r>
                      <a:r>
                        <a:rPr lang="zh-TW" sz="2000" kern="100" dirty="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zh-TW" sz="2000" kern="100" dirty="0" smtClean="0">
                          <a:effectLst/>
                          <a:latin typeface="微軟正黑體" panose="020B0604030504040204" pitchFamily="34" charset="-120"/>
                          <a:ea typeface="微軟正黑體" panose="020B0604030504040204" pitchFamily="34" charset="-120"/>
                        </a:rPr>
                        <a:t>閱讀</a:t>
                      </a:r>
                      <a:r>
                        <a:rPr lang="en-US" sz="2000" kern="100" dirty="0" smtClean="0">
                          <a:effectLst/>
                          <a:latin typeface="微軟正黑體" panose="020B0604030504040204" pitchFamily="34" charset="-120"/>
                          <a:ea typeface="微軟正黑體" panose="020B0604030504040204" pitchFamily="34" charset="-120"/>
                        </a:rPr>
                        <a:t>40</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45</a:t>
                      </a:r>
                      <a:r>
                        <a:rPr lang="zh-TW" sz="2000" kern="100" dirty="0" smtClean="0">
                          <a:effectLst/>
                          <a:latin typeface="微軟正黑體" panose="020B0604030504040204" pitchFamily="34" charset="-120"/>
                          <a:ea typeface="微軟正黑體" panose="020B0604030504040204" pitchFamily="34" charset="-120"/>
                        </a:rPr>
                        <a:t>題</a:t>
                      </a:r>
                      <a:endParaRPr lang="en-US" altLang="zh-TW" sz="20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effectLst/>
                          <a:latin typeface="微軟正黑體" panose="020B0604030504040204" pitchFamily="34" charset="-120"/>
                          <a:ea typeface="微軟正黑體" panose="020B0604030504040204" pitchFamily="34" charset="-120"/>
                        </a:rPr>
                        <a:t>占總成績</a:t>
                      </a: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80%)</a:t>
                      </a:r>
                      <a:r>
                        <a:rPr lang="en-US" altLang="zh-TW" sz="2000" kern="100" dirty="0" smtClean="0">
                          <a:effectLst/>
                          <a:latin typeface="微軟正黑體" panose="020B0604030504040204" pitchFamily="34" charset="-120"/>
                          <a:ea typeface="微軟正黑體" panose="020B0604030504040204" pitchFamily="34" charset="-120"/>
                        </a:rPr>
                        <a:t> </a:t>
                      </a:r>
                      <a:endParaRPr lang="zh-TW" sz="2000" kern="100" dirty="0">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r>
              <a:tr h="972776">
                <a:tc>
                  <a:txBody>
                    <a:bodyPr/>
                    <a:lstStyle/>
                    <a:p>
                      <a:pPr algn="ctr">
                        <a:spcAft>
                          <a:spcPts val="0"/>
                        </a:spcAft>
                      </a:pPr>
                      <a:r>
                        <a:rPr lang="zh-TW" altLang="en-US" sz="2000" kern="100" dirty="0" smtClean="0">
                          <a:effectLst/>
                          <a:latin typeface="微軟正黑體" panose="020B0604030504040204" pitchFamily="34" charset="-120"/>
                          <a:ea typeface="微軟正黑體" panose="020B0604030504040204" pitchFamily="34" charset="-120"/>
                        </a:rPr>
                        <a:t>英語</a:t>
                      </a:r>
                      <a:endParaRPr lang="zh-TW" sz="20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kern="100" dirty="0" smtClean="0">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bg1"/>
                          </a:solidFill>
                          <a:effectLst/>
                          <a:latin typeface="微軟正黑體" panose="020B0604030504040204" pitchFamily="34" charset="-120"/>
                          <a:ea typeface="微軟正黑體" panose="020B0604030504040204" pitchFamily="34" charset="-120"/>
                        </a:rPr>
                        <a:t>聽力</a:t>
                      </a:r>
                      <a:endParaRPr lang="zh-TW" altLang="zh-TW" sz="2000" kern="100" dirty="0" smtClean="0">
                        <a:solidFill>
                          <a:schemeClr val="bg1"/>
                        </a:solidFill>
                        <a:effectLst/>
                        <a:latin typeface="微軟正黑體" panose="020B0604030504040204" pitchFamily="34" charset="-120"/>
                        <a:ea typeface="微軟正黑體" panose="020B0604030504040204" pitchFamily="34" charset="-120"/>
                      </a:endParaRPr>
                    </a:p>
                    <a:p>
                      <a:pPr algn="ctr">
                        <a:spcAft>
                          <a:spcPts val="0"/>
                        </a:spcAft>
                      </a:pPr>
                      <a:endParaRPr lang="zh-TW" sz="2000" kern="100" dirty="0">
                        <a:effectLst/>
                        <a:latin typeface="微軟正黑體" panose="020B0604030504040204" pitchFamily="34" charset="-120"/>
                        <a:ea typeface="微軟正黑體" panose="020B0604030504040204" pitchFamily="34" charset="-120"/>
                      </a:endParaRPr>
                    </a:p>
                  </a:txBody>
                  <a:tcPr marL="54616" marR="54616" marT="29188" marB="29188" anchor="ctr">
                    <a:solidFill>
                      <a:srgbClr val="7030A0"/>
                    </a:solidFill>
                  </a:tcPr>
                </a:tc>
                <a:tc>
                  <a:txBody>
                    <a:bodyPr/>
                    <a:lstStyle/>
                    <a:p>
                      <a:pPr algn="ctr">
                        <a:spcAft>
                          <a:spcPts val="0"/>
                        </a:spcAft>
                      </a:pPr>
                      <a:r>
                        <a:rPr lang="en-US" altLang="zh-TW" sz="2000" kern="100" dirty="0" smtClean="0">
                          <a:effectLst/>
                          <a:latin typeface="微軟正黑體" panose="020B0604030504040204" pitchFamily="34" charset="-120"/>
                          <a:ea typeface="微軟正黑體" panose="020B0604030504040204" pitchFamily="34" charset="-120"/>
                        </a:rPr>
                        <a:t>25</a:t>
                      </a:r>
                      <a:r>
                        <a:rPr lang="zh-TW" altLang="en-US" sz="2000" kern="100" dirty="0" smtClean="0">
                          <a:effectLst/>
                          <a:latin typeface="微軟正黑體" panose="020B0604030504040204" pitchFamily="34" charset="-120"/>
                          <a:ea typeface="微軟正黑體" panose="020B0604030504040204" pitchFamily="34" charset="-120"/>
                        </a:rPr>
                        <a:t>分鐘</a:t>
                      </a:r>
                      <a:endParaRPr lang="zh-TW" sz="2000" kern="100" dirty="0">
                        <a:effectLst/>
                        <a:latin typeface="微軟正黑體" panose="020B0604030504040204" pitchFamily="34" charset="-120"/>
                        <a:ea typeface="微軟正黑體" panose="020B0604030504040204" pitchFamily="34" charset="-120"/>
                      </a:endParaRPr>
                    </a:p>
                  </a:txBody>
                  <a:tcPr marL="54616" marR="54616" marT="29188" marB="29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微軟正黑體" panose="020B0604030504040204" pitchFamily="34" charset="-120"/>
                          <a:ea typeface="微軟正黑體" panose="020B0604030504040204" pitchFamily="34" charset="-120"/>
                        </a:rPr>
                        <a:t>20</a:t>
                      </a:r>
                      <a:r>
                        <a:rPr lang="zh-TW" altLang="zh-TW" sz="2000" kern="100" dirty="0" smtClean="0">
                          <a:effectLst/>
                          <a:latin typeface="微軟正黑體" panose="020B0604030504040204" pitchFamily="34" charset="-120"/>
                          <a:ea typeface="微軟正黑體" panose="020B0604030504040204" pitchFamily="34" charset="-120"/>
                        </a:rPr>
                        <a:t>～</a:t>
                      </a:r>
                      <a:r>
                        <a:rPr lang="en-US" altLang="zh-TW" sz="2000" kern="100" dirty="0" smtClean="0">
                          <a:effectLst/>
                          <a:latin typeface="微軟正黑體" panose="020B0604030504040204" pitchFamily="34" charset="-120"/>
                          <a:ea typeface="微軟正黑體" panose="020B0604030504040204" pitchFamily="34" charset="-120"/>
                        </a:rPr>
                        <a:t>30</a:t>
                      </a:r>
                      <a:r>
                        <a:rPr lang="zh-TW" altLang="zh-TW" sz="2000" kern="100" dirty="0" smtClean="0">
                          <a:effectLst/>
                          <a:latin typeface="微軟正黑體" panose="020B0604030504040204" pitchFamily="34" charset="-120"/>
                          <a:ea typeface="微軟正黑體" panose="020B0604030504040204" pitchFamily="34" charset="-120"/>
                        </a:rPr>
                        <a:t>題</a:t>
                      </a:r>
                      <a:endParaRPr lang="en-US" altLang="zh-TW" sz="20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effectLst/>
                          <a:latin typeface="微軟正黑體" panose="020B0604030504040204" pitchFamily="34" charset="-120"/>
                          <a:ea typeface="微軟正黑體" panose="020B0604030504040204" pitchFamily="34" charset="-120"/>
                        </a:rPr>
                        <a:t>占總成績</a:t>
                      </a: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20%)</a:t>
                      </a:r>
                      <a:endParaRPr lang="zh-TW" sz="2000" kern="100" dirty="0">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r>
              <a:tr h="937361">
                <a:tc grid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數學</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80</a:t>
                      </a:r>
                      <a:r>
                        <a:rPr lang="zh-TW" sz="2000" kern="100" dirty="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Bef>
                          <a:spcPts val="0"/>
                        </a:spcBef>
                        <a:spcAft>
                          <a:spcPts val="0"/>
                        </a:spcAft>
                      </a:pPr>
                      <a:r>
                        <a:rPr lang="en-US" sz="2000" kern="100" dirty="0">
                          <a:effectLst/>
                          <a:latin typeface="微軟正黑體" panose="020B0604030504040204" pitchFamily="34" charset="-120"/>
                          <a:ea typeface="微軟正黑體" panose="020B0604030504040204" pitchFamily="34" charset="-120"/>
                        </a:rPr>
                        <a:t>27</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33</a:t>
                      </a:r>
                      <a:r>
                        <a:rPr lang="zh-TW" sz="2000" kern="100" dirty="0">
                          <a:effectLst/>
                          <a:latin typeface="微軟正黑體" panose="020B0604030504040204" pitchFamily="34" charset="-120"/>
                          <a:ea typeface="微軟正黑體" panose="020B0604030504040204" pitchFamily="34" charset="-120"/>
                        </a:rPr>
                        <a:t>題</a:t>
                      </a:r>
                      <a:r>
                        <a:rPr lang="en-US" sz="2000" kern="100" dirty="0">
                          <a:effectLst/>
                          <a:latin typeface="微軟正黑體" panose="020B0604030504040204" pitchFamily="34" charset="-120"/>
                          <a:ea typeface="微軟正黑體" panose="020B0604030504040204" pitchFamily="34" charset="-120"/>
                        </a:rPr>
                        <a:t> </a:t>
                      </a:r>
                      <a:endParaRPr lang="en-US" sz="2000" kern="100" dirty="0" smtClean="0">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smtClean="0">
                          <a:effectLst/>
                          <a:latin typeface="微軟正黑體" panose="020B0604030504040204" pitchFamily="34" charset="-120"/>
                          <a:ea typeface="微軟正黑體" panose="020B0604030504040204" pitchFamily="34" charset="-120"/>
                        </a:rPr>
                        <a:t>選擇題</a:t>
                      </a:r>
                      <a:r>
                        <a:rPr lang="en-US" sz="2000" kern="100" dirty="0">
                          <a:effectLst/>
                          <a:latin typeface="微軟正黑體" panose="020B0604030504040204" pitchFamily="34" charset="-120"/>
                          <a:ea typeface="微軟正黑體" panose="020B0604030504040204" pitchFamily="34" charset="-120"/>
                        </a:rPr>
                        <a:t>25</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30</a:t>
                      </a:r>
                      <a:r>
                        <a:rPr lang="zh-TW" sz="2000" kern="100" dirty="0" smtClean="0">
                          <a:effectLst/>
                          <a:latin typeface="微軟正黑體" panose="020B0604030504040204" pitchFamily="34" charset="-120"/>
                          <a:ea typeface="微軟正黑體" panose="020B0604030504040204" pitchFamily="34" charset="-120"/>
                        </a:rPr>
                        <a:t>題</a:t>
                      </a: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effectLst/>
                          <a:latin typeface="微軟正黑體" panose="020B0604030504040204" pitchFamily="34" charset="-120"/>
                          <a:ea typeface="微軟正黑體" panose="020B0604030504040204" pitchFamily="34" charset="-120"/>
                        </a:rPr>
                        <a:t>占總成績</a:t>
                      </a: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85%)</a:t>
                      </a:r>
                      <a:r>
                        <a:rPr lang="en-US" altLang="zh-TW" sz="2000" kern="100" dirty="0" smtClean="0">
                          <a:effectLst/>
                          <a:latin typeface="微軟正黑體" panose="020B0604030504040204" pitchFamily="34" charset="-120"/>
                          <a:ea typeface="微軟正黑體" panose="020B0604030504040204" pitchFamily="34" charset="-12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smtClean="0">
                          <a:effectLst/>
                          <a:latin typeface="微軟正黑體" panose="020B0604030504040204" pitchFamily="34" charset="-120"/>
                          <a:ea typeface="微軟正黑體" panose="020B0604030504040204" pitchFamily="34" charset="-120"/>
                        </a:rPr>
                        <a:t>非</a:t>
                      </a:r>
                      <a:r>
                        <a:rPr lang="zh-TW" sz="2000" kern="100" dirty="0">
                          <a:effectLst/>
                          <a:latin typeface="微軟正黑體" panose="020B0604030504040204" pitchFamily="34" charset="-120"/>
                          <a:ea typeface="微軟正黑體" panose="020B0604030504040204" pitchFamily="34" charset="-120"/>
                        </a:rPr>
                        <a:t>選擇題</a:t>
                      </a:r>
                      <a:r>
                        <a:rPr lang="en-US" sz="2000" kern="100" dirty="0">
                          <a:effectLst/>
                          <a:latin typeface="微軟正黑體" panose="020B0604030504040204" pitchFamily="34" charset="-120"/>
                          <a:ea typeface="微軟正黑體" panose="020B0604030504040204" pitchFamily="34" charset="-120"/>
                        </a:rPr>
                        <a:t>2</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3</a:t>
                      </a:r>
                      <a:r>
                        <a:rPr lang="zh-TW" sz="2000" kern="100" dirty="0" smtClean="0">
                          <a:effectLst/>
                          <a:latin typeface="微軟正黑體" panose="020B0604030504040204" pitchFamily="34" charset="-120"/>
                          <a:ea typeface="微軟正黑體" panose="020B0604030504040204" pitchFamily="34" charset="-120"/>
                        </a:rPr>
                        <a:t>題</a:t>
                      </a: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effectLst/>
                          <a:latin typeface="微軟正黑體" panose="020B0604030504040204" pitchFamily="34" charset="-120"/>
                          <a:ea typeface="微軟正黑體" panose="020B0604030504040204" pitchFamily="34" charset="-120"/>
                        </a:rPr>
                        <a:t>占總成績</a:t>
                      </a:r>
                      <a:r>
                        <a:rPr lang="en-US" altLang="zh-TW" sz="2000" kern="100" dirty="0" smtClean="0">
                          <a:solidFill>
                            <a:srgbClr val="FF0000"/>
                          </a:solidFill>
                          <a:effectLst/>
                          <a:latin typeface="微軟正黑體" panose="020B0604030504040204" pitchFamily="34" charset="-120"/>
                          <a:ea typeface="微軟正黑體" panose="020B0604030504040204" pitchFamily="34" charset="-120"/>
                        </a:rPr>
                        <a:t>15%)</a:t>
                      </a:r>
                      <a:r>
                        <a:rPr lang="en-US" altLang="zh-TW" sz="2000" kern="100" dirty="0" smtClean="0">
                          <a:effectLst/>
                          <a:latin typeface="微軟正黑體" panose="020B0604030504040204" pitchFamily="34" charset="-120"/>
                          <a:ea typeface="微軟正黑體" panose="020B0604030504040204" pitchFamily="34" charset="-120"/>
                        </a:rPr>
                        <a:t> </a:t>
                      </a:r>
                      <a:endParaRPr lang="zh-TW" altLang="zh-TW" sz="2000" kern="100" dirty="0" smtClean="0">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r>
              <a:tr h="501073">
                <a:tc grid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社會</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70</a:t>
                      </a:r>
                      <a:r>
                        <a:rPr lang="zh-TW" sz="2000" kern="10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60</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70</a:t>
                      </a:r>
                      <a:r>
                        <a:rPr lang="zh-TW" sz="2000" kern="100" dirty="0">
                          <a:effectLst/>
                          <a:latin typeface="微軟正黑體" panose="020B0604030504040204" pitchFamily="34" charset="-120"/>
                          <a:ea typeface="微軟正黑體" panose="020B0604030504040204" pitchFamily="34" charset="-120"/>
                        </a:rPr>
                        <a:t>題</a:t>
                      </a:r>
                    </a:p>
                  </a:txBody>
                  <a:tcPr marL="0" marR="0" marT="0" marB="0" anchor="ctr"/>
                </a:tc>
                <a:tc vMerge="1">
                  <a:txBody>
                    <a:bodyPr/>
                    <a:lstStyle/>
                    <a:p>
                      <a:endParaRPr lang="zh-TW" altLang="en-US"/>
                    </a:p>
                  </a:txBody>
                  <a:tcPr/>
                </a:tc>
              </a:tr>
              <a:tr h="431939">
                <a:tc grid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自然</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70</a:t>
                      </a:r>
                      <a:r>
                        <a:rPr lang="zh-TW" sz="2000" kern="10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50</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60</a:t>
                      </a:r>
                      <a:r>
                        <a:rPr lang="zh-TW" sz="2000" kern="100" dirty="0">
                          <a:effectLst/>
                          <a:latin typeface="微軟正黑體" panose="020B0604030504040204" pitchFamily="34" charset="-120"/>
                          <a:ea typeface="微軟正黑體" panose="020B0604030504040204" pitchFamily="34" charset="-120"/>
                        </a:rPr>
                        <a:t>題</a:t>
                      </a:r>
                    </a:p>
                  </a:txBody>
                  <a:tcPr marL="0" marR="0" marT="0" marB="0" anchor="ctr"/>
                </a:tc>
                <a:tc vMerge="1">
                  <a:txBody>
                    <a:bodyPr/>
                    <a:lstStyle/>
                    <a:p>
                      <a:endParaRPr lang="zh-TW" altLang="en-US"/>
                    </a:p>
                  </a:txBody>
                  <a:tcPr/>
                </a:tc>
              </a:tr>
              <a:tr h="431939">
                <a:tc gridSpan="2">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寫作測驗 </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50</a:t>
                      </a:r>
                      <a:r>
                        <a:rPr lang="zh-TW" sz="2000" kern="100">
                          <a:effectLst/>
                          <a:latin typeface="微軟正黑體" panose="020B0604030504040204" pitchFamily="34" charset="-120"/>
                          <a:ea typeface="微軟正黑體" panose="020B0604030504040204" pitchFamily="34" charset="-120"/>
                        </a:rPr>
                        <a:t>分鐘</a:t>
                      </a:r>
                    </a:p>
                  </a:txBody>
                  <a:tcPr marL="54616" marR="54616" marT="29188" marB="29188" anchor="ctr"/>
                </a:tc>
                <a:tc>
                  <a:txBody>
                    <a:bodyPr/>
                    <a:lstStyle/>
                    <a:p>
                      <a:pPr algn="ctr">
                        <a:spcAft>
                          <a:spcPts val="0"/>
                        </a:spcAft>
                      </a:pPr>
                      <a:r>
                        <a:rPr lang="en-US" sz="2000" kern="100" dirty="0">
                          <a:effectLst/>
                          <a:latin typeface="微軟正黑體" panose="020B0604030504040204" pitchFamily="34" charset="-120"/>
                          <a:ea typeface="微軟正黑體" panose="020B0604030504040204" pitchFamily="34" charset="-120"/>
                        </a:rPr>
                        <a:t>1</a:t>
                      </a:r>
                      <a:r>
                        <a:rPr lang="zh-TW" sz="2000" kern="100" dirty="0">
                          <a:effectLst/>
                          <a:latin typeface="微軟正黑體" panose="020B0604030504040204" pitchFamily="34" charset="-120"/>
                          <a:ea typeface="微軟正黑體" panose="020B0604030504040204" pitchFamily="34" charset="-120"/>
                        </a:rPr>
                        <a:t>題</a:t>
                      </a:r>
                    </a:p>
                  </a:txBody>
                  <a:tcPr marL="0" marR="0" marT="0" marB="0" anchor="ct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分為一至六級分</a:t>
                      </a:r>
                    </a:p>
                  </a:txBody>
                  <a:tcPr marL="54616" marR="54616" marT="29188" marB="29188" anchor="ctr"/>
                </a:tc>
              </a:tr>
            </a:tbl>
          </a:graphicData>
        </a:graphic>
      </p:graphicFrame>
      <p:sp>
        <p:nvSpPr>
          <p:cNvPr id="8" name="Rectangle 2"/>
          <p:cNvSpPr>
            <a:spLocks noChangeArrowheads="1"/>
          </p:cNvSpPr>
          <p:nvPr/>
        </p:nvSpPr>
        <p:spPr bwMode="auto">
          <a:xfrm>
            <a:off x="417550" y="6093296"/>
            <a:ext cx="8640762" cy="476672"/>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endParaRPr lang="en-US" altLang="zh-TW" sz="2200" b="1" dirty="0" smtClean="0">
              <a:latin typeface="微軟正黑體" panose="020B0604030504040204" pitchFamily="34" charset="-120"/>
              <a:ea typeface="微軟正黑體" panose="020B0604030504040204" pitchFamily="34" charset="-120"/>
            </a:endParaRPr>
          </a:p>
          <a:p>
            <a:pPr>
              <a:spcBef>
                <a:spcPct val="0"/>
              </a:spcBef>
              <a:buFontTx/>
              <a:buNone/>
            </a:pPr>
            <a:r>
              <a:rPr lang="en-US" altLang="zh-TW" sz="2200" b="1" dirty="0" smtClean="0">
                <a:latin typeface="微軟正黑體" panose="020B0604030504040204" pitchFamily="34" charset="-120"/>
                <a:ea typeface="微軟正黑體" panose="020B0604030504040204" pitchFamily="34" charset="-120"/>
              </a:rPr>
              <a:t>※</a:t>
            </a:r>
            <a:r>
              <a:rPr lang="zh-TW" altLang="en-US" sz="2200" b="1" dirty="0" smtClean="0">
                <a:solidFill>
                  <a:srgbClr val="3333FF"/>
                </a:solidFill>
                <a:latin typeface="微軟正黑體" panose="020B0604030504040204" pitchFamily="34" charset="-120"/>
                <a:ea typeface="微軟正黑體" panose="020B0604030504040204" pitchFamily="34" charset="-120"/>
              </a:rPr>
              <a:t>「</a:t>
            </a:r>
            <a:r>
              <a:rPr lang="zh-TW" altLang="en-US" sz="2200" b="1" dirty="0">
                <a:solidFill>
                  <a:srgbClr val="3333FF"/>
                </a:solidFill>
                <a:latin typeface="微軟正黑體" panose="020B0604030504040204" pitchFamily="34" charset="-120"/>
                <a:ea typeface="微軟正黑體" panose="020B0604030504040204" pitchFamily="34" charset="-120"/>
              </a:rPr>
              <a:t>寫作測驗」及「數學非選擇題」必須要用</a:t>
            </a:r>
            <a:r>
              <a:rPr lang="zh-TW" altLang="en-US" sz="2200" b="1" dirty="0">
                <a:solidFill>
                  <a:srgbClr val="FF0000"/>
                </a:solidFill>
                <a:latin typeface="微軟正黑體" panose="020B0604030504040204" pitchFamily="34" charset="-120"/>
                <a:ea typeface="微軟正黑體" panose="020B0604030504040204" pitchFamily="34" charset="-120"/>
              </a:rPr>
              <a:t>黑色墨水筆</a:t>
            </a:r>
            <a:r>
              <a:rPr lang="zh-TW" altLang="en-US" sz="2200" b="1" dirty="0">
                <a:solidFill>
                  <a:srgbClr val="3333FF"/>
                </a:solidFill>
                <a:latin typeface="微軟正黑體" panose="020B0604030504040204" pitchFamily="34" charset="-120"/>
                <a:ea typeface="微軟正黑體" panose="020B0604030504040204" pitchFamily="34" charset="-120"/>
              </a:rPr>
              <a:t>作答</a:t>
            </a:r>
            <a:r>
              <a:rPr lang="zh-TW" altLang="en-US" sz="2200" b="1" dirty="0">
                <a:latin typeface="微軟正黑體" panose="020B0604030504040204" pitchFamily="34" charset="-120"/>
                <a:ea typeface="微軟正黑體" panose="020B0604030504040204" pitchFamily="34" charset="-120"/>
              </a:rPr>
              <a:t>。</a:t>
            </a:r>
            <a:endParaRPr lang="en-US" altLang="zh-TW" sz="2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1685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16198241"/>
              </p:ext>
            </p:extLst>
          </p:nvPr>
        </p:nvGraphicFramePr>
        <p:xfrm>
          <a:off x="21729" y="1772816"/>
          <a:ext cx="8964488" cy="3744415"/>
        </p:xfrm>
        <a:graphic>
          <a:graphicData uri="http://schemas.openxmlformats.org/drawingml/2006/table">
            <a:tbl>
              <a:tblPr firstRow="1" bandRow="1">
                <a:tableStyleId>{073A0DAA-6AF3-43AB-8588-CEC1D06C72B9}</a:tableStyleId>
              </a:tblPr>
              <a:tblGrid>
                <a:gridCol w="5333796"/>
                <a:gridCol w="2299052"/>
                <a:gridCol w="1331640"/>
              </a:tblGrid>
              <a:tr h="910614">
                <a:tc>
                  <a:txBody>
                    <a:bodyPr/>
                    <a:lstStyle/>
                    <a:p>
                      <a:pPr algn="ctr"/>
                      <a:r>
                        <a:rPr lang="zh-TW" altLang="en-US" sz="3200" dirty="0" smtClean="0"/>
                        <a:t>項目</a:t>
                      </a:r>
                      <a:endParaRPr lang="zh-TW" altLang="en-US" sz="3200" dirty="0">
                        <a:latin typeface="+mn-ea"/>
                        <a:ea typeface="+mn-ea"/>
                      </a:endParaRPr>
                    </a:p>
                  </a:txBody>
                  <a:tcPr/>
                </a:tc>
                <a:tc>
                  <a:txBody>
                    <a:bodyPr/>
                    <a:lstStyle/>
                    <a:p>
                      <a:pPr algn="ctr"/>
                      <a:r>
                        <a:rPr lang="zh-TW" altLang="en-US" sz="3200" dirty="0" smtClean="0"/>
                        <a:t>時間</a:t>
                      </a:r>
                      <a:endParaRPr lang="zh-TW" altLang="en-US" sz="3200" dirty="0">
                        <a:latin typeface="+mn-ea"/>
                        <a:ea typeface="+mn-ea"/>
                      </a:endParaRPr>
                    </a:p>
                  </a:txBody>
                  <a:tcPr/>
                </a:tc>
                <a:tc>
                  <a:txBody>
                    <a:bodyPr/>
                    <a:lstStyle/>
                    <a:p>
                      <a:pPr algn="ctr"/>
                      <a:r>
                        <a:rPr lang="zh-TW" altLang="en-US" sz="3200" dirty="0" smtClean="0"/>
                        <a:t>主辦</a:t>
                      </a:r>
                      <a:endParaRPr lang="zh-TW" altLang="en-US" sz="3200" dirty="0">
                        <a:latin typeface="+mn-ea"/>
                        <a:ea typeface="+mn-ea"/>
                      </a:endParaRPr>
                    </a:p>
                  </a:txBody>
                  <a:tcPr/>
                </a:tc>
              </a:tr>
              <a:tr h="1901644">
                <a:tc>
                  <a:txBody>
                    <a:bodyPr/>
                    <a:lstStyle/>
                    <a:p>
                      <a:pPr algn="l">
                        <a:lnSpc>
                          <a:spcPct val="150000"/>
                        </a:lnSpc>
                        <a:spcAft>
                          <a:spcPts val="0"/>
                        </a:spcAft>
                      </a:pPr>
                      <a:r>
                        <a:rPr lang="en-US" altLang="zh-TW" sz="3200" kern="100" dirty="0" smtClean="0">
                          <a:effectLst/>
                        </a:rPr>
                        <a:t>【</a:t>
                      </a:r>
                      <a:r>
                        <a:rPr lang="zh-TW" altLang="en-US" sz="3200" kern="100" dirty="0" smtClean="0">
                          <a:effectLst/>
                        </a:rPr>
                        <a:t>無縫接軌</a:t>
                      </a:r>
                      <a:r>
                        <a:rPr lang="en-US" altLang="zh-TW" sz="3200" kern="100" dirty="0" smtClean="0">
                          <a:effectLst/>
                        </a:rPr>
                        <a:t>】</a:t>
                      </a:r>
                      <a:r>
                        <a:rPr lang="zh-TW" altLang="en-US" sz="3200" b="1" kern="100" dirty="0" smtClean="0">
                          <a:solidFill>
                            <a:srgbClr val="FF0000"/>
                          </a:solidFill>
                          <a:effectLst/>
                        </a:rPr>
                        <a:t>暑假期間</a:t>
                      </a:r>
                      <a:endParaRPr lang="en-US" altLang="zh-TW" sz="3200" kern="100" dirty="0" smtClean="0">
                        <a:effectLst/>
                      </a:endParaRPr>
                    </a:p>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1.</a:t>
                      </a:r>
                      <a:r>
                        <a:rPr lang="zh-TW" altLang="en-US" sz="3200" kern="100" dirty="0" smtClean="0">
                          <a:effectLst/>
                        </a:rPr>
                        <a:t>上午</a:t>
                      </a:r>
                      <a:r>
                        <a:rPr lang="en-US" altLang="zh-TW" sz="3200" kern="100" dirty="0" smtClean="0">
                          <a:effectLst/>
                        </a:rPr>
                        <a:t>-</a:t>
                      </a:r>
                      <a:r>
                        <a:rPr lang="zh-TW" altLang="en-US" sz="3200" kern="100" dirty="0" smtClean="0">
                          <a:effectLst/>
                        </a:rPr>
                        <a:t>各科課業輔導</a:t>
                      </a:r>
                      <a:endParaRPr lang="en-US" altLang="zh-TW" sz="3200" kern="100" dirty="0" smtClean="0">
                        <a:effectLst/>
                      </a:endParaRPr>
                    </a:p>
                  </a:txBody>
                  <a:tcPr marL="68580" marR="68580" marT="0" marB="0">
                    <a:lnB w="12700" cap="flat" cmpd="sng" algn="ctr">
                      <a:solidFill>
                        <a:schemeClr val="tx1"/>
                      </a:solidFill>
                      <a:prstDash val="solid"/>
                      <a:round/>
                      <a:headEnd type="none" w="med" len="med"/>
                      <a:tailEnd type="none" w="med" len="med"/>
                    </a:lnB>
                  </a:tcPr>
                </a:tc>
                <a:tc rowSpan="2">
                  <a:txBody>
                    <a:bodyPr/>
                    <a:lstStyle/>
                    <a:p>
                      <a:pPr algn="l">
                        <a:lnSpc>
                          <a:spcPct val="100000"/>
                        </a:lnSpc>
                        <a:spcAft>
                          <a:spcPts val="0"/>
                        </a:spcAft>
                      </a:pPr>
                      <a:r>
                        <a:rPr lang="en-US" altLang="zh-TW" sz="3200" kern="100" dirty="0" smtClean="0">
                          <a:solidFill>
                            <a:schemeClr val="bg1"/>
                          </a:solidFill>
                          <a:effectLst/>
                          <a:latin typeface="+mn-ea"/>
                          <a:ea typeface="+mn-ea"/>
                          <a:cs typeface="Times New Roman"/>
                        </a:rPr>
                        <a:t>105.7.18-</a:t>
                      </a:r>
                    </a:p>
                    <a:p>
                      <a:pPr algn="l">
                        <a:lnSpc>
                          <a:spcPct val="100000"/>
                        </a:lnSpc>
                        <a:spcAft>
                          <a:spcPts val="0"/>
                        </a:spcAft>
                      </a:pPr>
                      <a:r>
                        <a:rPr lang="en-US" altLang="zh-TW" sz="3200" kern="100" dirty="0" smtClean="0">
                          <a:solidFill>
                            <a:schemeClr val="bg1"/>
                          </a:solidFill>
                          <a:effectLst/>
                          <a:latin typeface="+mn-ea"/>
                          <a:ea typeface="+mn-ea"/>
                          <a:cs typeface="Times New Roman"/>
                        </a:rPr>
                        <a:t>105.8.18</a:t>
                      </a:r>
                    </a:p>
                  </a:txBody>
                  <a:tcPr marL="68580" marR="68580" marT="0" marB="0" anchor="ctr">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800" kern="100" dirty="0" smtClean="0">
                          <a:effectLst/>
                        </a:rPr>
                        <a:t>教務處</a:t>
                      </a:r>
                      <a:endParaRPr lang="en-US" altLang="zh-TW" sz="2800" kern="100" dirty="0" smtClean="0">
                        <a:effectLst/>
                      </a:endParaRPr>
                    </a:p>
                    <a:p>
                      <a:pPr algn="ctr">
                        <a:lnSpc>
                          <a:spcPct val="100000"/>
                        </a:lnSpc>
                        <a:spcAft>
                          <a:spcPts val="0"/>
                        </a:spcAft>
                      </a:pPr>
                      <a:r>
                        <a:rPr lang="en-US" altLang="zh-TW" sz="2800" kern="100" dirty="0" smtClean="0">
                          <a:solidFill>
                            <a:schemeClr val="bg1"/>
                          </a:solidFill>
                          <a:effectLst/>
                          <a:latin typeface="+mn-ea"/>
                          <a:ea typeface="+mn-ea"/>
                          <a:cs typeface="Times New Roman"/>
                        </a:rPr>
                        <a:t>9</a:t>
                      </a:r>
                      <a:r>
                        <a:rPr lang="zh-TW" altLang="en-US" sz="2800" kern="100" dirty="0" smtClean="0">
                          <a:solidFill>
                            <a:schemeClr val="bg1"/>
                          </a:solidFill>
                          <a:effectLst/>
                          <a:latin typeface="+mn-ea"/>
                          <a:ea typeface="+mn-ea"/>
                          <a:cs typeface="Times New Roman"/>
                        </a:rPr>
                        <a:t>年級</a:t>
                      </a:r>
                      <a:endParaRPr lang="en-US" altLang="zh-TW" sz="2800" kern="100" dirty="0" smtClean="0">
                        <a:solidFill>
                          <a:schemeClr val="bg1"/>
                        </a:solidFill>
                        <a:effectLst/>
                        <a:latin typeface="+mn-ea"/>
                        <a:ea typeface="+mn-ea"/>
                        <a:cs typeface="Times New Roman"/>
                      </a:endParaRPr>
                    </a:p>
                    <a:p>
                      <a:pPr algn="ctr">
                        <a:lnSpc>
                          <a:spcPct val="100000"/>
                        </a:lnSpc>
                        <a:spcAft>
                          <a:spcPts val="0"/>
                        </a:spcAft>
                      </a:pPr>
                      <a:r>
                        <a:rPr lang="zh-TW" altLang="en-US" sz="2800" kern="100" dirty="0" smtClean="0">
                          <a:solidFill>
                            <a:schemeClr val="bg1"/>
                          </a:solidFill>
                          <a:effectLst/>
                          <a:latin typeface="+mn-ea"/>
                          <a:ea typeface="+mn-ea"/>
                          <a:cs typeface="Times New Roman"/>
                        </a:rPr>
                        <a:t>任課師</a:t>
                      </a:r>
                      <a:endParaRPr lang="en-US" altLang="zh-TW" sz="2800" kern="100" dirty="0" smtClean="0">
                        <a:solidFill>
                          <a:schemeClr val="bg1"/>
                        </a:solidFill>
                        <a:effectLst/>
                        <a:latin typeface="+mn-ea"/>
                        <a:ea typeface="+mn-ea"/>
                        <a:cs typeface="Times New Roman"/>
                      </a:endParaRPr>
                    </a:p>
                    <a:p>
                      <a:pPr algn="ctr">
                        <a:lnSpc>
                          <a:spcPct val="100000"/>
                        </a:lnSpc>
                        <a:spcAft>
                          <a:spcPts val="0"/>
                        </a:spcAft>
                      </a:pPr>
                      <a:r>
                        <a:rPr lang="en-US" altLang="zh-TW" sz="2800" kern="100" dirty="0" smtClean="0">
                          <a:solidFill>
                            <a:schemeClr val="bg1"/>
                          </a:solidFill>
                          <a:effectLst/>
                          <a:latin typeface="+mn-ea"/>
                          <a:ea typeface="+mn-ea"/>
                          <a:cs typeface="Times New Roman"/>
                        </a:rPr>
                        <a:t>9</a:t>
                      </a:r>
                      <a:r>
                        <a:rPr lang="zh-TW" altLang="en-US" sz="2800" kern="100" dirty="0" smtClean="0">
                          <a:solidFill>
                            <a:schemeClr val="bg1"/>
                          </a:solidFill>
                          <a:effectLst/>
                          <a:latin typeface="+mn-ea"/>
                          <a:ea typeface="+mn-ea"/>
                          <a:cs typeface="Times New Roman"/>
                        </a:rPr>
                        <a:t>     導</a:t>
                      </a:r>
                      <a:endParaRPr lang="zh-TW" sz="2800" kern="100" dirty="0">
                        <a:solidFill>
                          <a:schemeClr val="bg1"/>
                        </a:solidFill>
                        <a:effectLst/>
                        <a:latin typeface="+mn-ea"/>
                        <a:ea typeface="+mn-ea"/>
                        <a:cs typeface="Times New Roman"/>
                      </a:endParaRPr>
                    </a:p>
                  </a:txBody>
                  <a:tcPr marL="68580" marR="68580" marT="0" marB="0" anchor="ctr"/>
                </a:tc>
              </a:tr>
              <a:tr h="932157">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kern="100" dirty="0" smtClean="0">
                          <a:solidFill>
                            <a:schemeClr val="bg1"/>
                          </a:solidFill>
                          <a:effectLst/>
                          <a:latin typeface="+mn-ea"/>
                          <a:ea typeface="+mn-ea"/>
                          <a:cs typeface="Times New Roman"/>
                        </a:rPr>
                        <a:t>2.</a:t>
                      </a:r>
                      <a:r>
                        <a:rPr lang="zh-TW" altLang="en-US" sz="3200" kern="100" dirty="0" smtClean="0">
                          <a:solidFill>
                            <a:schemeClr val="bg1"/>
                          </a:solidFill>
                          <a:effectLst/>
                          <a:latin typeface="+mn-ea"/>
                          <a:ea typeface="+mn-ea"/>
                          <a:cs typeface="Times New Roman"/>
                        </a:rPr>
                        <a:t>下午</a:t>
                      </a:r>
                      <a:r>
                        <a:rPr lang="en-US" altLang="zh-TW" sz="3200" kern="100" dirty="0" smtClean="0">
                          <a:solidFill>
                            <a:schemeClr val="bg1"/>
                          </a:solidFill>
                          <a:effectLst/>
                          <a:latin typeface="+mn-ea"/>
                          <a:ea typeface="+mn-ea"/>
                          <a:cs typeface="Times New Roman"/>
                        </a:rPr>
                        <a:t>-</a:t>
                      </a:r>
                      <a:r>
                        <a:rPr lang="zh-TW" altLang="en-US" sz="3200" kern="100" dirty="0" smtClean="0">
                          <a:solidFill>
                            <a:schemeClr val="bg1"/>
                          </a:solidFill>
                          <a:effectLst/>
                          <a:latin typeface="+mn-ea"/>
                          <a:ea typeface="+mn-ea"/>
                          <a:cs typeface="Times New Roman"/>
                        </a:rPr>
                        <a:t>學生留校自習</a:t>
                      </a:r>
                      <a:endParaRPr lang="zh-TW" altLang="zh-TW" sz="3200" kern="100" dirty="0" smtClean="0">
                        <a:solidFill>
                          <a:schemeClr val="bg1"/>
                        </a:solidFill>
                        <a:effectLst/>
                        <a:latin typeface="+mn-ea"/>
                        <a:ea typeface="+mn-ea"/>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lnSpc>
                          <a:spcPct val="100000"/>
                        </a:lnSpc>
                        <a:spcAft>
                          <a:spcPts val="0"/>
                        </a:spcAft>
                      </a:pPr>
                      <a:endParaRPr lang="en-US" altLang="zh-TW" sz="3200" kern="100" dirty="0" smtClean="0">
                        <a:solidFill>
                          <a:schemeClr val="bg1"/>
                        </a:solidFill>
                        <a:effectLst/>
                        <a:latin typeface="+mn-ea"/>
                        <a:ea typeface="+mn-ea"/>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539302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12630095"/>
              </p:ext>
            </p:extLst>
          </p:nvPr>
        </p:nvGraphicFramePr>
        <p:xfrm>
          <a:off x="153269" y="1124744"/>
          <a:ext cx="8964488" cy="5356303"/>
        </p:xfrm>
        <a:graphic>
          <a:graphicData uri="http://schemas.openxmlformats.org/drawingml/2006/table">
            <a:tbl>
              <a:tblPr firstRow="1" bandRow="1">
                <a:tableStyleId>{073A0DAA-6AF3-43AB-8588-CEC1D06C72B9}</a:tableStyleId>
              </a:tblPr>
              <a:tblGrid>
                <a:gridCol w="5480645"/>
                <a:gridCol w="2232248"/>
                <a:gridCol w="1251595"/>
              </a:tblGrid>
              <a:tr h="585296">
                <a:tc>
                  <a:txBody>
                    <a:bodyPr/>
                    <a:lstStyle/>
                    <a:p>
                      <a:pPr algn="ctr"/>
                      <a:r>
                        <a:rPr lang="zh-TW" altLang="en-US" sz="3200" dirty="0" smtClean="0"/>
                        <a:t>項目</a:t>
                      </a:r>
                      <a:endParaRPr lang="zh-TW" altLang="en-US" sz="3200" dirty="0">
                        <a:latin typeface="+mn-ea"/>
                        <a:ea typeface="+mn-ea"/>
                      </a:endParaRPr>
                    </a:p>
                  </a:txBody>
                  <a:tcPr/>
                </a:tc>
                <a:tc>
                  <a:txBody>
                    <a:bodyPr/>
                    <a:lstStyle/>
                    <a:p>
                      <a:pPr algn="ctr"/>
                      <a:r>
                        <a:rPr lang="zh-TW" altLang="en-US" sz="3200" dirty="0" smtClean="0"/>
                        <a:t>時間</a:t>
                      </a:r>
                      <a:endParaRPr lang="zh-TW" altLang="en-US" sz="3200" dirty="0">
                        <a:latin typeface="+mn-ea"/>
                        <a:ea typeface="+mn-ea"/>
                      </a:endParaRPr>
                    </a:p>
                  </a:txBody>
                  <a:tcPr/>
                </a:tc>
                <a:tc>
                  <a:txBody>
                    <a:bodyPr/>
                    <a:lstStyle/>
                    <a:p>
                      <a:pPr algn="ctr"/>
                      <a:r>
                        <a:rPr lang="zh-TW" altLang="en-US" sz="3200" dirty="0" smtClean="0"/>
                        <a:t>主辦</a:t>
                      </a:r>
                      <a:endParaRPr lang="zh-TW" altLang="en-US" sz="3200" dirty="0">
                        <a:latin typeface="+mn-ea"/>
                        <a:ea typeface="+mn-ea"/>
                      </a:endParaRPr>
                    </a:p>
                  </a:txBody>
                  <a:tcPr/>
                </a:tc>
              </a:tr>
              <a:tr h="1465171">
                <a:tc>
                  <a:txBody>
                    <a:bodyPr/>
                    <a:lstStyle/>
                    <a:p>
                      <a:pPr>
                        <a:lnSpc>
                          <a:spcPct val="150000"/>
                        </a:lnSpc>
                        <a:spcAft>
                          <a:spcPts val="0"/>
                        </a:spcAft>
                      </a:pPr>
                      <a:r>
                        <a:rPr lang="en-US" altLang="zh-TW" sz="3200" kern="100" dirty="0" smtClean="0">
                          <a:effectLst/>
                        </a:rPr>
                        <a:t>3.</a:t>
                      </a:r>
                      <a:r>
                        <a:rPr lang="zh-TW" altLang="en-US" sz="3200" kern="100" dirty="0" smtClean="0">
                          <a:effectLst/>
                        </a:rPr>
                        <a:t>依各科進度加強</a:t>
                      </a:r>
                      <a:r>
                        <a:rPr lang="zh-TW" sz="3200" kern="100" dirty="0" smtClean="0">
                          <a:effectLst/>
                        </a:rPr>
                        <a:t>教學，</a:t>
                      </a:r>
                      <a:r>
                        <a:rPr lang="zh-TW" altLang="en-US" sz="3200" kern="100" dirty="0" smtClean="0">
                          <a:effectLst/>
                        </a:rPr>
                        <a:t>協助</a:t>
                      </a:r>
                      <a:r>
                        <a:rPr lang="zh-TW" sz="3200" kern="100" dirty="0" smtClean="0">
                          <a:effectLst/>
                        </a:rPr>
                        <a:t>學生維持良好</a:t>
                      </a:r>
                      <a:r>
                        <a:rPr lang="zh-TW" altLang="en-US" sz="3200" kern="100" dirty="0" smtClean="0">
                          <a:effectLst/>
                        </a:rPr>
                        <a:t>學習成效</a:t>
                      </a:r>
                      <a:r>
                        <a:rPr lang="zh-TW" sz="3200" kern="100" dirty="0" smtClean="0">
                          <a:effectLst/>
                        </a:rPr>
                        <a:t>。</a:t>
                      </a:r>
                      <a:endParaRPr lang="zh-TW" sz="3200" kern="100" dirty="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en-US" sz="3200" kern="100" dirty="0" smtClean="0">
                          <a:effectLst/>
                        </a:rPr>
                        <a:t>10</a:t>
                      </a:r>
                      <a:r>
                        <a:rPr lang="en-US" altLang="zh-TW" sz="3200" kern="100" dirty="0" smtClean="0">
                          <a:effectLst/>
                        </a:rPr>
                        <a:t>5</a:t>
                      </a:r>
                      <a:r>
                        <a:rPr lang="en-US" sz="3200" kern="100" dirty="0" smtClean="0">
                          <a:effectLst/>
                        </a:rPr>
                        <a:t>.</a:t>
                      </a:r>
                      <a:r>
                        <a:rPr lang="en-US" altLang="zh-TW" sz="3200" kern="100" dirty="0" smtClean="0">
                          <a:effectLst/>
                        </a:rPr>
                        <a:t>8</a:t>
                      </a:r>
                      <a:r>
                        <a:rPr lang="en-US" sz="3200" kern="100" dirty="0" smtClean="0">
                          <a:effectLst/>
                        </a:rPr>
                        <a:t>.</a:t>
                      </a:r>
                      <a:r>
                        <a:rPr lang="en-US" altLang="zh-TW" sz="3200" kern="100" dirty="0" smtClean="0">
                          <a:effectLst/>
                        </a:rPr>
                        <a:t>30</a:t>
                      </a:r>
                      <a:r>
                        <a:rPr lang="en-US" sz="3200" kern="100" dirty="0" smtClean="0">
                          <a:effectLst/>
                        </a:rPr>
                        <a:t>-10</a:t>
                      </a:r>
                      <a:r>
                        <a:rPr lang="en-US" altLang="zh-TW" sz="3200" kern="100" dirty="0" smtClean="0">
                          <a:effectLst/>
                        </a:rPr>
                        <a:t>6</a:t>
                      </a:r>
                      <a:r>
                        <a:rPr lang="en-US" sz="3200" kern="100" dirty="0" smtClean="0">
                          <a:effectLst/>
                        </a:rPr>
                        <a:t>.</a:t>
                      </a:r>
                      <a:r>
                        <a:rPr lang="en-US" altLang="zh-TW" sz="3200" kern="100" dirty="0" smtClean="0">
                          <a:effectLst/>
                        </a:rPr>
                        <a:t>1</a:t>
                      </a:r>
                      <a:r>
                        <a:rPr lang="en-US" sz="3200" kern="100" dirty="0" smtClean="0">
                          <a:effectLst/>
                        </a:rPr>
                        <a:t>.</a:t>
                      </a:r>
                      <a:r>
                        <a:rPr lang="en-US" altLang="zh-TW" sz="3200" kern="100" dirty="0" smtClean="0">
                          <a:effectLst/>
                        </a:rPr>
                        <a:t>20</a:t>
                      </a:r>
                      <a:endParaRPr lang="zh-TW" sz="3200" kern="100" dirty="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zh-TW" sz="2800" kern="100" dirty="0">
                          <a:effectLst/>
                        </a:rPr>
                        <a:t>教務處</a:t>
                      </a:r>
                      <a:endParaRPr lang="zh-TW" sz="2800" kern="100" dirty="0">
                        <a:solidFill>
                          <a:schemeClr val="bg1"/>
                        </a:solidFill>
                        <a:effectLst/>
                        <a:latin typeface="+mn-ea"/>
                        <a:ea typeface="+mn-ea"/>
                        <a:cs typeface="Times New Roman"/>
                      </a:endParaRPr>
                    </a:p>
                  </a:txBody>
                  <a:tcPr marL="68580" marR="68580" marT="0" marB="0"/>
                </a:tc>
              </a:tr>
              <a:tr h="1435328">
                <a:tc>
                  <a:txBody>
                    <a:bodyPr/>
                    <a:lstStyle/>
                    <a:p>
                      <a:pPr>
                        <a:lnSpc>
                          <a:spcPct val="150000"/>
                        </a:lnSpc>
                        <a:spcAft>
                          <a:spcPts val="0"/>
                        </a:spcAft>
                      </a:pPr>
                      <a:r>
                        <a:rPr lang="en-US" altLang="zh-TW" sz="3200" kern="100" dirty="0" smtClean="0">
                          <a:effectLst/>
                        </a:rPr>
                        <a:t>4.</a:t>
                      </a:r>
                      <a:r>
                        <a:rPr lang="zh-TW" sz="3200" kern="100" dirty="0" smtClean="0">
                          <a:effectLst/>
                        </a:rPr>
                        <a:t>輔導</a:t>
                      </a:r>
                      <a:r>
                        <a:rPr lang="zh-TW" sz="3200" kern="100" dirty="0">
                          <a:effectLst/>
                        </a:rPr>
                        <a:t>活動課</a:t>
                      </a:r>
                      <a:r>
                        <a:rPr lang="en-US" sz="3200" kern="100" dirty="0">
                          <a:effectLst/>
                        </a:rPr>
                        <a:t>-</a:t>
                      </a:r>
                      <a:r>
                        <a:rPr lang="zh-TW" sz="3200" kern="100" dirty="0">
                          <a:effectLst/>
                        </a:rPr>
                        <a:t>壓力紓解、適性輔導、升學進路、志願選填</a:t>
                      </a:r>
                      <a:endParaRPr lang="zh-TW" sz="3200" kern="100" dirty="0">
                        <a:solidFill>
                          <a:schemeClr val="bg1"/>
                        </a:solidFill>
                        <a:effectLst/>
                        <a:latin typeface="+mn-ea"/>
                        <a:ea typeface="+mn-ea"/>
                        <a:cs typeface="Times New Roman"/>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105.8.30-106.1.20</a:t>
                      </a:r>
                      <a:endParaRPr lang="zh-TW" altLang="zh-TW" sz="3200" kern="100" dirty="0" smtClean="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zh-TW" sz="2800" kern="100" dirty="0">
                          <a:effectLst/>
                        </a:rPr>
                        <a:t>輔導室</a:t>
                      </a:r>
                      <a:endParaRPr lang="zh-TW" sz="2800" kern="100" dirty="0">
                        <a:solidFill>
                          <a:schemeClr val="bg1"/>
                        </a:solidFill>
                        <a:effectLst/>
                        <a:latin typeface="+mn-ea"/>
                        <a:ea typeface="+mn-ea"/>
                        <a:cs typeface="Times New Roman"/>
                      </a:endParaRPr>
                    </a:p>
                  </a:txBody>
                  <a:tcPr marL="68580" marR="68580" marT="0" marB="0"/>
                </a:tc>
              </a:tr>
              <a:tr h="1842796">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a:t>
                      </a:r>
                      <a:r>
                        <a:rPr lang="zh-TW" altLang="en-US" sz="3200" kern="100" dirty="0" smtClean="0">
                          <a:effectLst/>
                        </a:rPr>
                        <a:t>無縫接軌</a:t>
                      </a:r>
                      <a:r>
                        <a:rPr lang="en-US" altLang="zh-TW" sz="3200" kern="100" dirty="0" smtClean="0">
                          <a:effectLst/>
                        </a:rPr>
                        <a:t>】</a:t>
                      </a:r>
                      <a:r>
                        <a:rPr lang="zh-TW" altLang="en-US" sz="3200" b="1" kern="100" dirty="0" smtClean="0">
                          <a:solidFill>
                            <a:srgbClr val="FF0000"/>
                          </a:solidFill>
                          <a:effectLst/>
                        </a:rPr>
                        <a:t>夜間</a:t>
                      </a:r>
                      <a:endParaRPr lang="en-US" altLang="zh-TW" sz="3200" b="1" kern="100" dirty="0" smtClean="0">
                        <a:solidFill>
                          <a:srgbClr val="FF0000"/>
                        </a:solidFill>
                        <a:effectLst/>
                      </a:endParaRPr>
                    </a:p>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b="0" kern="100" dirty="0" smtClean="0">
                          <a:solidFill>
                            <a:schemeClr val="bg1"/>
                          </a:solidFill>
                          <a:effectLst/>
                        </a:rPr>
                        <a:t>5.</a:t>
                      </a:r>
                      <a:r>
                        <a:rPr lang="zh-TW" altLang="en-US" sz="3200" b="0" kern="100" dirty="0" smtClean="0">
                          <a:solidFill>
                            <a:schemeClr val="bg1"/>
                          </a:solidFill>
                          <a:effectLst/>
                        </a:rPr>
                        <a:t>安全空間讓學生可留校自習</a:t>
                      </a:r>
                      <a:endParaRPr lang="zh-TW" altLang="zh-TW" sz="3200" kern="100" dirty="0" smtClean="0">
                        <a:solidFill>
                          <a:schemeClr val="bg1"/>
                        </a:solidFill>
                        <a:effectLst/>
                        <a:latin typeface="+mn-ea"/>
                        <a:ea typeface="+mn-ea"/>
                        <a:cs typeface="Times New Roman"/>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105.8.30-106.1.20</a:t>
                      </a:r>
                      <a:endParaRPr lang="zh-TW" altLang="zh-TW" sz="3200" kern="100" dirty="0" smtClean="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zh-TW" altLang="en-US" sz="2800" kern="100" dirty="0" smtClean="0">
                          <a:solidFill>
                            <a:schemeClr val="bg1"/>
                          </a:solidFill>
                          <a:effectLst/>
                          <a:latin typeface="+mn-ea"/>
                          <a:ea typeface="+mn-ea"/>
                          <a:cs typeface="Times New Roman"/>
                        </a:rPr>
                        <a:t>教務處</a:t>
                      </a:r>
                      <a:endParaRPr lang="en-US" altLang="zh-TW" sz="2800" kern="100" dirty="0" smtClean="0">
                        <a:solidFill>
                          <a:schemeClr val="bg1"/>
                        </a:solidFill>
                        <a:effectLst/>
                        <a:latin typeface="+mn-ea"/>
                        <a:ea typeface="+mn-ea"/>
                        <a:cs typeface="Times New Roman"/>
                      </a:endParaRPr>
                    </a:p>
                    <a:p>
                      <a:pPr>
                        <a:lnSpc>
                          <a:spcPct val="150000"/>
                        </a:lnSpc>
                        <a:spcAft>
                          <a:spcPts val="0"/>
                        </a:spcAft>
                      </a:pPr>
                      <a:r>
                        <a:rPr lang="en-US" altLang="zh-TW" sz="2800" kern="100" dirty="0" smtClean="0">
                          <a:solidFill>
                            <a:schemeClr val="bg1"/>
                          </a:solidFill>
                          <a:effectLst/>
                          <a:latin typeface="+mn-ea"/>
                          <a:ea typeface="+mn-ea"/>
                          <a:cs typeface="Times New Roman"/>
                        </a:rPr>
                        <a:t>9</a:t>
                      </a:r>
                      <a:r>
                        <a:rPr lang="zh-TW" altLang="en-US" sz="2800" kern="100" dirty="0" smtClean="0">
                          <a:solidFill>
                            <a:schemeClr val="bg1"/>
                          </a:solidFill>
                          <a:effectLst/>
                          <a:latin typeface="+mn-ea"/>
                          <a:ea typeface="+mn-ea"/>
                          <a:cs typeface="Times New Roman"/>
                        </a:rPr>
                        <a:t>      導</a:t>
                      </a:r>
                      <a:endParaRPr lang="zh-TW" sz="2800" kern="100" dirty="0">
                        <a:solidFill>
                          <a:schemeClr val="bg1"/>
                        </a:solidFill>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38003969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04664"/>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40078500"/>
              </p:ext>
            </p:extLst>
          </p:nvPr>
        </p:nvGraphicFramePr>
        <p:xfrm>
          <a:off x="156175" y="1772816"/>
          <a:ext cx="8880323" cy="2769174"/>
        </p:xfrm>
        <a:graphic>
          <a:graphicData uri="http://schemas.openxmlformats.org/drawingml/2006/table">
            <a:tbl>
              <a:tblPr firstRow="1" bandRow="1">
                <a:tableStyleId>{073A0DAA-6AF3-43AB-8588-CEC1D06C72B9}</a:tableStyleId>
              </a:tblPr>
              <a:tblGrid>
                <a:gridCol w="4160370"/>
                <a:gridCol w="2919751"/>
                <a:gridCol w="1800202"/>
              </a:tblGrid>
              <a:tr h="404982">
                <a:tc>
                  <a:txBody>
                    <a:bodyPr/>
                    <a:lstStyle/>
                    <a:p>
                      <a:r>
                        <a:rPr lang="zh-TW" altLang="en-US" sz="3200" dirty="0" smtClean="0"/>
                        <a:t>項目</a:t>
                      </a:r>
                      <a:endParaRPr lang="zh-TW" altLang="en-US" sz="3200" dirty="0"/>
                    </a:p>
                  </a:txBody>
                  <a:tcPr/>
                </a:tc>
                <a:tc>
                  <a:txBody>
                    <a:bodyPr/>
                    <a:lstStyle/>
                    <a:p>
                      <a:r>
                        <a:rPr lang="zh-TW" altLang="en-US" sz="3200" dirty="0" smtClean="0"/>
                        <a:t>時間</a:t>
                      </a:r>
                      <a:endParaRPr lang="zh-TW" altLang="en-US" sz="3200" dirty="0"/>
                    </a:p>
                  </a:txBody>
                  <a:tcPr/>
                </a:tc>
                <a:tc>
                  <a:txBody>
                    <a:bodyPr/>
                    <a:lstStyle/>
                    <a:p>
                      <a:r>
                        <a:rPr lang="zh-TW" altLang="en-US" sz="2400" dirty="0" smtClean="0"/>
                        <a:t>主辦</a:t>
                      </a:r>
                      <a:endParaRPr lang="zh-TW" altLang="en-US" sz="2400" dirty="0"/>
                    </a:p>
                  </a:txBody>
                  <a:tcPr/>
                </a:tc>
              </a:tr>
              <a:tr h="2190054">
                <a:tc>
                  <a:txBody>
                    <a:bodyPr/>
                    <a:lstStyle/>
                    <a:p>
                      <a:pPr>
                        <a:spcAft>
                          <a:spcPts val="0"/>
                        </a:spcAft>
                      </a:pPr>
                      <a:r>
                        <a:rPr lang="en-US" altLang="zh-TW" sz="3200" kern="100" dirty="0" smtClean="0">
                          <a:effectLst/>
                        </a:rPr>
                        <a:t>6.</a:t>
                      </a:r>
                      <a:r>
                        <a:rPr lang="zh-TW" sz="3200" kern="100" dirty="0" smtClean="0">
                          <a:effectLst/>
                        </a:rPr>
                        <a:t>持續</a:t>
                      </a:r>
                      <a:r>
                        <a:rPr lang="zh-TW" sz="3200" kern="100" dirty="0">
                          <a:effectLst/>
                        </a:rPr>
                        <a:t>督導學生</a:t>
                      </a:r>
                      <a:r>
                        <a:rPr lang="zh-TW" sz="3200" kern="100" dirty="0" smtClean="0">
                          <a:effectLst/>
                        </a:rPr>
                        <a:t>維持</a:t>
                      </a:r>
                      <a:r>
                        <a:rPr lang="zh-TW" sz="3200" kern="100" dirty="0">
                          <a:effectLst/>
                        </a:rPr>
                        <a:t>良好生活</a:t>
                      </a:r>
                      <a:r>
                        <a:rPr lang="zh-TW" sz="3200" kern="100" dirty="0" smtClean="0">
                          <a:effectLst/>
                        </a:rPr>
                        <a:t>常規，維護</a:t>
                      </a:r>
                      <a:r>
                        <a:rPr lang="zh-TW" sz="3200" kern="100" dirty="0">
                          <a:effectLst/>
                        </a:rPr>
                        <a:t>友善校園氛圍。</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5</a:t>
                      </a:r>
                      <a:r>
                        <a:rPr lang="en-US" sz="3200" kern="100" dirty="0" smtClean="0">
                          <a:effectLst/>
                        </a:rPr>
                        <a:t>.8.3</a:t>
                      </a:r>
                      <a:r>
                        <a:rPr lang="en-US" altLang="zh-TW" sz="3200" kern="100" dirty="0" smtClean="0">
                          <a:effectLst/>
                        </a:rPr>
                        <a:t>0</a:t>
                      </a:r>
                      <a:r>
                        <a:rPr lang="en-US" sz="3200" kern="100" dirty="0" smtClean="0">
                          <a:effectLst/>
                        </a:rPr>
                        <a:t>-10</a:t>
                      </a:r>
                      <a:r>
                        <a:rPr lang="en-US" altLang="zh-TW" sz="3200" kern="100" dirty="0" smtClean="0">
                          <a:effectLst/>
                        </a:rPr>
                        <a:t>6</a:t>
                      </a:r>
                      <a:r>
                        <a:rPr lang="en-US" sz="3200" kern="100" dirty="0" smtClean="0">
                          <a:effectLst/>
                        </a:rPr>
                        <a:t>.</a:t>
                      </a:r>
                      <a:r>
                        <a:rPr lang="en-US" altLang="zh-TW" sz="3200" kern="100" dirty="0" smtClean="0">
                          <a:effectLst/>
                        </a:rPr>
                        <a:t>1</a:t>
                      </a:r>
                      <a:r>
                        <a:rPr lang="en-US" sz="3200" kern="100" dirty="0" smtClean="0">
                          <a:effectLst/>
                        </a:rPr>
                        <a:t>.</a:t>
                      </a:r>
                      <a:r>
                        <a:rPr lang="en-US" altLang="zh-TW" sz="3200" kern="100" dirty="0" smtClean="0">
                          <a:effectLst/>
                        </a:rPr>
                        <a:t>20</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3200" kern="100" dirty="0">
                          <a:effectLst/>
                        </a:rPr>
                        <a:t>學務</a:t>
                      </a:r>
                      <a:r>
                        <a:rPr lang="zh-TW" sz="3200" kern="100" dirty="0" smtClean="0">
                          <a:effectLst/>
                        </a:rPr>
                        <a:t>處</a:t>
                      </a:r>
                      <a:endParaRPr lang="en-US" altLang="zh-TW" sz="3200" kern="100" dirty="0" smtClean="0">
                        <a:effectLst/>
                      </a:endParaRPr>
                    </a:p>
                    <a:p>
                      <a:pPr>
                        <a:spcAft>
                          <a:spcPts val="0"/>
                        </a:spcAft>
                      </a:pPr>
                      <a:r>
                        <a:rPr lang="en-US" altLang="zh-TW" sz="3200" kern="100" dirty="0" smtClean="0">
                          <a:effectLst/>
                          <a:latin typeface="Calibri"/>
                          <a:ea typeface="新細明體"/>
                          <a:cs typeface="Times New Roman"/>
                        </a:rPr>
                        <a:t>9</a:t>
                      </a:r>
                      <a:r>
                        <a:rPr lang="zh-TW" altLang="en-US" sz="3200" kern="100" dirty="0" smtClean="0">
                          <a:effectLst/>
                          <a:latin typeface="Calibri"/>
                          <a:ea typeface="新細明體"/>
                          <a:cs typeface="Times New Roman"/>
                        </a:rPr>
                        <a:t>       導</a:t>
                      </a:r>
                      <a:endParaRPr lang="zh-TW" sz="32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9795673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229600" cy="1399032"/>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44655998"/>
              </p:ext>
            </p:extLst>
          </p:nvPr>
        </p:nvGraphicFramePr>
        <p:xfrm>
          <a:off x="158378" y="1484784"/>
          <a:ext cx="8784977" cy="2088231"/>
        </p:xfrm>
        <a:graphic>
          <a:graphicData uri="http://schemas.openxmlformats.org/drawingml/2006/table">
            <a:tbl>
              <a:tblPr firstRow="1" firstCol="1" bandRow="1">
                <a:tableStyleId>{073A0DAA-6AF3-43AB-8588-CEC1D06C72B9}</a:tableStyleId>
              </a:tblPr>
              <a:tblGrid>
                <a:gridCol w="5472608"/>
                <a:gridCol w="2376264"/>
                <a:gridCol w="936105"/>
              </a:tblGrid>
              <a:tr h="583018">
                <a:tc>
                  <a:txBody>
                    <a:bodyPr/>
                    <a:lstStyle/>
                    <a:p>
                      <a:pPr algn="ctr">
                        <a:spcAft>
                          <a:spcPts val="0"/>
                        </a:spcAft>
                      </a:pPr>
                      <a:r>
                        <a:rPr lang="zh-TW" sz="3200" kern="100" dirty="0">
                          <a:effectLst/>
                        </a:rPr>
                        <a:t>項目</a:t>
                      </a:r>
                      <a:endParaRPr lang="zh-TW" sz="3200" b="1" kern="100" dirty="0">
                        <a:effectLst/>
                        <a:latin typeface="+mn-ea"/>
                        <a:ea typeface="+mn-ea"/>
                        <a:cs typeface="Times New Roman"/>
                      </a:endParaRPr>
                    </a:p>
                  </a:txBody>
                  <a:tcPr marL="68580" marR="68580" marT="0" marB="0"/>
                </a:tc>
                <a:tc>
                  <a:txBody>
                    <a:bodyPr/>
                    <a:lstStyle/>
                    <a:p>
                      <a:pPr algn="ctr">
                        <a:spcAft>
                          <a:spcPts val="0"/>
                        </a:spcAft>
                      </a:pPr>
                      <a:r>
                        <a:rPr lang="zh-TW" sz="3200" kern="100" dirty="0">
                          <a:effectLst/>
                        </a:rPr>
                        <a:t>時間</a:t>
                      </a:r>
                      <a:endParaRPr lang="zh-TW" sz="3200" b="1" kern="100" dirty="0">
                        <a:effectLst/>
                        <a:latin typeface="+mn-ea"/>
                        <a:ea typeface="+mn-ea"/>
                        <a:cs typeface="Times New Roman"/>
                      </a:endParaRPr>
                    </a:p>
                  </a:txBody>
                  <a:tcPr marL="68580" marR="68580" marT="0" marB="0"/>
                </a:tc>
                <a:tc>
                  <a:txBody>
                    <a:bodyPr/>
                    <a:lstStyle/>
                    <a:p>
                      <a:pPr algn="ctr">
                        <a:spcAft>
                          <a:spcPts val="0"/>
                        </a:spcAft>
                      </a:pPr>
                      <a:r>
                        <a:rPr lang="zh-TW" sz="2800" kern="100" dirty="0">
                          <a:effectLst/>
                        </a:rPr>
                        <a:t>主辦</a:t>
                      </a:r>
                      <a:endParaRPr lang="zh-TW" sz="2800" b="1" kern="100" dirty="0">
                        <a:effectLst/>
                        <a:latin typeface="+mn-ea"/>
                        <a:ea typeface="+mn-ea"/>
                        <a:cs typeface="Times New Roman"/>
                      </a:endParaRPr>
                    </a:p>
                  </a:txBody>
                  <a:tcPr marL="68580" marR="68580" marT="0" marB="0"/>
                </a:tc>
              </a:tr>
              <a:tr h="1505213">
                <a:tc>
                  <a:txBody>
                    <a:bodyPr/>
                    <a:lstStyle/>
                    <a:p>
                      <a:pPr>
                        <a:spcAft>
                          <a:spcPts val="0"/>
                        </a:spcAft>
                      </a:pPr>
                      <a:r>
                        <a:rPr lang="en-US" altLang="zh-TW" sz="3200" kern="100" dirty="0" smtClean="0">
                          <a:effectLst/>
                        </a:rPr>
                        <a:t>7.</a:t>
                      </a:r>
                      <a:r>
                        <a:rPr lang="zh-TW" sz="3200" kern="100" dirty="0" smtClean="0">
                          <a:effectLst/>
                        </a:rPr>
                        <a:t>優秀</a:t>
                      </a:r>
                      <a:r>
                        <a:rPr lang="zh-TW" sz="3200" kern="100" dirty="0">
                          <a:effectLst/>
                        </a:rPr>
                        <a:t>校友經驗</a:t>
                      </a:r>
                      <a:r>
                        <a:rPr lang="zh-TW" sz="3200" kern="100" dirty="0" smtClean="0">
                          <a:effectLst/>
                        </a:rPr>
                        <a:t>分享</a:t>
                      </a:r>
                      <a:r>
                        <a:rPr lang="en-US" altLang="zh-TW" sz="3200" kern="100" dirty="0" smtClean="0">
                          <a:effectLst/>
                        </a:rPr>
                        <a:t>(</a:t>
                      </a:r>
                      <a:r>
                        <a:rPr lang="zh-TW" altLang="en-US" sz="3200" kern="100" dirty="0" smtClean="0">
                          <a:effectLst/>
                        </a:rPr>
                        <a:t>一</a:t>
                      </a:r>
                      <a:r>
                        <a:rPr lang="en-US" altLang="zh-TW" sz="3200" kern="100" dirty="0" smtClean="0">
                          <a:effectLst/>
                        </a:rPr>
                        <a:t>)</a:t>
                      </a: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5</a:t>
                      </a:r>
                      <a:r>
                        <a:rPr lang="zh-TW" altLang="en-US" sz="3200" kern="100" dirty="0" smtClean="0">
                          <a:effectLst/>
                        </a:rPr>
                        <a:t>年</a:t>
                      </a:r>
                      <a:r>
                        <a:rPr lang="en-US" altLang="zh-TW" sz="3200" kern="100" dirty="0" smtClean="0">
                          <a:effectLst/>
                        </a:rPr>
                        <a:t>11</a:t>
                      </a:r>
                      <a:r>
                        <a:rPr lang="zh-TW" altLang="en-US" sz="3200" kern="100" dirty="0" smtClean="0">
                          <a:effectLst/>
                        </a:rPr>
                        <a:t>月</a:t>
                      </a:r>
                      <a:endParaRPr lang="en-US" altLang="zh-TW" sz="3200" kern="100" dirty="0" smtClean="0">
                        <a:effectLst/>
                      </a:endParaRPr>
                    </a:p>
                    <a:p>
                      <a:pPr>
                        <a:spcAft>
                          <a:spcPts val="0"/>
                        </a:spcAft>
                      </a:pPr>
                      <a:r>
                        <a:rPr lang="en-US" altLang="zh-TW" sz="3200" b="0" kern="100" dirty="0" smtClean="0">
                          <a:solidFill>
                            <a:schemeClr val="bg1"/>
                          </a:solidFill>
                          <a:effectLst/>
                          <a:latin typeface="+mn-ea"/>
                          <a:ea typeface="+mn-ea"/>
                          <a:cs typeface="Times New Roman"/>
                        </a:rPr>
                        <a:t>(</a:t>
                      </a:r>
                      <a:r>
                        <a:rPr lang="zh-TW" altLang="en-US" sz="3200" b="0" kern="100" dirty="0" smtClean="0">
                          <a:solidFill>
                            <a:schemeClr val="bg1"/>
                          </a:solidFill>
                          <a:effectLst/>
                          <a:latin typeface="+mn-ea"/>
                          <a:ea typeface="+mn-ea"/>
                          <a:cs typeface="Times New Roman"/>
                        </a:rPr>
                        <a:t>暫定</a:t>
                      </a:r>
                      <a:r>
                        <a:rPr lang="en-US" altLang="zh-TW" sz="3200" b="0" kern="100" dirty="0" smtClean="0">
                          <a:solidFill>
                            <a:schemeClr val="bg1"/>
                          </a:solidFill>
                          <a:effectLst/>
                          <a:latin typeface="+mn-ea"/>
                          <a:ea typeface="+mn-ea"/>
                          <a:cs typeface="Times New Roman"/>
                        </a:rPr>
                        <a:t>)</a:t>
                      </a:r>
                      <a:endParaRPr lang="zh-TW" sz="3200" b="0" kern="100" dirty="0">
                        <a:solidFill>
                          <a:schemeClr val="bg1"/>
                        </a:solidFill>
                        <a:effectLst/>
                        <a:latin typeface="+mn-ea"/>
                        <a:ea typeface="+mn-ea"/>
                        <a:cs typeface="Times New Roman"/>
                      </a:endParaRPr>
                    </a:p>
                  </a:txBody>
                  <a:tcPr marL="68580" marR="68580" marT="0" marB="0"/>
                </a:tc>
                <a:tc>
                  <a:txBody>
                    <a:bodyPr/>
                    <a:lstStyle/>
                    <a:p>
                      <a:pPr>
                        <a:spcAft>
                          <a:spcPts val="0"/>
                        </a:spcAft>
                      </a:pPr>
                      <a:r>
                        <a:rPr lang="zh-TW" sz="2000" kern="100" dirty="0">
                          <a:effectLst/>
                        </a:rPr>
                        <a:t>輔導室</a:t>
                      </a:r>
                    </a:p>
                    <a:p>
                      <a:pPr>
                        <a:spcAft>
                          <a:spcPts val="0"/>
                        </a:spcAft>
                      </a:pPr>
                      <a:r>
                        <a:rPr lang="en-US" sz="2000" kern="100" dirty="0">
                          <a:effectLst/>
                        </a:rPr>
                        <a:t> </a:t>
                      </a:r>
                      <a:endParaRPr lang="zh-TW" sz="2000" b="0" kern="100" dirty="0">
                        <a:solidFill>
                          <a:schemeClr val="bg1"/>
                        </a:solidFill>
                        <a:effectLst/>
                        <a:latin typeface="+mn-ea"/>
                        <a:ea typeface="+mn-ea"/>
                        <a:cs typeface="Times New Roman"/>
                      </a:endParaRPr>
                    </a:p>
                  </a:txBody>
                  <a:tcPr marL="68580" marR="68580" marT="0" marB="0"/>
                </a:tc>
              </a:tr>
            </a:tbl>
          </a:graphicData>
        </a:graphic>
      </p:graphicFrame>
      <p:sp>
        <p:nvSpPr>
          <p:cNvPr id="5" name="內容版面配置區 2"/>
          <p:cNvSpPr txBox="1">
            <a:spLocks/>
          </p:cNvSpPr>
          <p:nvPr/>
        </p:nvSpPr>
        <p:spPr>
          <a:xfrm>
            <a:off x="179512" y="4005064"/>
            <a:ext cx="8229600" cy="151216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Clr>
                <a:srgbClr val="FEDD78"/>
              </a:buClr>
            </a:pPr>
            <a:r>
              <a:rPr lang="zh-TW" altLang="en-US" sz="2800" b="1" dirty="0" smtClean="0">
                <a:solidFill>
                  <a:srgbClr val="0000FF"/>
                </a:solidFill>
              </a:rPr>
              <a:t>講師：待聘中</a:t>
            </a:r>
            <a:endParaRPr lang="en-US" altLang="zh-TW" sz="2800" b="1" dirty="0" smtClean="0">
              <a:solidFill>
                <a:srgbClr val="0000FF"/>
              </a:solidFill>
            </a:endParaRPr>
          </a:p>
          <a:p>
            <a:pPr>
              <a:buClr>
                <a:srgbClr val="FEDD78"/>
              </a:buClr>
            </a:pPr>
            <a:r>
              <a:rPr lang="zh-TW" altLang="en-US" sz="2800" b="1" dirty="0" smtClean="0">
                <a:solidFill>
                  <a:srgbClr val="0000FF"/>
                </a:solidFill>
              </a:rPr>
              <a:t>內容：分享學習策略及應考準備、適性升學進路</a:t>
            </a:r>
            <a:endParaRPr lang="zh-TW" altLang="en-US" sz="2800" b="1" dirty="0">
              <a:solidFill>
                <a:srgbClr val="0000FF"/>
              </a:solidFill>
            </a:endParaRPr>
          </a:p>
        </p:txBody>
      </p:sp>
    </p:spTree>
    <p:extLst>
      <p:ext uri="{BB962C8B-B14F-4D97-AF65-F5344CB8AC3E}">
        <p14:creationId xmlns:p14="http://schemas.microsoft.com/office/powerpoint/2010/main" val="1606002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69072383"/>
              </p:ext>
            </p:extLst>
          </p:nvPr>
        </p:nvGraphicFramePr>
        <p:xfrm>
          <a:off x="20588" y="1556792"/>
          <a:ext cx="8964488" cy="2376264"/>
        </p:xfrm>
        <a:graphic>
          <a:graphicData uri="http://schemas.openxmlformats.org/drawingml/2006/table">
            <a:tbl>
              <a:tblPr firstRow="1" bandRow="1">
                <a:tableStyleId>{073A0DAA-6AF3-43AB-8588-CEC1D06C72B9}</a:tableStyleId>
              </a:tblPr>
              <a:tblGrid>
                <a:gridCol w="6001021"/>
                <a:gridCol w="1966155"/>
                <a:gridCol w="997312"/>
              </a:tblGrid>
              <a:tr h="820891">
                <a:tc>
                  <a:txBody>
                    <a:bodyPr/>
                    <a:lstStyle/>
                    <a:p>
                      <a:pPr algn="ctr"/>
                      <a:r>
                        <a:rPr lang="zh-TW" altLang="en-US" sz="3200" dirty="0" smtClean="0">
                          <a:latin typeface="+mj-ea"/>
                          <a:ea typeface="+mj-ea"/>
                        </a:rPr>
                        <a:t>項目</a:t>
                      </a:r>
                      <a:endParaRPr lang="zh-TW" altLang="en-US" sz="3200" dirty="0">
                        <a:latin typeface="+mj-ea"/>
                        <a:ea typeface="+mj-ea"/>
                      </a:endParaRPr>
                    </a:p>
                  </a:txBody>
                  <a:tcPr/>
                </a:tc>
                <a:tc>
                  <a:txBody>
                    <a:bodyPr/>
                    <a:lstStyle/>
                    <a:p>
                      <a:pPr algn="ctr"/>
                      <a:r>
                        <a:rPr lang="zh-TW" altLang="en-US" sz="3200" dirty="0" smtClean="0">
                          <a:latin typeface="+mj-ea"/>
                          <a:ea typeface="+mj-ea"/>
                        </a:rPr>
                        <a:t>時間</a:t>
                      </a:r>
                      <a:endParaRPr lang="zh-TW" altLang="en-US" sz="3200" dirty="0">
                        <a:latin typeface="+mj-ea"/>
                        <a:ea typeface="+mj-ea"/>
                      </a:endParaRPr>
                    </a:p>
                  </a:txBody>
                  <a:tcPr/>
                </a:tc>
                <a:tc>
                  <a:txBody>
                    <a:bodyPr/>
                    <a:lstStyle/>
                    <a:p>
                      <a:pPr algn="ctr"/>
                      <a:r>
                        <a:rPr lang="zh-TW" altLang="en-US" sz="2800" dirty="0" smtClean="0">
                          <a:latin typeface="+mj-ea"/>
                          <a:ea typeface="+mj-ea"/>
                        </a:rPr>
                        <a:t>主辦</a:t>
                      </a:r>
                      <a:endParaRPr lang="zh-TW" altLang="en-US" sz="2800" dirty="0">
                        <a:latin typeface="+mj-ea"/>
                        <a:ea typeface="+mj-ea"/>
                      </a:endParaRPr>
                    </a:p>
                  </a:txBody>
                  <a:tcPr/>
                </a:tc>
              </a:tr>
              <a:tr h="1555373">
                <a:tc>
                  <a:txBody>
                    <a:bodyPr/>
                    <a:lstStyle/>
                    <a:p>
                      <a:pPr>
                        <a:spcAft>
                          <a:spcPts val="0"/>
                        </a:spcAft>
                      </a:pPr>
                      <a:r>
                        <a:rPr lang="en-US" altLang="zh-TW" sz="3200" kern="100" dirty="0" smtClean="0">
                          <a:effectLst/>
                          <a:latin typeface="+mj-ea"/>
                          <a:ea typeface="+mj-ea"/>
                        </a:rPr>
                        <a:t>8.</a:t>
                      </a:r>
                      <a:r>
                        <a:rPr lang="zh-TW" sz="3200" kern="100" dirty="0" smtClean="0">
                          <a:effectLst/>
                          <a:latin typeface="+mj-ea"/>
                          <a:ea typeface="+mj-ea"/>
                        </a:rPr>
                        <a:t>免試</a:t>
                      </a:r>
                      <a:r>
                        <a:rPr lang="zh-TW" sz="3200" kern="100" dirty="0">
                          <a:effectLst/>
                          <a:latin typeface="+mj-ea"/>
                          <a:ea typeface="+mj-ea"/>
                        </a:rPr>
                        <a:t>入學模擬志願選</a:t>
                      </a:r>
                      <a:r>
                        <a:rPr lang="zh-TW" sz="3200" kern="100" dirty="0" smtClean="0">
                          <a:effectLst/>
                          <a:latin typeface="+mj-ea"/>
                          <a:ea typeface="+mj-ea"/>
                        </a:rPr>
                        <a:t>填</a:t>
                      </a:r>
                      <a:r>
                        <a:rPr lang="en-US" sz="3200" kern="100" dirty="0" smtClean="0">
                          <a:effectLst/>
                          <a:latin typeface="+mj-ea"/>
                          <a:ea typeface="+mj-ea"/>
                        </a:rPr>
                        <a:t>(</a:t>
                      </a:r>
                      <a:r>
                        <a:rPr lang="zh-TW" sz="3200" kern="100" dirty="0">
                          <a:effectLst/>
                          <a:latin typeface="+mj-ea"/>
                          <a:ea typeface="+mj-ea"/>
                        </a:rPr>
                        <a:t>第</a:t>
                      </a:r>
                      <a:r>
                        <a:rPr lang="en-US" sz="3200" kern="100" dirty="0">
                          <a:effectLst/>
                          <a:latin typeface="+mj-ea"/>
                          <a:ea typeface="+mj-ea"/>
                        </a:rPr>
                        <a:t>1</a:t>
                      </a:r>
                      <a:r>
                        <a:rPr lang="zh-TW" sz="3200" kern="100" dirty="0">
                          <a:effectLst/>
                          <a:latin typeface="+mj-ea"/>
                          <a:ea typeface="+mj-ea"/>
                        </a:rPr>
                        <a:t>次</a:t>
                      </a:r>
                      <a:r>
                        <a:rPr lang="en-US" sz="3200" kern="100" dirty="0" smtClean="0">
                          <a:effectLst/>
                          <a:latin typeface="+mj-ea"/>
                          <a:ea typeface="+mj-ea"/>
                        </a:rPr>
                        <a:t>)</a:t>
                      </a:r>
                    </a:p>
                  </a:txBody>
                  <a:tcPr marL="68580" marR="68580" marT="0" marB="0"/>
                </a:tc>
                <a:tc>
                  <a:txBody>
                    <a:bodyPr/>
                    <a:lstStyle/>
                    <a:p>
                      <a:pPr>
                        <a:spcAft>
                          <a:spcPts val="0"/>
                        </a:spcAft>
                      </a:pPr>
                      <a:r>
                        <a:rPr lang="zh-TW" altLang="en-US" sz="2400" kern="100" dirty="0" smtClean="0">
                          <a:effectLst/>
                          <a:latin typeface="+mj-ea"/>
                          <a:ea typeface="+mj-ea"/>
                          <a:cs typeface="Times New Roman"/>
                        </a:rPr>
                        <a:t>輔導活動課</a:t>
                      </a:r>
                      <a:endParaRPr lang="en-US" altLang="zh-TW" sz="2400" kern="100" dirty="0" smtClean="0">
                        <a:effectLst/>
                        <a:latin typeface="+mj-ea"/>
                        <a:ea typeface="+mj-ea"/>
                        <a:cs typeface="Times New Roman"/>
                      </a:endParaRPr>
                    </a:p>
                    <a:p>
                      <a:pPr>
                        <a:spcAft>
                          <a:spcPts val="0"/>
                        </a:spcAft>
                      </a:pPr>
                      <a:r>
                        <a:rPr lang="en-US" altLang="zh-TW" sz="2400" kern="100" dirty="0" smtClean="0">
                          <a:effectLst/>
                          <a:latin typeface="+mj-ea"/>
                          <a:ea typeface="+mj-ea"/>
                          <a:cs typeface="Times New Roman"/>
                        </a:rPr>
                        <a:t>106</a:t>
                      </a:r>
                      <a:r>
                        <a:rPr lang="zh-TW" altLang="en-US" sz="2400" kern="100" dirty="0" smtClean="0">
                          <a:effectLst/>
                          <a:latin typeface="+mj-ea"/>
                          <a:ea typeface="+mj-ea"/>
                          <a:cs typeface="Times New Roman"/>
                        </a:rPr>
                        <a:t>年</a:t>
                      </a:r>
                      <a:r>
                        <a:rPr lang="en-US" altLang="zh-TW" sz="2400" kern="100" dirty="0" smtClean="0">
                          <a:effectLst/>
                          <a:latin typeface="+mj-ea"/>
                          <a:ea typeface="+mj-ea"/>
                          <a:cs typeface="Times New Roman"/>
                        </a:rPr>
                        <a:t>1</a:t>
                      </a:r>
                      <a:r>
                        <a:rPr lang="zh-TW" altLang="en-US" sz="2400" kern="100" dirty="0" smtClean="0">
                          <a:effectLst/>
                          <a:latin typeface="+mj-ea"/>
                          <a:ea typeface="+mj-ea"/>
                          <a:cs typeface="Times New Roman"/>
                        </a:rPr>
                        <a:t>月</a:t>
                      </a:r>
                      <a:endParaRPr lang="en-US" altLang="zh-TW" sz="2400" kern="100" dirty="0" smtClean="0">
                        <a:effectLst/>
                        <a:latin typeface="+mj-ea"/>
                        <a:ea typeface="+mj-ea"/>
                        <a:cs typeface="Times New Roman"/>
                      </a:endParaRPr>
                    </a:p>
                    <a:p>
                      <a:pPr>
                        <a:spcAft>
                          <a:spcPts val="0"/>
                        </a:spcAft>
                      </a:pPr>
                      <a:r>
                        <a:rPr lang="en-US" altLang="zh-TW" sz="2400" kern="100" dirty="0" smtClean="0">
                          <a:effectLst/>
                          <a:latin typeface="+mj-ea"/>
                          <a:ea typeface="+mj-ea"/>
                          <a:cs typeface="Times New Roman"/>
                        </a:rPr>
                        <a:t>(</a:t>
                      </a:r>
                      <a:r>
                        <a:rPr lang="zh-TW" altLang="en-US" sz="2400" kern="100" dirty="0" smtClean="0">
                          <a:effectLst/>
                          <a:latin typeface="+mj-ea"/>
                          <a:ea typeface="+mj-ea"/>
                          <a:cs typeface="Times New Roman"/>
                        </a:rPr>
                        <a:t>暫定</a:t>
                      </a:r>
                      <a:r>
                        <a:rPr lang="en-US" altLang="zh-TW" sz="2400" kern="100" dirty="0" smtClean="0">
                          <a:effectLst/>
                          <a:latin typeface="+mj-ea"/>
                          <a:ea typeface="+mj-ea"/>
                          <a:cs typeface="Times New Roman"/>
                        </a:rPr>
                        <a:t>)</a:t>
                      </a:r>
                      <a:endParaRPr lang="en-US" sz="2400" kern="100" dirty="0" smtClean="0">
                        <a:effectLst/>
                        <a:latin typeface="+mj-ea"/>
                        <a:ea typeface="+mj-ea"/>
                      </a:endParaRPr>
                    </a:p>
                  </a:txBody>
                  <a:tcPr marL="68580" marR="68580" marT="0" marB="0"/>
                </a:tc>
                <a:tc>
                  <a:txBody>
                    <a:bodyPr/>
                    <a:lstStyle/>
                    <a:p>
                      <a:pPr>
                        <a:spcAft>
                          <a:spcPts val="0"/>
                        </a:spcAft>
                      </a:pPr>
                      <a:r>
                        <a:rPr lang="zh-TW" sz="2000" kern="100" dirty="0">
                          <a:effectLst/>
                          <a:latin typeface="+mj-ea"/>
                          <a:ea typeface="+mj-ea"/>
                        </a:rPr>
                        <a:t>輔導室</a:t>
                      </a:r>
                    </a:p>
                    <a:p>
                      <a:pPr>
                        <a:spcAft>
                          <a:spcPts val="0"/>
                        </a:spcAft>
                      </a:pPr>
                      <a:r>
                        <a:rPr lang="en-US" sz="2400" kern="100" dirty="0">
                          <a:effectLst/>
                          <a:latin typeface="+mj-ea"/>
                          <a:ea typeface="+mj-ea"/>
                        </a:rPr>
                        <a:t> </a:t>
                      </a:r>
                      <a:endParaRPr lang="zh-TW" sz="2400" kern="100" dirty="0">
                        <a:effectLst/>
                        <a:latin typeface="+mj-ea"/>
                        <a:ea typeface="+mj-ea"/>
                        <a:cs typeface="Times New Roman"/>
                      </a:endParaRPr>
                    </a:p>
                  </a:txBody>
                  <a:tcPr marL="68580" marR="68580" marT="0" marB="0"/>
                </a:tc>
              </a:tr>
            </a:tbl>
          </a:graphicData>
        </a:graphic>
      </p:graphicFrame>
    </p:spTree>
    <p:extLst>
      <p:ext uri="{BB962C8B-B14F-4D97-AF65-F5344CB8AC3E}">
        <p14:creationId xmlns:p14="http://schemas.microsoft.com/office/powerpoint/2010/main" val="3402785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17463925"/>
              </p:ext>
            </p:extLst>
          </p:nvPr>
        </p:nvGraphicFramePr>
        <p:xfrm>
          <a:off x="107504" y="1412777"/>
          <a:ext cx="8784979" cy="3043671"/>
        </p:xfrm>
        <a:graphic>
          <a:graphicData uri="http://schemas.openxmlformats.org/drawingml/2006/table">
            <a:tbl>
              <a:tblPr firstRow="1" bandRow="1">
                <a:tableStyleId>{073A0DAA-6AF3-43AB-8588-CEC1D06C72B9}</a:tableStyleId>
              </a:tblPr>
              <a:tblGrid>
                <a:gridCol w="6264696"/>
                <a:gridCol w="1368155"/>
                <a:gridCol w="1152128"/>
              </a:tblGrid>
              <a:tr h="487777">
                <a:tc>
                  <a:txBody>
                    <a:bodyPr/>
                    <a:lstStyle/>
                    <a:p>
                      <a:pPr algn="ctr"/>
                      <a:r>
                        <a:rPr lang="zh-TW" altLang="en-US" sz="3200" dirty="0" smtClean="0"/>
                        <a:t>項目</a:t>
                      </a:r>
                      <a:endParaRPr lang="zh-TW" altLang="en-US" sz="3200" b="1" dirty="0">
                        <a:latin typeface="+mn-ea"/>
                        <a:ea typeface="+mn-ea"/>
                      </a:endParaRPr>
                    </a:p>
                  </a:txBody>
                  <a:tcPr/>
                </a:tc>
                <a:tc>
                  <a:txBody>
                    <a:bodyPr/>
                    <a:lstStyle/>
                    <a:p>
                      <a:pPr algn="ctr"/>
                      <a:r>
                        <a:rPr lang="zh-TW" altLang="en-US" sz="3200" dirty="0" smtClean="0"/>
                        <a:t>時間</a:t>
                      </a:r>
                      <a:endParaRPr lang="zh-TW" altLang="en-US" sz="3200" b="1" dirty="0">
                        <a:latin typeface="+mn-ea"/>
                        <a:ea typeface="+mn-ea"/>
                      </a:endParaRPr>
                    </a:p>
                  </a:txBody>
                  <a:tcPr/>
                </a:tc>
                <a:tc>
                  <a:txBody>
                    <a:bodyPr/>
                    <a:lstStyle/>
                    <a:p>
                      <a:pPr algn="ctr"/>
                      <a:r>
                        <a:rPr lang="zh-TW" altLang="en-US" sz="2400" dirty="0" smtClean="0"/>
                        <a:t>主辦</a:t>
                      </a:r>
                      <a:endParaRPr lang="zh-TW" altLang="en-US" sz="2400" b="1" dirty="0">
                        <a:latin typeface="+mn-ea"/>
                        <a:ea typeface="+mn-ea"/>
                      </a:endParaRPr>
                    </a:p>
                  </a:txBody>
                  <a:tcPr/>
                </a:tc>
              </a:tr>
              <a:tr h="2464551">
                <a:tc>
                  <a:txBody>
                    <a:bodyPr/>
                    <a:lstStyle/>
                    <a:p>
                      <a:pPr>
                        <a:spcAft>
                          <a:spcPts val="0"/>
                        </a:spcAft>
                      </a:pPr>
                      <a:r>
                        <a:rPr lang="en-US" altLang="zh-TW" sz="3200" kern="100" dirty="0" smtClean="0">
                          <a:effectLst/>
                        </a:rPr>
                        <a:t>9.</a:t>
                      </a:r>
                      <a:r>
                        <a:rPr lang="zh-TW" sz="3200" kern="100" dirty="0" smtClean="0">
                          <a:effectLst/>
                        </a:rPr>
                        <a:t>持續</a:t>
                      </a:r>
                      <a:r>
                        <a:rPr lang="zh-TW" sz="3200" kern="100" dirty="0">
                          <a:effectLst/>
                        </a:rPr>
                        <a:t>加強英聽、數學非選及作文的教學與練習</a:t>
                      </a:r>
                      <a:r>
                        <a:rPr lang="zh-TW" sz="3200" kern="100" dirty="0" smtClean="0">
                          <a:effectLst/>
                        </a:rPr>
                        <a:t>。</a:t>
                      </a:r>
                    </a:p>
                    <a:p>
                      <a:pPr>
                        <a:spcAft>
                          <a:spcPts val="0"/>
                        </a:spcAft>
                      </a:pPr>
                      <a:endParaRPr lang="zh-TW" sz="3200" b="0" kern="100" dirty="0">
                        <a:solidFill>
                          <a:schemeClr val="bg1"/>
                        </a:solidFill>
                        <a:effectLst/>
                        <a:latin typeface="+mn-ea"/>
                        <a:ea typeface="+mn-ea"/>
                        <a:cs typeface="Times New Roman"/>
                      </a:endParaRPr>
                    </a:p>
                  </a:txBody>
                  <a:tcPr marL="68580" marR="68580" marT="0" marB="0"/>
                </a:tc>
                <a:tc>
                  <a:txBody>
                    <a:bodyPr/>
                    <a:lstStyle/>
                    <a:p>
                      <a:pPr>
                        <a:spcAft>
                          <a:spcPts val="0"/>
                        </a:spcAft>
                      </a:pPr>
                      <a:r>
                        <a:rPr lang="en-US" sz="3200" kern="100" dirty="0">
                          <a:effectLst/>
                        </a:rPr>
                        <a:t> </a:t>
                      </a:r>
                      <a:endParaRPr lang="zh-TW" sz="3200" kern="100" dirty="0">
                        <a:effectLst/>
                      </a:endParaRPr>
                    </a:p>
                    <a:p>
                      <a:pPr>
                        <a:spcAft>
                          <a:spcPts val="0"/>
                        </a:spcAft>
                      </a:pPr>
                      <a:r>
                        <a:rPr lang="en-US" sz="3200" kern="100" dirty="0">
                          <a:effectLst/>
                        </a:rPr>
                        <a:t> </a:t>
                      </a:r>
                      <a:endParaRPr lang="zh-TW" sz="3200" kern="100" dirty="0">
                        <a:effectLst/>
                      </a:endParaRPr>
                    </a:p>
                    <a:p>
                      <a:pPr>
                        <a:spcAft>
                          <a:spcPts val="0"/>
                        </a:spcAft>
                      </a:pPr>
                      <a:r>
                        <a:rPr lang="en-US" altLang="zh-TW" sz="2400" b="0" kern="100" dirty="0" smtClean="0">
                          <a:solidFill>
                            <a:schemeClr val="bg1"/>
                          </a:solidFill>
                          <a:effectLst/>
                          <a:latin typeface="+mn-ea"/>
                          <a:ea typeface="+mn-ea"/>
                          <a:cs typeface="Times New Roman"/>
                        </a:rPr>
                        <a:t>105</a:t>
                      </a:r>
                      <a:r>
                        <a:rPr lang="zh-TW" altLang="en-US" sz="2400" b="0" kern="100" dirty="0" smtClean="0">
                          <a:solidFill>
                            <a:schemeClr val="bg1"/>
                          </a:solidFill>
                          <a:effectLst/>
                          <a:latin typeface="+mn-ea"/>
                          <a:ea typeface="+mn-ea"/>
                          <a:cs typeface="Times New Roman"/>
                        </a:rPr>
                        <a:t>年</a:t>
                      </a:r>
                      <a:r>
                        <a:rPr lang="en-US" altLang="zh-TW" sz="2400" b="0" kern="100" dirty="0" smtClean="0">
                          <a:solidFill>
                            <a:schemeClr val="bg1"/>
                          </a:solidFill>
                          <a:effectLst/>
                          <a:latin typeface="+mn-ea"/>
                          <a:ea typeface="+mn-ea"/>
                          <a:cs typeface="Times New Roman"/>
                        </a:rPr>
                        <a:t>11</a:t>
                      </a:r>
                      <a:r>
                        <a:rPr lang="zh-TW" altLang="en-US" sz="2400" b="0" kern="100" dirty="0" smtClean="0">
                          <a:solidFill>
                            <a:schemeClr val="bg1"/>
                          </a:solidFill>
                          <a:effectLst/>
                          <a:latin typeface="+mn-ea"/>
                          <a:ea typeface="+mn-ea"/>
                          <a:cs typeface="Times New Roman"/>
                        </a:rPr>
                        <a:t>月</a:t>
                      </a:r>
                      <a:r>
                        <a:rPr lang="en-US" altLang="zh-TW" sz="2400" b="0" kern="100" dirty="0" smtClean="0">
                          <a:solidFill>
                            <a:schemeClr val="bg1"/>
                          </a:solidFill>
                          <a:effectLst/>
                          <a:latin typeface="+mn-ea"/>
                          <a:ea typeface="+mn-ea"/>
                          <a:cs typeface="Times New Roman"/>
                        </a:rPr>
                        <a:t>(</a:t>
                      </a:r>
                      <a:r>
                        <a:rPr lang="zh-TW" altLang="en-US" sz="2400" b="0" kern="100" dirty="0" smtClean="0">
                          <a:solidFill>
                            <a:schemeClr val="bg1"/>
                          </a:solidFill>
                          <a:effectLst/>
                          <a:latin typeface="+mn-ea"/>
                          <a:ea typeface="+mn-ea"/>
                          <a:cs typeface="Times New Roman"/>
                        </a:rPr>
                        <a:t>暫定</a:t>
                      </a:r>
                      <a:r>
                        <a:rPr lang="en-US" altLang="zh-TW" sz="2400" b="0" kern="100" dirty="0" smtClean="0">
                          <a:solidFill>
                            <a:schemeClr val="bg1"/>
                          </a:solidFill>
                          <a:effectLst/>
                          <a:latin typeface="+mn-ea"/>
                          <a:ea typeface="+mn-ea"/>
                          <a:cs typeface="Times New Roman"/>
                        </a:rPr>
                        <a:t>)</a:t>
                      </a:r>
                      <a:endParaRPr lang="zh-TW" sz="2400" b="0" kern="100" dirty="0">
                        <a:solidFill>
                          <a:schemeClr val="bg1"/>
                        </a:solidFill>
                        <a:effectLst/>
                        <a:latin typeface="+mn-ea"/>
                        <a:ea typeface="+mn-ea"/>
                        <a:cs typeface="Times New Roman"/>
                      </a:endParaRPr>
                    </a:p>
                  </a:txBody>
                  <a:tcPr marL="68580" marR="68580" marT="0" marB="0"/>
                </a:tc>
                <a:tc>
                  <a:txBody>
                    <a:bodyPr/>
                    <a:lstStyle/>
                    <a:p>
                      <a:pPr>
                        <a:spcAft>
                          <a:spcPts val="0"/>
                        </a:spcAft>
                      </a:pPr>
                      <a:r>
                        <a:rPr lang="zh-TW" sz="2400" kern="100" dirty="0" smtClean="0">
                          <a:effectLst/>
                        </a:rPr>
                        <a:t>教務處</a:t>
                      </a:r>
                      <a:endParaRPr lang="en-US" altLang="zh-TW" sz="2400" kern="100" dirty="0" smtClean="0">
                        <a:effectLst/>
                      </a:endParaRPr>
                    </a:p>
                    <a:p>
                      <a:pPr>
                        <a:spcAft>
                          <a:spcPts val="0"/>
                        </a:spcAft>
                      </a:pPr>
                      <a:r>
                        <a:rPr lang="en-US" altLang="zh-TW" sz="2400" b="0" kern="100" dirty="0" smtClean="0">
                          <a:solidFill>
                            <a:schemeClr val="bg1"/>
                          </a:solidFill>
                          <a:effectLst/>
                          <a:latin typeface="+mn-ea"/>
                          <a:ea typeface="+mn-ea"/>
                          <a:cs typeface="Times New Roman"/>
                        </a:rPr>
                        <a:t>9</a:t>
                      </a:r>
                      <a:r>
                        <a:rPr lang="zh-TW" altLang="en-US" sz="2400" b="0" kern="100" dirty="0" smtClean="0">
                          <a:solidFill>
                            <a:schemeClr val="bg1"/>
                          </a:solidFill>
                          <a:effectLst/>
                          <a:latin typeface="+mn-ea"/>
                          <a:ea typeface="+mn-ea"/>
                          <a:cs typeface="Times New Roman"/>
                        </a:rPr>
                        <a:t> 年 級</a:t>
                      </a:r>
                      <a:endParaRPr lang="en-US" altLang="zh-TW" sz="2400" b="0" kern="100" dirty="0" smtClean="0">
                        <a:solidFill>
                          <a:schemeClr val="bg1"/>
                        </a:solidFill>
                        <a:effectLst/>
                        <a:latin typeface="+mn-ea"/>
                        <a:ea typeface="+mn-ea"/>
                        <a:cs typeface="Times New Roman"/>
                      </a:endParaRPr>
                    </a:p>
                    <a:p>
                      <a:pPr>
                        <a:spcAft>
                          <a:spcPts val="0"/>
                        </a:spcAft>
                      </a:pPr>
                      <a:r>
                        <a:rPr lang="zh-TW" altLang="en-US" sz="2400" b="0" kern="100" dirty="0" smtClean="0">
                          <a:solidFill>
                            <a:schemeClr val="bg1"/>
                          </a:solidFill>
                          <a:effectLst/>
                          <a:latin typeface="+mn-ea"/>
                          <a:ea typeface="+mn-ea"/>
                          <a:cs typeface="Times New Roman"/>
                        </a:rPr>
                        <a:t>任課師</a:t>
                      </a:r>
                      <a:endParaRPr lang="zh-TW" sz="2400" b="0" kern="100" dirty="0">
                        <a:solidFill>
                          <a:schemeClr val="bg1"/>
                        </a:solidFill>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3196970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49475561"/>
              </p:ext>
            </p:extLst>
          </p:nvPr>
        </p:nvGraphicFramePr>
        <p:xfrm>
          <a:off x="179512" y="1844824"/>
          <a:ext cx="8784976" cy="3240360"/>
        </p:xfrm>
        <a:graphic>
          <a:graphicData uri="http://schemas.openxmlformats.org/drawingml/2006/table">
            <a:tbl>
              <a:tblPr firstRow="1" bandRow="1">
                <a:tableStyleId>{073A0DAA-6AF3-43AB-8588-CEC1D06C72B9}</a:tableStyleId>
              </a:tblPr>
              <a:tblGrid>
                <a:gridCol w="4464496"/>
                <a:gridCol w="2526010"/>
                <a:gridCol w="1794470"/>
              </a:tblGrid>
              <a:tr h="907301">
                <a:tc>
                  <a:txBody>
                    <a:bodyPr/>
                    <a:lstStyle/>
                    <a:p>
                      <a:pPr algn="ctr"/>
                      <a:r>
                        <a:rPr lang="zh-TW" altLang="en-US" sz="3200" dirty="0" smtClean="0"/>
                        <a:t>項目</a:t>
                      </a:r>
                      <a:endParaRPr lang="zh-TW" altLang="en-US" sz="3200" dirty="0">
                        <a:latin typeface="+mj-ea"/>
                        <a:ea typeface="+mj-ea"/>
                      </a:endParaRPr>
                    </a:p>
                  </a:txBody>
                  <a:tcPr/>
                </a:tc>
                <a:tc>
                  <a:txBody>
                    <a:bodyPr/>
                    <a:lstStyle/>
                    <a:p>
                      <a:pPr algn="ctr"/>
                      <a:r>
                        <a:rPr lang="zh-TW" altLang="en-US" sz="3200" dirty="0" smtClean="0"/>
                        <a:t>時間</a:t>
                      </a:r>
                      <a:endParaRPr lang="zh-TW" altLang="en-US" sz="3200" dirty="0">
                        <a:latin typeface="+mj-ea"/>
                        <a:ea typeface="+mj-ea"/>
                      </a:endParaRPr>
                    </a:p>
                  </a:txBody>
                  <a:tcPr/>
                </a:tc>
                <a:tc>
                  <a:txBody>
                    <a:bodyPr/>
                    <a:lstStyle/>
                    <a:p>
                      <a:pPr algn="ctr"/>
                      <a:r>
                        <a:rPr lang="zh-TW" altLang="en-US" sz="3200" dirty="0" smtClean="0"/>
                        <a:t>主辦</a:t>
                      </a:r>
                      <a:endParaRPr lang="zh-TW" altLang="en-US" sz="3200" dirty="0">
                        <a:latin typeface="+mj-ea"/>
                        <a:ea typeface="+mj-ea"/>
                      </a:endParaRPr>
                    </a:p>
                  </a:txBody>
                  <a:tcPr/>
                </a:tc>
              </a:tr>
              <a:tr h="2333059">
                <a:tc>
                  <a:txBody>
                    <a:bodyPr/>
                    <a:lstStyle/>
                    <a:p>
                      <a:pPr>
                        <a:spcAft>
                          <a:spcPts val="0"/>
                        </a:spcAft>
                      </a:pPr>
                      <a:r>
                        <a:rPr lang="en-US" altLang="zh-TW" sz="3200" kern="100" dirty="0" smtClean="0">
                          <a:effectLst/>
                        </a:rPr>
                        <a:t>10.</a:t>
                      </a:r>
                      <a:r>
                        <a:rPr lang="zh-TW" sz="3200" kern="100" dirty="0" smtClean="0">
                          <a:effectLst/>
                        </a:rPr>
                        <a:t>安排</a:t>
                      </a:r>
                      <a:r>
                        <a:rPr lang="zh-TW" sz="3200" kern="100" dirty="0">
                          <a:effectLst/>
                        </a:rPr>
                        <a:t>每天複習進度</a:t>
                      </a:r>
                      <a:r>
                        <a:rPr lang="zh-TW" sz="3200" kern="100" dirty="0" smtClean="0">
                          <a:effectLst/>
                        </a:rPr>
                        <a:t>，</a:t>
                      </a:r>
                      <a:endParaRPr lang="en-US" altLang="zh-TW" sz="3200" kern="100" dirty="0" smtClean="0">
                        <a:effectLst/>
                      </a:endParaRPr>
                    </a:p>
                    <a:p>
                      <a:pPr>
                        <a:spcAft>
                          <a:spcPts val="0"/>
                        </a:spcAft>
                      </a:pPr>
                      <a:r>
                        <a:rPr lang="zh-TW" sz="3200" kern="100" dirty="0" smtClean="0">
                          <a:effectLst/>
                        </a:rPr>
                        <a:t>並且</a:t>
                      </a:r>
                      <a:r>
                        <a:rPr lang="zh-TW" sz="3200" kern="100" dirty="0">
                          <a:effectLst/>
                        </a:rPr>
                        <a:t>依進度安排</a:t>
                      </a:r>
                      <a:r>
                        <a:rPr lang="zh-TW" sz="3200" kern="100" dirty="0" smtClean="0">
                          <a:effectLst/>
                        </a:rPr>
                        <a:t>每天複習</a:t>
                      </a:r>
                      <a:r>
                        <a:rPr lang="zh-TW" sz="3200" kern="100" dirty="0">
                          <a:effectLst/>
                        </a:rPr>
                        <a:t>小考。</a:t>
                      </a:r>
                      <a:endParaRPr lang="zh-TW" sz="3200" kern="100" dirty="0">
                        <a:effectLst/>
                        <a:latin typeface="+mj-ea"/>
                        <a:ea typeface="+mj-ea"/>
                        <a:cs typeface="Times New Roman"/>
                      </a:endParaRPr>
                    </a:p>
                  </a:txBody>
                  <a:tcPr marL="68580" marR="68580" marT="0" marB="0"/>
                </a:tc>
                <a:tc>
                  <a:txBody>
                    <a:bodyPr/>
                    <a:lstStyle/>
                    <a:p>
                      <a:pPr>
                        <a:spcAft>
                          <a:spcPts val="0"/>
                        </a:spcAft>
                      </a:pPr>
                      <a:r>
                        <a:rPr lang="en-US" altLang="zh-TW" sz="3200" kern="100" dirty="0" smtClean="0">
                          <a:effectLst/>
                        </a:rPr>
                        <a:t>105.8.30-106.1.20</a:t>
                      </a:r>
                      <a:endParaRPr lang="zh-TW" sz="3200" kern="100" dirty="0">
                        <a:effectLst/>
                        <a:latin typeface="+mj-ea"/>
                        <a:ea typeface="+mj-ea"/>
                        <a:cs typeface="Times New Roman"/>
                      </a:endParaRPr>
                    </a:p>
                  </a:txBody>
                  <a:tcPr marL="68580" marR="68580" marT="0" marB="0"/>
                </a:tc>
                <a:tc>
                  <a:txBody>
                    <a:bodyPr/>
                    <a:lstStyle/>
                    <a:p>
                      <a:pPr>
                        <a:spcAft>
                          <a:spcPts val="0"/>
                        </a:spcAft>
                      </a:pPr>
                      <a:r>
                        <a:rPr lang="zh-TW" sz="3200" kern="100" dirty="0" smtClean="0">
                          <a:effectLst/>
                        </a:rPr>
                        <a:t>九</a:t>
                      </a:r>
                      <a:r>
                        <a:rPr lang="zh-TW" altLang="en-US" sz="3200" kern="100" dirty="0" smtClean="0">
                          <a:effectLst/>
                        </a:rPr>
                        <a:t>   </a:t>
                      </a:r>
                      <a:r>
                        <a:rPr lang="zh-TW" sz="3200" kern="100" dirty="0" smtClean="0">
                          <a:effectLst/>
                        </a:rPr>
                        <a:t>導</a:t>
                      </a:r>
                      <a:endParaRPr lang="zh-TW" sz="3200" kern="100" dirty="0">
                        <a:effectLst/>
                      </a:endParaRPr>
                    </a:p>
                    <a:p>
                      <a:pPr>
                        <a:spcAft>
                          <a:spcPts val="0"/>
                        </a:spcAft>
                      </a:pPr>
                      <a:r>
                        <a:rPr lang="zh-TW" sz="3200" kern="100" dirty="0">
                          <a:effectLst/>
                        </a:rPr>
                        <a:t>教務處</a:t>
                      </a:r>
                      <a:endParaRPr lang="zh-TW" sz="3200" kern="100" dirty="0">
                        <a:effectLst/>
                        <a:latin typeface="+mj-ea"/>
                        <a:ea typeface="+mj-ea"/>
                        <a:cs typeface="Times New Roman"/>
                      </a:endParaRPr>
                    </a:p>
                  </a:txBody>
                  <a:tcPr marL="68580" marR="68580" marT="0" marB="0"/>
                </a:tc>
              </a:tr>
            </a:tbl>
          </a:graphicData>
        </a:graphic>
      </p:graphicFrame>
    </p:spTree>
    <p:extLst>
      <p:ext uri="{BB962C8B-B14F-4D97-AF65-F5344CB8AC3E}">
        <p14:creationId xmlns:p14="http://schemas.microsoft.com/office/powerpoint/2010/main" val="7953336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7125113" cy="924475"/>
          </a:xfrm>
        </p:spPr>
        <p:txBody>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sp>
        <p:nvSpPr>
          <p:cNvPr id="3" name="內容版面配置區 2"/>
          <p:cNvSpPr>
            <a:spLocks noGrp="1"/>
          </p:cNvSpPr>
          <p:nvPr>
            <p:ph idx="1"/>
          </p:nvPr>
        </p:nvSpPr>
        <p:spPr>
          <a:xfrm>
            <a:off x="683568" y="1628800"/>
            <a:ext cx="7125112" cy="3816424"/>
          </a:xfrm>
        </p:spPr>
        <p:txBody>
          <a:bodyPr>
            <a:normAutofit/>
          </a:bodyPr>
          <a:lstStyle/>
          <a:p>
            <a:r>
              <a:rPr lang="zh-TW" altLang="en-US" sz="4400" dirty="0" smtClean="0"/>
              <a:t>複習考</a:t>
            </a:r>
            <a:endParaRPr lang="en-US" altLang="zh-TW" sz="4400" dirty="0" smtClean="0"/>
          </a:p>
          <a:p>
            <a:endParaRPr lang="en-US" altLang="zh-TW" sz="4400" dirty="0" smtClean="0"/>
          </a:p>
          <a:p>
            <a:endParaRPr lang="zh-TW" altLang="en-US" sz="4400" dirty="0"/>
          </a:p>
        </p:txBody>
      </p:sp>
      <p:graphicFrame>
        <p:nvGraphicFramePr>
          <p:cNvPr id="4" name="內容版面配置區 3"/>
          <p:cNvGraphicFramePr>
            <a:graphicFrameLocks/>
          </p:cNvGraphicFramePr>
          <p:nvPr>
            <p:extLst>
              <p:ext uri="{D42A27DB-BD31-4B8C-83A1-F6EECF244321}">
                <p14:modId xmlns:p14="http://schemas.microsoft.com/office/powerpoint/2010/main" val="2782792528"/>
              </p:ext>
            </p:extLst>
          </p:nvPr>
        </p:nvGraphicFramePr>
        <p:xfrm>
          <a:off x="107504" y="1700808"/>
          <a:ext cx="8928994" cy="4824536"/>
        </p:xfrm>
        <a:graphic>
          <a:graphicData uri="http://schemas.openxmlformats.org/drawingml/2006/table">
            <a:tbl>
              <a:tblPr firstRow="1" firstCol="1" bandRow="1">
                <a:tableStyleId>{073A0DAA-6AF3-43AB-8588-CEC1D06C72B9}</a:tableStyleId>
              </a:tblPr>
              <a:tblGrid>
                <a:gridCol w="4752528"/>
                <a:gridCol w="3168354"/>
                <a:gridCol w="1008112"/>
              </a:tblGrid>
              <a:tr h="579146">
                <a:tc>
                  <a:txBody>
                    <a:bodyPr/>
                    <a:lstStyle/>
                    <a:p>
                      <a:pPr algn="ctr">
                        <a:spcAft>
                          <a:spcPts val="0"/>
                        </a:spcAft>
                      </a:pPr>
                      <a:r>
                        <a:rPr lang="zh-TW" sz="3600" kern="100" dirty="0">
                          <a:effectLst/>
                        </a:rPr>
                        <a:t>項目</a:t>
                      </a:r>
                      <a:endParaRPr lang="zh-TW" sz="3600" b="1" kern="100" dirty="0">
                        <a:effectLst/>
                        <a:latin typeface="+mn-ea"/>
                        <a:ea typeface="+mn-ea"/>
                        <a:cs typeface="Times New Roman"/>
                      </a:endParaRPr>
                    </a:p>
                  </a:txBody>
                  <a:tcPr marL="68580" marR="68580" marT="0" marB="0"/>
                </a:tc>
                <a:tc>
                  <a:txBody>
                    <a:bodyPr/>
                    <a:lstStyle/>
                    <a:p>
                      <a:pPr algn="ctr">
                        <a:spcAft>
                          <a:spcPts val="0"/>
                        </a:spcAft>
                      </a:pPr>
                      <a:r>
                        <a:rPr lang="zh-TW" sz="3600" kern="100" dirty="0">
                          <a:effectLst/>
                        </a:rPr>
                        <a:t>時間</a:t>
                      </a:r>
                      <a:endParaRPr lang="zh-TW" sz="3600" b="1" kern="100" dirty="0">
                        <a:effectLst/>
                        <a:latin typeface="+mn-ea"/>
                        <a:ea typeface="+mn-ea"/>
                        <a:cs typeface="Times New Roman"/>
                      </a:endParaRPr>
                    </a:p>
                  </a:txBody>
                  <a:tcPr marL="68580" marR="68580" marT="0" marB="0"/>
                </a:tc>
                <a:tc>
                  <a:txBody>
                    <a:bodyPr/>
                    <a:lstStyle/>
                    <a:p>
                      <a:pPr algn="ctr">
                        <a:spcAft>
                          <a:spcPts val="0"/>
                        </a:spcAft>
                      </a:pPr>
                      <a:r>
                        <a:rPr lang="zh-TW" sz="2800" kern="100" dirty="0">
                          <a:effectLst/>
                        </a:rPr>
                        <a:t>主辦</a:t>
                      </a:r>
                      <a:endParaRPr lang="zh-TW" sz="2800" b="1" kern="100" dirty="0">
                        <a:effectLst/>
                        <a:latin typeface="+mn-ea"/>
                        <a:ea typeface="+mn-ea"/>
                        <a:cs typeface="Times New Roman"/>
                      </a:endParaRPr>
                    </a:p>
                  </a:txBody>
                  <a:tcPr marL="68580" marR="68580" marT="0" marB="0"/>
                </a:tc>
              </a:tr>
              <a:tr h="1869126">
                <a:tc>
                  <a:txBody>
                    <a:bodyPr/>
                    <a:lstStyle/>
                    <a:p>
                      <a:r>
                        <a:rPr lang="en-US" altLang="zh-TW" sz="3600" dirty="0" smtClean="0"/>
                        <a:t>1.</a:t>
                      </a:r>
                      <a:r>
                        <a:rPr lang="zh-TW" altLang="en-US" sz="3600" dirty="0" smtClean="0"/>
                        <a:t>基北區</a:t>
                      </a:r>
                      <a:r>
                        <a:rPr lang="en-US" altLang="zh-TW" sz="3600" dirty="0" smtClean="0"/>
                        <a:t>13</a:t>
                      </a:r>
                      <a:r>
                        <a:rPr lang="zh-TW" altLang="en-US" sz="3600" dirty="0" smtClean="0"/>
                        <a:t>校聯盟</a:t>
                      </a:r>
                      <a:endParaRPr lang="en-US" altLang="zh-TW" sz="3600" dirty="0" smtClean="0"/>
                    </a:p>
                    <a:p>
                      <a:pPr>
                        <a:spcAft>
                          <a:spcPts val="0"/>
                        </a:spcAft>
                      </a:pPr>
                      <a:r>
                        <a:rPr lang="zh-TW" altLang="en-US" sz="3600" dirty="0" smtClean="0"/>
                        <a:t>   複習考，</a:t>
                      </a:r>
                      <a:r>
                        <a:rPr lang="zh-TW" altLang="zh-TW" sz="3600" kern="100" dirty="0" smtClean="0">
                          <a:effectLst/>
                        </a:rPr>
                        <a:t>並提供</a:t>
                      </a:r>
                      <a:endParaRPr lang="en-US" altLang="zh-TW" sz="3600" kern="100" dirty="0" smtClean="0">
                        <a:effectLst/>
                      </a:endParaRPr>
                    </a:p>
                    <a:p>
                      <a:pPr>
                        <a:spcAft>
                          <a:spcPts val="0"/>
                        </a:spcAft>
                      </a:pPr>
                      <a:r>
                        <a:rPr lang="zh-TW" altLang="en-US" sz="3600" kern="100" baseline="0" dirty="0" smtClean="0">
                          <a:effectLst/>
                        </a:rPr>
                        <a:t>   </a:t>
                      </a:r>
                      <a:r>
                        <a:rPr lang="zh-TW" altLang="zh-TW" sz="3600" kern="100" dirty="0" smtClean="0">
                          <a:effectLst/>
                        </a:rPr>
                        <a:t>基北區男女排序。</a:t>
                      </a:r>
                      <a:endParaRPr lang="zh-TW" altLang="en-US" sz="3600" dirty="0"/>
                    </a:p>
                  </a:txBody>
                  <a:tcPr marL="68580" marR="68580" marT="0" marB="0"/>
                </a:tc>
                <a:tc>
                  <a:txBody>
                    <a:bodyPr/>
                    <a:lstStyle/>
                    <a:p>
                      <a:pPr>
                        <a:lnSpc>
                          <a:spcPct val="150000"/>
                        </a:lnSpc>
                      </a:pPr>
                      <a:r>
                        <a:rPr lang="zh-TW" altLang="en-US" sz="2000" dirty="0" smtClean="0"/>
                        <a:t>依</a:t>
                      </a:r>
                      <a:r>
                        <a:rPr lang="zh-TW" altLang="en-US" sz="2000" dirty="0" smtClean="0"/>
                        <a:t>公告</a:t>
                      </a:r>
                      <a:r>
                        <a:rPr lang="zh-TW" altLang="en-US" sz="2000" dirty="0" smtClean="0"/>
                        <a:t>時間</a:t>
                      </a:r>
                      <a:endParaRPr lang="en-US" altLang="zh-TW" sz="2000" dirty="0" smtClean="0"/>
                    </a:p>
                  </a:txBody>
                  <a:tcPr marL="68580" marR="68580" marT="0" marB="0"/>
                </a:tc>
                <a:tc>
                  <a:txBody>
                    <a:bodyPr/>
                    <a:lstStyle/>
                    <a:p>
                      <a:r>
                        <a:rPr lang="zh-TW" altLang="en-US" sz="2000" kern="100" dirty="0" smtClean="0">
                          <a:effectLst/>
                        </a:rPr>
                        <a:t>教務處</a:t>
                      </a:r>
                      <a:endParaRPr lang="zh-TW" altLang="en-US" sz="2000" dirty="0"/>
                    </a:p>
                  </a:txBody>
                  <a:tcPr marL="68580" marR="68580" marT="0" marB="0"/>
                </a:tc>
              </a:tr>
              <a:tr h="1224136">
                <a:tc>
                  <a:txBody>
                    <a:bodyPr/>
                    <a:lstStyle/>
                    <a:p>
                      <a:pPr algn="l">
                        <a:spcAft>
                          <a:spcPts val="0"/>
                        </a:spcAft>
                      </a:pPr>
                      <a:r>
                        <a:rPr lang="en-US" altLang="zh-TW" sz="3600" b="1" kern="100" dirty="0" smtClean="0">
                          <a:solidFill>
                            <a:schemeClr val="tx1"/>
                          </a:solidFill>
                          <a:effectLst/>
                          <a:latin typeface="+mn-ea"/>
                          <a:ea typeface="+mn-ea"/>
                          <a:cs typeface="Times New Roman"/>
                        </a:rPr>
                        <a:t>2.</a:t>
                      </a:r>
                      <a:r>
                        <a:rPr lang="zh-TW" altLang="en-US" sz="3600" b="1" kern="100" dirty="0" smtClean="0">
                          <a:solidFill>
                            <a:schemeClr val="tx1"/>
                          </a:solidFill>
                          <a:effectLst/>
                          <a:latin typeface="+mn-ea"/>
                          <a:ea typeface="+mn-ea"/>
                          <a:cs typeface="Times New Roman"/>
                        </a:rPr>
                        <a:t>複習考成績優秀學生</a:t>
                      </a:r>
                      <a:endParaRPr lang="en-US" altLang="zh-TW" sz="3600" b="1" kern="100" dirty="0" smtClean="0">
                        <a:solidFill>
                          <a:schemeClr val="tx1"/>
                        </a:solidFill>
                        <a:effectLst/>
                        <a:latin typeface="+mn-ea"/>
                        <a:ea typeface="+mn-ea"/>
                        <a:cs typeface="Times New Roman"/>
                      </a:endParaRPr>
                    </a:p>
                    <a:p>
                      <a:pPr algn="l">
                        <a:spcAft>
                          <a:spcPts val="0"/>
                        </a:spcAft>
                      </a:pPr>
                      <a:r>
                        <a:rPr lang="zh-TW" altLang="en-US" sz="3600" b="1" kern="100" dirty="0" smtClean="0">
                          <a:solidFill>
                            <a:schemeClr val="tx1"/>
                          </a:solidFill>
                          <a:effectLst/>
                          <a:latin typeface="+mn-ea"/>
                          <a:ea typeface="+mn-ea"/>
                          <a:cs typeface="Times New Roman"/>
                        </a:rPr>
                        <a:t>    校長勉勵</a:t>
                      </a:r>
                      <a:endParaRPr lang="zh-TW" sz="3600" b="1" kern="100" dirty="0">
                        <a:solidFill>
                          <a:schemeClr val="tx1"/>
                        </a:solidFill>
                        <a:effectLst/>
                        <a:latin typeface="+mn-ea"/>
                        <a:ea typeface="+mn-ea"/>
                        <a:cs typeface="Times New Roman"/>
                      </a:endParaRPr>
                    </a:p>
                  </a:txBody>
                  <a:tcPr marL="68580" marR="68580" marT="0" marB="0"/>
                </a:tc>
                <a:tc>
                  <a:txBody>
                    <a:bodyPr/>
                    <a:lstStyle/>
                    <a:p>
                      <a:pPr>
                        <a:lnSpc>
                          <a:spcPct val="150000"/>
                        </a:lnSpc>
                        <a:spcAft>
                          <a:spcPts val="0"/>
                        </a:spcAft>
                      </a:pPr>
                      <a:endParaRPr lang="en-US" altLang="zh-TW" sz="2000" kern="100" dirty="0" smtClean="0">
                        <a:effectLst/>
                      </a:endParaRPr>
                    </a:p>
                  </a:txBody>
                  <a:tcPr marL="68580" marR="68580" marT="0" marB="0"/>
                </a:tc>
                <a:tc>
                  <a:txBody>
                    <a:bodyPr/>
                    <a:lstStyle/>
                    <a:p>
                      <a:pPr>
                        <a:spcAft>
                          <a:spcPts val="0"/>
                        </a:spcAft>
                      </a:pPr>
                      <a:r>
                        <a:rPr lang="zh-TW" altLang="en-US" sz="2000" kern="100" dirty="0" smtClean="0">
                          <a:effectLst/>
                        </a:rPr>
                        <a:t>教務處</a:t>
                      </a:r>
                      <a:r>
                        <a:rPr lang="en-US" sz="2000" kern="100" dirty="0">
                          <a:effectLst/>
                        </a:rPr>
                        <a:t> </a:t>
                      </a:r>
                      <a:endParaRPr lang="zh-TW" sz="2000" b="0" kern="100" dirty="0">
                        <a:solidFill>
                          <a:schemeClr val="bg1"/>
                        </a:solidFill>
                        <a:effectLst/>
                        <a:latin typeface="+mn-ea"/>
                        <a:ea typeface="+mn-ea"/>
                        <a:cs typeface="Times New Roman"/>
                      </a:endParaRPr>
                    </a:p>
                  </a:txBody>
                  <a:tcPr marL="68580" marR="68580" marT="0" marB="0"/>
                </a:tc>
              </a:tr>
              <a:tr h="1152128">
                <a:tc>
                  <a:txBody>
                    <a:bodyPr/>
                    <a:lstStyle/>
                    <a:p>
                      <a:pPr algn="l">
                        <a:spcAft>
                          <a:spcPts val="0"/>
                        </a:spcAft>
                      </a:pPr>
                      <a:r>
                        <a:rPr lang="en-US" altLang="zh-TW" sz="3600" b="1" kern="100" dirty="0" smtClean="0">
                          <a:solidFill>
                            <a:schemeClr val="tx1"/>
                          </a:solidFill>
                          <a:effectLst/>
                          <a:latin typeface="+mn-ea"/>
                          <a:ea typeface="+mn-ea"/>
                          <a:cs typeface="Times New Roman"/>
                        </a:rPr>
                        <a:t>3.</a:t>
                      </a:r>
                      <a:r>
                        <a:rPr lang="zh-TW" altLang="en-US" sz="3600" b="1" kern="100" dirty="0" smtClean="0">
                          <a:solidFill>
                            <a:schemeClr val="tx1"/>
                          </a:solidFill>
                          <a:effectLst/>
                          <a:latin typeface="+mn-ea"/>
                          <a:ea typeface="+mn-ea"/>
                          <a:cs typeface="Times New Roman"/>
                        </a:rPr>
                        <a:t>校長親至各班勉勵</a:t>
                      </a:r>
                      <a:endParaRPr lang="zh-TW" sz="3600" b="1" kern="100" dirty="0">
                        <a:solidFill>
                          <a:schemeClr val="tx1"/>
                        </a:solidFill>
                        <a:effectLst/>
                        <a:latin typeface="+mn-ea"/>
                        <a:ea typeface="+mn-ea"/>
                        <a:cs typeface="Times New Roman"/>
                      </a:endParaRPr>
                    </a:p>
                  </a:txBody>
                  <a:tcPr marL="68580" marR="68580" marT="0" marB="0"/>
                </a:tc>
                <a:tc>
                  <a:txBody>
                    <a:bodyPr/>
                    <a:lstStyle/>
                    <a:p>
                      <a:pPr>
                        <a:lnSpc>
                          <a:spcPct val="150000"/>
                        </a:lnSpc>
                        <a:spcAft>
                          <a:spcPts val="0"/>
                        </a:spcAft>
                      </a:pPr>
                      <a:r>
                        <a:rPr lang="en-US" altLang="zh-TW" sz="2000" b="0" kern="100" dirty="0" smtClean="0">
                          <a:solidFill>
                            <a:schemeClr val="bg1"/>
                          </a:solidFill>
                          <a:effectLst/>
                          <a:latin typeface="+mn-ea"/>
                          <a:ea typeface="+mn-ea"/>
                          <a:cs typeface="Times New Roman"/>
                        </a:rPr>
                        <a:t>106</a:t>
                      </a:r>
                      <a:r>
                        <a:rPr lang="zh-TW" altLang="en-US" sz="2000" b="0" kern="100" dirty="0" smtClean="0">
                          <a:solidFill>
                            <a:schemeClr val="bg1"/>
                          </a:solidFill>
                          <a:effectLst/>
                          <a:latin typeface="+mn-ea"/>
                          <a:ea typeface="+mn-ea"/>
                          <a:cs typeface="Times New Roman"/>
                        </a:rPr>
                        <a:t>年</a:t>
                      </a:r>
                      <a:r>
                        <a:rPr lang="en-US" altLang="zh-TW" sz="2000" b="0" kern="100" dirty="0" smtClean="0">
                          <a:solidFill>
                            <a:schemeClr val="bg1"/>
                          </a:solidFill>
                          <a:effectLst/>
                          <a:latin typeface="+mn-ea"/>
                          <a:ea typeface="+mn-ea"/>
                          <a:cs typeface="Times New Roman"/>
                        </a:rPr>
                        <a:t>1</a:t>
                      </a:r>
                      <a:r>
                        <a:rPr lang="zh-TW" altLang="en-US" sz="2000" b="0" kern="100" dirty="0" smtClean="0">
                          <a:solidFill>
                            <a:schemeClr val="bg1"/>
                          </a:solidFill>
                          <a:effectLst/>
                          <a:latin typeface="+mn-ea"/>
                          <a:ea typeface="+mn-ea"/>
                          <a:cs typeface="Times New Roman"/>
                        </a:rPr>
                        <a:t>月</a:t>
                      </a:r>
                      <a:r>
                        <a:rPr lang="en-US" altLang="zh-TW" sz="2000" b="0" kern="100" dirty="0" smtClean="0">
                          <a:solidFill>
                            <a:schemeClr val="bg1"/>
                          </a:solidFill>
                          <a:effectLst/>
                          <a:latin typeface="+mn-ea"/>
                          <a:ea typeface="+mn-ea"/>
                          <a:cs typeface="Times New Roman"/>
                        </a:rPr>
                        <a:t>(</a:t>
                      </a:r>
                      <a:r>
                        <a:rPr lang="zh-TW" altLang="en-US" sz="2000" b="0" kern="100" dirty="0" smtClean="0">
                          <a:solidFill>
                            <a:schemeClr val="bg1"/>
                          </a:solidFill>
                          <a:effectLst/>
                          <a:latin typeface="+mn-ea"/>
                          <a:ea typeface="+mn-ea"/>
                          <a:cs typeface="Times New Roman"/>
                        </a:rPr>
                        <a:t>暫定</a:t>
                      </a:r>
                      <a:r>
                        <a:rPr lang="en-US" altLang="zh-TW" sz="2000" b="0" kern="100" dirty="0" smtClean="0">
                          <a:solidFill>
                            <a:schemeClr val="bg1"/>
                          </a:solidFill>
                          <a:effectLst/>
                          <a:latin typeface="+mn-ea"/>
                          <a:ea typeface="+mn-ea"/>
                          <a:cs typeface="Times New Roman"/>
                        </a:rPr>
                        <a:t>)</a:t>
                      </a:r>
                    </a:p>
                  </a:txBody>
                  <a:tcPr marL="68580" marR="68580" marT="0" marB="0"/>
                </a:tc>
                <a:tc>
                  <a:txBody>
                    <a:bodyPr/>
                    <a:lstStyle/>
                    <a:p>
                      <a:pPr>
                        <a:spcAft>
                          <a:spcPts val="0"/>
                        </a:spcAft>
                      </a:pPr>
                      <a:r>
                        <a:rPr lang="zh-TW" altLang="en-US" sz="2000" b="0" kern="100" dirty="0" smtClean="0">
                          <a:solidFill>
                            <a:schemeClr val="bg1"/>
                          </a:solidFill>
                          <a:effectLst/>
                          <a:latin typeface="+mn-ea"/>
                          <a:ea typeface="+mn-ea"/>
                          <a:cs typeface="Times New Roman"/>
                        </a:rPr>
                        <a:t>輔導室</a:t>
                      </a:r>
                      <a:endParaRPr lang="zh-TW" sz="2000" b="0" kern="100" dirty="0">
                        <a:solidFill>
                          <a:schemeClr val="bg1"/>
                        </a:solidFill>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400338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15616" y="1628800"/>
            <a:ext cx="7621236" cy="1470025"/>
          </a:xfrm>
        </p:spPr>
        <p:txBody>
          <a:bodyPr/>
          <a:lstStyle/>
          <a:p>
            <a:pPr algn="ctr"/>
            <a:r>
              <a:rPr lang="zh-TW" altLang="en-US" sz="6000" b="1" dirty="0"/>
              <a:t>明中</a:t>
            </a:r>
            <a:r>
              <a:rPr lang="zh-TW" altLang="en-US" sz="6000" b="1" dirty="0" smtClean="0"/>
              <a:t>團隊</a:t>
            </a:r>
            <a:r>
              <a:rPr lang="en-US" altLang="zh-TW" sz="6000" b="1" dirty="0" smtClean="0"/>
              <a:t>-</a:t>
            </a:r>
            <a:r>
              <a:rPr lang="zh-TW" altLang="en-US" sz="6000" b="1" dirty="0" smtClean="0"/>
              <a:t>幕後推手</a:t>
            </a:r>
            <a:r>
              <a:rPr lang="en-US" altLang="zh-TW" sz="6000" b="1" dirty="0" smtClean="0"/>
              <a:t>…</a:t>
            </a:r>
            <a:endParaRPr lang="zh-TW" altLang="en-US" sz="6000" b="1" dirty="0"/>
          </a:p>
        </p:txBody>
      </p:sp>
      <p:sp>
        <p:nvSpPr>
          <p:cNvPr id="3" name="內容版面配置區 2"/>
          <p:cNvSpPr>
            <a:spLocks noGrp="1"/>
          </p:cNvSpPr>
          <p:nvPr>
            <p:ph type="subTitle" idx="1"/>
          </p:nvPr>
        </p:nvSpPr>
        <p:spPr>
          <a:xfrm>
            <a:off x="971600" y="3861048"/>
            <a:ext cx="7117180" cy="861420"/>
          </a:xfrm>
        </p:spPr>
        <p:txBody>
          <a:bodyPr>
            <a:noAutofit/>
          </a:bodyPr>
          <a:lstStyle/>
          <a:p>
            <a:pPr marL="64008" algn="ctr"/>
            <a:r>
              <a:rPr lang="zh-TW" altLang="en-US" sz="4800" dirty="0">
                <a:solidFill>
                  <a:srgbClr val="0000FF"/>
                </a:solidFill>
              </a:rPr>
              <a:t>下</a:t>
            </a:r>
            <a:r>
              <a:rPr lang="zh-TW" altLang="en-US" sz="4800" dirty="0" smtClean="0">
                <a:solidFill>
                  <a:srgbClr val="0000FF"/>
                </a:solidFill>
              </a:rPr>
              <a:t>學期措施</a:t>
            </a:r>
            <a:endParaRPr lang="zh-TW" altLang="en-US" sz="4800" dirty="0">
              <a:solidFill>
                <a:srgbClr val="0000FF"/>
              </a:solidFill>
            </a:endParaRPr>
          </a:p>
        </p:txBody>
      </p:sp>
    </p:spTree>
    <p:extLst>
      <p:ext uri="{BB962C8B-B14F-4D97-AF65-F5344CB8AC3E}">
        <p14:creationId xmlns:p14="http://schemas.microsoft.com/office/powerpoint/2010/main" val="2056420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856"/>
            <a:ext cx="8229600" cy="1399032"/>
          </a:xfrm>
        </p:spPr>
        <p:txBody>
          <a:bodyPr>
            <a:normAutofit/>
          </a:bodyPr>
          <a:lstStyle/>
          <a:p>
            <a:r>
              <a:rPr lang="zh-TW" altLang="en-US" sz="3600" b="1" dirty="0" smtClean="0">
                <a:solidFill>
                  <a:srgbClr val="0000FF"/>
                </a:solidFill>
              </a:rPr>
              <a:t>給家長</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458762891"/>
              </p:ext>
            </p:extLst>
          </p:nvPr>
        </p:nvGraphicFramePr>
        <p:xfrm>
          <a:off x="251520" y="1124744"/>
          <a:ext cx="8640961" cy="5472608"/>
        </p:xfrm>
        <a:graphic>
          <a:graphicData uri="http://schemas.openxmlformats.org/drawingml/2006/table">
            <a:tbl>
              <a:tblPr firstRow="1" firstCol="1" bandRow="1">
                <a:tableStyleId>{073A0DAA-6AF3-43AB-8588-CEC1D06C72B9}</a:tableStyleId>
              </a:tblPr>
              <a:tblGrid>
                <a:gridCol w="4376515"/>
                <a:gridCol w="3040309"/>
                <a:gridCol w="1224137"/>
              </a:tblGrid>
              <a:tr h="552106">
                <a:tc>
                  <a:txBody>
                    <a:bodyPr/>
                    <a:lstStyle/>
                    <a:p>
                      <a:pPr algn="ctr">
                        <a:spcAft>
                          <a:spcPts val="0"/>
                        </a:spcAft>
                      </a:pPr>
                      <a:r>
                        <a:rPr lang="zh-TW" sz="3200" kern="100" dirty="0">
                          <a:effectLst/>
                        </a:rPr>
                        <a:t>項目</a:t>
                      </a:r>
                      <a:endParaRPr lang="zh-TW" sz="3200" kern="100" dirty="0">
                        <a:effectLst/>
                        <a:latin typeface="Calibri"/>
                        <a:ea typeface="新細明體"/>
                        <a:cs typeface="Times New Roman"/>
                      </a:endParaRPr>
                    </a:p>
                  </a:txBody>
                  <a:tcPr marL="68580" marR="68580" marT="0" marB="0"/>
                </a:tc>
                <a:tc>
                  <a:txBody>
                    <a:bodyPr/>
                    <a:lstStyle/>
                    <a:p>
                      <a:pPr algn="ctr">
                        <a:spcAft>
                          <a:spcPts val="0"/>
                        </a:spcAft>
                      </a:pPr>
                      <a:r>
                        <a:rPr lang="zh-TW" sz="3200" kern="100" dirty="0">
                          <a:effectLst/>
                        </a:rPr>
                        <a:t>時間</a:t>
                      </a:r>
                      <a:endParaRPr lang="zh-TW" sz="3200" kern="100" dirty="0">
                        <a:effectLst/>
                        <a:latin typeface="Calibri"/>
                        <a:ea typeface="新細明體"/>
                        <a:cs typeface="Times New Roman"/>
                      </a:endParaRPr>
                    </a:p>
                  </a:txBody>
                  <a:tcPr marL="68580" marR="68580" marT="0" marB="0"/>
                </a:tc>
                <a:tc>
                  <a:txBody>
                    <a:bodyPr/>
                    <a:lstStyle/>
                    <a:p>
                      <a:pPr algn="ctr">
                        <a:spcAft>
                          <a:spcPts val="0"/>
                        </a:spcAft>
                      </a:pPr>
                      <a:r>
                        <a:rPr lang="zh-TW" sz="3200" kern="100" dirty="0">
                          <a:effectLst/>
                        </a:rPr>
                        <a:t>主辦</a:t>
                      </a:r>
                      <a:endParaRPr lang="zh-TW" sz="3200" kern="100" dirty="0">
                        <a:effectLst/>
                        <a:latin typeface="Calibri"/>
                        <a:ea typeface="新細明體"/>
                        <a:cs typeface="Times New Roman"/>
                      </a:endParaRPr>
                    </a:p>
                  </a:txBody>
                  <a:tcPr marL="68580" marR="68580" marT="0" marB="0"/>
                </a:tc>
              </a:tr>
              <a:tr h="1680142">
                <a:tc>
                  <a:txBody>
                    <a:bodyPr/>
                    <a:lstStyle/>
                    <a:p>
                      <a:pPr>
                        <a:spcAft>
                          <a:spcPts val="0"/>
                        </a:spcAft>
                      </a:pPr>
                      <a:r>
                        <a:rPr lang="en-US" altLang="zh-TW" sz="3200" kern="100" dirty="0" smtClean="0">
                          <a:effectLst/>
                        </a:rPr>
                        <a:t>1.</a:t>
                      </a:r>
                      <a:r>
                        <a:rPr lang="en-US" sz="3200" kern="100" dirty="0" smtClean="0">
                          <a:effectLst/>
                        </a:rPr>
                        <a:t>12</a:t>
                      </a:r>
                      <a:r>
                        <a:rPr lang="zh-TW" sz="3200" kern="100" dirty="0">
                          <a:effectLst/>
                        </a:rPr>
                        <a:t>年國教適性</a:t>
                      </a:r>
                      <a:r>
                        <a:rPr lang="zh-TW" sz="3200" kern="100" dirty="0" smtClean="0">
                          <a:effectLst/>
                        </a:rPr>
                        <a:t>入學</a:t>
                      </a:r>
                      <a:r>
                        <a:rPr lang="zh-TW" altLang="en-US" sz="3200" kern="100" dirty="0" smtClean="0">
                          <a:effectLst/>
                        </a:rPr>
                        <a:t> </a:t>
                      </a:r>
                      <a:endParaRPr lang="en-US" altLang="zh-TW" sz="3200" kern="100" dirty="0" smtClean="0">
                        <a:effectLst/>
                      </a:endParaRPr>
                    </a:p>
                    <a:p>
                      <a:pPr>
                        <a:spcAft>
                          <a:spcPts val="0"/>
                        </a:spcAft>
                      </a:pPr>
                      <a:r>
                        <a:rPr lang="zh-TW" altLang="en-US" sz="3200" kern="100" dirty="0" smtClean="0">
                          <a:effectLst/>
                        </a:rPr>
                        <a:t>   </a:t>
                      </a:r>
                      <a:r>
                        <a:rPr lang="zh-TW" sz="3200" kern="100" dirty="0" smtClean="0">
                          <a:effectLst/>
                        </a:rPr>
                        <a:t>宣導</a:t>
                      </a:r>
                      <a:r>
                        <a:rPr lang="zh-TW" sz="3200" kern="100" dirty="0">
                          <a:effectLst/>
                        </a:rPr>
                        <a:t>家長說明</a:t>
                      </a:r>
                      <a:r>
                        <a:rPr lang="zh-TW" sz="3200" kern="100" dirty="0" smtClean="0">
                          <a:effectLst/>
                        </a:rPr>
                        <a:t>會</a:t>
                      </a:r>
                      <a:endParaRPr lang="en-US" altLang="zh-TW" sz="3200" kern="100" dirty="0" smtClean="0">
                        <a:effectLst/>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sz="3200" kern="100" dirty="0" smtClean="0">
                          <a:effectLst/>
                        </a:rPr>
                        <a:t>3</a:t>
                      </a:r>
                      <a:r>
                        <a:rPr lang="zh-TW" altLang="en-US" sz="3200" kern="100" dirty="0" smtClean="0">
                          <a:effectLst/>
                        </a:rPr>
                        <a:t>月</a:t>
                      </a:r>
                      <a:r>
                        <a:rPr lang="en-US" altLang="zh-TW" sz="3200" kern="100" dirty="0" smtClean="0">
                          <a:effectLst/>
                        </a:rPr>
                        <a:t>(</a:t>
                      </a:r>
                      <a:r>
                        <a:rPr lang="zh-TW" altLang="en-US" sz="3200" kern="100" dirty="0" smtClean="0">
                          <a:effectLst/>
                        </a:rPr>
                        <a:t>暫定</a:t>
                      </a:r>
                      <a:r>
                        <a:rPr lang="en-US" altLang="zh-TW" sz="3200" kern="100" dirty="0" smtClean="0">
                          <a:effectLst/>
                        </a:rPr>
                        <a:t>)</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a:effectLst/>
                        </a:rPr>
                        <a:t>輔導室</a:t>
                      </a:r>
                      <a:endParaRPr lang="zh-TW" sz="2400" kern="100" dirty="0">
                        <a:effectLst/>
                        <a:latin typeface="Calibri"/>
                        <a:ea typeface="新細明體"/>
                        <a:cs typeface="Times New Roman"/>
                      </a:endParaRPr>
                    </a:p>
                  </a:txBody>
                  <a:tcPr marL="68580" marR="68580" marT="0" marB="0"/>
                </a:tc>
              </a:tr>
              <a:tr h="1575619">
                <a:tc>
                  <a:txBody>
                    <a:bodyPr/>
                    <a:lstStyle/>
                    <a:p>
                      <a:pPr>
                        <a:spcAft>
                          <a:spcPts val="0"/>
                        </a:spcAft>
                      </a:pPr>
                      <a:r>
                        <a:rPr lang="en-US" altLang="zh-TW" sz="3200" kern="100" dirty="0" smtClean="0">
                          <a:effectLst/>
                        </a:rPr>
                        <a:t>2.</a:t>
                      </a:r>
                      <a:r>
                        <a:rPr lang="zh-TW" sz="3200" kern="100" dirty="0" smtClean="0">
                          <a:effectLst/>
                        </a:rPr>
                        <a:t>志願</a:t>
                      </a:r>
                      <a:r>
                        <a:rPr lang="zh-TW" sz="3200" kern="100" dirty="0">
                          <a:effectLst/>
                        </a:rPr>
                        <a:t>選填</a:t>
                      </a:r>
                      <a:r>
                        <a:rPr lang="zh-TW" sz="3200" kern="100" dirty="0" smtClean="0">
                          <a:effectLst/>
                        </a:rPr>
                        <a:t>策略</a:t>
                      </a:r>
                      <a:endParaRPr lang="en-US" altLang="zh-TW" sz="3200" kern="100" dirty="0" smtClean="0">
                        <a:effectLst/>
                      </a:endParaRPr>
                    </a:p>
                    <a:p>
                      <a:pPr>
                        <a:spcAft>
                          <a:spcPts val="0"/>
                        </a:spcAft>
                      </a:pPr>
                      <a:r>
                        <a:rPr lang="zh-TW" altLang="en-US" sz="3200" kern="100" dirty="0" smtClean="0">
                          <a:effectLst/>
                        </a:rPr>
                        <a:t>   </a:t>
                      </a:r>
                      <a:r>
                        <a:rPr lang="zh-TW" sz="3200" kern="100" dirty="0" smtClean="0">
                          <a:effectLst/>
                        </a:rPr>
                        <a:t>家長說明</a:t>
                      </a:r>
                      <a:r>
                        <a:rPr lang="zh-TW" sz="3200" kern="100" dirty="0">
                          <a:effectLst/>
                        </a:rPr>
                        <a:t>會</a:t>
                      </a:r>
                      <a:r>
                        <a:rPr lang="en-US" sz="3200" kern="100" dirty="0">
                          <a:effectLst/>
                        </a:rPr>
                        <a:t>(</a:t>
                      </a:r>
                      <a:r>
                        <a:rPr lang="zh-TW" sz="3200" kern="100" dirty="0">
                          <a:effectLst/>
                        </a:rPr>
                        <a:t>一</a:t>
                      </a:r>
                      <a:r>
                        <a:rPr lang="en-US" sz="3200" kern="100" dirty="0" smtClean="0">
                          <a:effectLst/>
                        </a:rPr>
                        <a:t>)</a:t>
                      </a:r>
                    </a:p>
                    <a:p>
                      <a:pPr>
                        <a:spcAft>
                          <a:spcPts val="0"/>
                        </a:spcAft>
                      </a:pP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altLang="zh-TW" sz="3200" kern="100" dirty="0" smtClean="0">
                          <a:effectLst/>
                        </a:rPr>
                        <a:t>6</a:t>
                      </a:r>
                      <a:r>
                        <a:rPr lang="zh-TW" altLang="en-US" sz="3200" kern="100" dirty="0" smtClean="0">
                          <a:effectLst/>
                        </a:rPr>
                        <a:t>月</a:t>
                      </a:r>
                      <a:r>
                        <a:rPr lang="en-US" altLang="zh-TW" sz="3200" kern="100" dirty="0" smtClean="0">
                          <a:effectLst/>
                        </a:rPr>
                        <a:t>(</a:t>
                      </a:r>
                      <a:r>
                        <a:rPr lang="zh-TW" altLang="en-US" sz="3200" kern="100" dirty="0" smtClean="0">
                          <a:effectLst/>
                        </a:rPr>
                        <a:t>暫定</a:t>
                      </a:r>
                      <a:r>
                        <a:rPr lang="en-US" altLang="zh-TW" sz="3200" kern="100" dirty="0" smtClean="0">
                          <a:effectLst/>
                        </a:rPr>
                        <a:t>)</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a:effectLst/>
                        </a:rPr>
                        <a:t>輔導室</a:t>
                      </a:r>
                      <a:endParaRPr lang="zh-TW" sz="2400" kern="100" dirty="0">
                        <a:effectLst/>
                        <a:latin typeface="Calibri"/>
                        <a:ea typeface="新細明體"/>
                        <a:cs typeface="Times New Roman"/>
                      </a:endParaRPr>
                    </a:p>
                  </a:txBody>
                  <a:tcPr marL="68580" marR="68580" marT="0" marB="0"/>
                </a:tc>
              </a:tr>
              <a:tr h="1664741">
                <a:tc>
                  <a:txBody>
                    <a:bodyPr/>
                    <a:lstStyle/>
                    <a:p>
                      <a:pPr>
                        <a:spcAft>
                          <a:spcPts val="0"/>
                        </a:spcAft>
                      </a:pPr>
                      <a:r>
                        <a:rPr lang="en-US" altLang="zh-TW" sz="3200" kern="100" dirty="0" smtClean="0">
                          <a:effectLst/>
                        </a:rPr>
                        <a:t>3.</a:t>
                      </a:r>
                      <a:r>
                        <a:rPr lang="zh-TW" sz="3200" kern="100" dirty="0" smtClean="0">
                          <a:effectLst/>
                        </a:rPr>
                        <a:t>志願</a:t>
                      </a:r>
                      <a:r>
                        <a:rPr lang="zh-TW" sz="3200" kern="100" dirty="0">
                          <a:effectLst/>
                        </a:rPr>
                        <a:t>選填</a:t>
                      </a:r>
                      <a:r>
                        <a:rPr lang="zh-TW" sz="3200" kern="100" dirty="0" smtClean="0">
                          <a:effectLst/>
                        </a:rPr>
                        <a:t>策略</a:t>
                      </a:r>
                      <a:endParaRPr lang="en-US" altLang="zh-TW" sz="3200" kern="100" dirty="0" smtClean="0">
                        <a:effectLst/>
                      </a:endParaRPr>
                    </a:p>
                    <a:p>
                      <a:pPr>
                        <a:spcAft>
                          <a:spcPts val="0"/>
                        </a:spcAft>
                      </a:pPr>
                      <a:r>
                        <a:rPr lang="zh-TW" altLang="en-US" sz="3200" kern="100" dirty="0" smtClean="0">
                          <a:effectLst/>
                        </a:rPr>
                        <a:t>   </a:t>
                      </a:r>
                      <a:r>
                        <a:rPr lang="zh-TW" sz="3200" kern="100" dirty="0" smtClean="0">
                          <a:effectLst/>
                        </a:rPr>
                        <a:t>家長</a:t>
                      </a:r>
                      <a:r>
                        <a:rPr lang="zh-TW" sz="3200" kern="100" dirty="0">
                          <a:effectLst/>
                        </a:rPr>
                        <a:t>說明會</a:t>
                      </a:r>
                      <a:r>
                        <a:rPr lang="en-US" sz="3200" kern="100" dirty="0">
                          <a:effectLst/>
                        </a:rPr>
                        <a:t>(</a:t>
                      </a:r>
                      <a:r>
                        <a:rPr lang="zh-TW" sz="3200" kern="100" dirty="0">
                          <a:effectLst/>
                        </a:rPr>
                        <a:t>二</a:t>
                      </a:r>
                      <a:r>
                        <a:rPr lang="en-US" sz="3200" kern="100" dirty="0" smtClean="0">
                          <a:effectLst/>
                        </a:rPr>
                        <a:t>)</a:t>
                      </a:r>
                    </a:p>
                    <a:p>
                      <a:pPr>
                        <a:spcAft>
                          <a:spcPts val="0"/>
                        </a:spcAft>
                      </a:pPr>
                      <a:r>
                        <a:rPr lang="zh-TW" altLang="en-US" sz="3200" kern="100" dirty="0" smtClean="0">
                          <a:effectLst/>
                        </a:rPr>
                        <a:t>   </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sz="3200" kern="100" dirty="0" smtClean="0">
                          <a:effectLst/>
                        </a:rPr>
                        <a:t>6</a:t>
                      </a:r>
                      <a:r>
                        <a:rPr lang="zh-TW" altLang="en-US" sz="3200" kern="100" dirty="0" smtClean="0">
                          <a:effectLst/>
                        </a:rPr>
                        <a:t>月</a:t>
                      </a:r>
                      <a:r>
                        <a:rPr lang="en-US" altLang="zh-TW" sz="3200" kern="100" dirty="0" smtClean="0">
                          <a:effectLst/>
                        </a:rPr>
                        <a:t>(</a:t>
                      </a:r>
                      <a:r>
                        <a:rPr lang="zh-TW" altLang="en-US" sz="3200" kern="100" dirty="0" smtClean="0">
                          <a:effectLst/>
                        </a:rPr>
                        <a:t>暫定</a:t>
                      </a:r>
                      <a:r>
                        <a:rPr lang="en-US" altLang="zh-TW" sz="3200" kern="100" dirty="0" smtClean="0">
                          <a:effectLst/>
                        </a:rPr>
                        <a:t>)</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a:effectLst/>
                        </a:rPr>
                        <a:t>輔導室</a:t>
                      </a:r>
                      <a:endParaRPr lang="zh-TW" sz="24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317925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15717" y="250226"/>
            <a:ext cx="6466484" cy="646331"/>
          </a:xfrm>
          <a:prstGeom prst="rect">
            <a:avLst/>
          </a:prstGeom>
          <a:solidFill>
            <a:schemeClr val="accent2">
              <a:lumMod val="20000"/>
              <a:lumOff val="80000"/>
            </a:schemeClr>
          </a:solidFill>
        </p:spPr>
        <p:txBody>
          <a:bodyPr wrap="square">
            <a:spAutoFit/>
          </a:bodyPr>
          <a:lstStyle/>
          <a:p>
            <a:r>
              <a:rPr lang="en-US" altLang="zh-TW" sz="3600" b="1" kern="100" dirty="0" smtClean="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105</a:t>
            </a:r>
            <a:r>
              <a:rPr lang="zh-TW" altLang="en-US" sz="3600" b="1" kern="100" dirty="0" smtClean="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1000" b="1" kern="100" dirty="0" smtClean="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r>
              <a:rPr lang="zh-TW" altLang="zh-TW" sz="2800" b="1" kern="1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考試日期和時間</a:t>
            </a:r>
            <a:endPar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normAutofit/>
          </a:bodyPr>
          <a:lstStyle/>
          <a:p>
            <a:fld id="{47D433DB-B31C-49C9-BEC3-1A87A9E59357}" type="slidenum">
              <a:rPr lang="zh-TW" altLang="en-US" smtClean="0"/>
              <a:pPr/>
              <a:t>7</a:t>
            </a:fld>
            <a:endParaRPr lang="zh-TW" altLang="en-US"/>
          </a:p>
        </p:txBody>
      </p:sp>
      <p:graphicFrame>
        <p:nvGraphicFramePr>
          <p:cNvPr id="5" name="內容版面配置區 3"/>
          <p:cNvGraphicFramePr>
            <a:graphicFrameLocks/>
          </p:cNvGraphicFramePr>
          <p:nvPr>
            <p:extLst>
              <p:ext uri="{D42A27DB-BD31-4B8C-83A1-F6EECF244321}">
                <p14:modId xmlns:p14="http://schemas.microsoft.com/office/powerpoint/2010/main" val="3425415236"/>
              </p:ext>
            </p:extLst>
          </p:nvPr>
        </p:nvGraphicFramePr>
        <p:xfrm>
          <a:off x="481013" y="1052513"/>
          <a:ext cx="8123237" cy="5535609"/>
        </p:xfrm>
        <a:graphic>
          <a:graphicData uri="http://schemas.openxmlformats.org/drawingml/2006/table">
            <a:tbl>
              <a:tblPr/>
              <a:tblGrid>
                <a:gridCol w="698773"/>
                <a:gridCol w="1736030"/>
                <a:gridCol w="1800200"/>
                <a:gridCol w="1872208"/>
                <a:gridCol w="2016026"/>
              </a:tblGrid>
              <a:tr h="364795">
                <a:tc>
                  <a:txBody>
                    <a:bodyPr/>
                    <a:lstStyle/>
                    <a:p>
                      <a:pPr algn="ctr"/>
                      <a:endParaRPr lang="zh-TW" altLang="en-US" sz="1200" dirty="0">
                        <a:effectLst/>
                      </a:endParaRPr>
                    </a:p>
                  </a:txBody>
                  <a:tcPr marL="60017" marR="60017" marT="29977" marB="29977" anchor="ctr">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smtClean="0">
                          <a:effectLst/>
                          <a:latin typeface="微軟正黑體" panose="020B0604030504040204" pitchFamily="34" charset="-120"/>
                          <a:ea typeface="微軟正黑體" panose="020B0604030504040204" pitchFamily="34" charset="-120"/>
                        </a:rPr>
                        <a:t>105</a:t>
                      </a:r>
                      <a:r>
                        <a:rPr lang="zh-TW" altLang="en-US" sz="2000" b="1" dirty="0" smtClean="0">
                          <a:effectLst/>
                          <a:latin typeface="微軟正黑體" panose="020B0604030504040204" pitchFamily="34" charset="-120"/>
                          <a:ea typeface="微軟正黑體" panose="020B0604030504040204" pitchFamily="34" charset="-120"/>
                        </a:rPr>
                        <a:t>年</a:t>
                      </a:r>
                      <a:r>
                        <a:rPr lang="en-US" altLang="zh-TW" sz="2000" b="1" dirty="0" smtClean="0">
                          <a:effectLst/>
                          <a:latin typeface="微軟正黑體" panose="020B0604030504040204" pitchFamily="34" charset="-120"/>
                          <a:ea typeface="微軟正黑體" panose="020B0604030504040204" pitchFamily="34" charset="-120"/>
                        </a:rPr>
                        <a:t>5</a:t>
                      </a:r>
                      <a:r>
                        <a:rPr lang="zh-TW" altLang="en-US" sz="2000" b="1" dirty="0" smtClean="0">
                          <a:effectLst/>
                          <a:latin typeface="微軟正黑體" panose="020B0604030504040204" pitchFamily="34" charset="-120"/>
                          <a:ea typeface="微軟正黑體" panose="020B0604030504040204" pitchFamily="34" charset="-120"/>
                        </a:rPr>
                        <a:t>月</a:t>
                      </a:r>
                      <a:r>
                        <a:rPr lang="en-US" altLang="zh-TW" sz="2000" b="1" dirty="0" smtClean="0">
                          <a:effectLst/>
                          <a:latin typeface="微軟正黑體" panose="020B0604030504040204" pitchFamily="34" charset="-120"/>
                          <a:ea typeface="微軟正黑體" panose="020B0604030504040204" pitchFamily="34" charset="-120"/>
                        </a:rPr>
                        <a:t>14</a:t>
                      </a:r>
                      <a:r>
                        <a:rPr lang="zh-TW" altLang="en-US" sz="2000" b="1" dirty="0" smtClean="0">
                          <a:effectLst/>
                          <a:latin typeface="微軟正黑體" panose="020B0604030504040204" pitchFamily="34" charset="-120"/>
                          <a:ea typeface="微軟正黑體" panose="020B0604030504040204" pitchFamily="34" charset="-120"/>
                        </a:rPr>
                        <a:t>日（六</a:t>
                      </a:r>
                      <a:r>
                        <a:rPr lang="zh-TW" altLang="en-US" sz="2000" b="1" dirty="0">
                          <a:effectLst/>
                          <a:latin typeface="微軟正黑體" panose="020B0604030504040204" pitchFamily="34" charset="-120"/>
                          <a:ea typeface="微軟正黑體" panose="020B0604030504040204" pitchFamily="34" charset="-120"/>
                        </a:rPr>
                        <a:t>）</a:t>
                      </a:r>
                    </a:p>
                  </a:txBody>
                  <a:tcPr marL="60017" marR="60017" marT="29977" marB="29977" anchor="ctr">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pPr algn="ctr"/>
                      <a:endParaRPr lang="zh-TW" altLang="en-US" sz="2000" b="1" dirty="0">
                        <a:effectLst/>
                      </a:endParaRPr>
                    </a:p>
                  </a:txBody>
                  <a:tcPr marL="60015" marR="60015" marT="29979" marB="29979"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smtClean="0">
                          <a:effectLst/>
                          <a:latin typeface="微軟正黑體" panose="020B0604030504040204" pitchFamily="34" charset="-120"/>
                          <a:ea typeface="微軟正黑體" panose="020B0604030504040204" pitchFamily="34" charset="-120"/>
                        </a:rPr>
                        <a:t>105</a:t>
                      </a:r>
                      <a:r>
                        <a:rPr lang="zh-TW" altLang="en-US" sz="2000" b="1" dirty="0" smtClean="0">
                          <a:effectLst/>
                          <a:latin typeface="微軟正黑體" panose="020B0604030504040204" pitchFamily="34" charset="-120"/>
                          <a:ea typeface="微軟正黑體" panose="020B0604030504040204" pitchFamily="34" charset="-120"/>
                        </a:rPr>
                        <a:t>年</a:t>
                      </a:r>
                      <a:r>
                        <a:rPr lang="en-US" altLang="zh-TW" sz="2000" b="1" dirty="0" smtClean="0">
                          <a:effectLst/>
                          <a:latin typeface="微軟正黑體" panose="020B0604030504040204" pitchFamily="34" charset="-120"/>
                          <a:ea typeface="微軟正黑體" panose="020B0604030504040204" pitchFamily="34" charset="-120"/>
                        </a:rPr>
                        <a:t>5</a:t>
                      </a:r>
                      <a:r>
                        <a:rPr lang="zh-TW" altLang="en-US" sz="2000" b="1" dirty="0" smtClean="0">
                          <a:effectLst/>
                          <a:latin typeface="微軟正黑體" panose="020B0604030504040204" pitchFamily="34" charset="-120"/>
                          <a:ea typeface="微軟正黑體" panose="020B0604030504040204" pitchFamily="34" charset="-120"/>
                        </a:rPr>
                        <a:t>月</a:t>
                      </a:r>
                      <a:r>
                        <a:rPr lang="en-US" altLang="zh-TW" sz="2000" b="1" dirty="0" smtClean="0">
                          <a:effectLst/>
                          <a:latin typeface="微軟正黑體" panose="020B0604030504040204" pitchFamily="34" charset="-120"/>
                          <a:ea typeface="微軟正黑體" panose="020B0604030504040204" pitchFamily="34" charset="-120"/>
                        </a:rPr>
                        <a:t>15</a:t>
                      </a:r>
                      <a:r>
                        <a:rPr lang="zh-TW" altLang="en-US" sz="2000" b="1" dirty="0" smtClean="0">
                          <a:effectLst/>
                          <a:latin typeface="微軟正黑體" panose="020B0604030504040204" pitchFamily="34" charset="-120"/>
                          <a:ea typeface="微軟正黑體" panose="020B0604030504040204" pitchFamily="34" charset="-120"/>
                        </a:rPr>
                        <a:t>日（日</a:t>
                      </a:r>
                      <a:r>
                        <a:rPr lang="zh-TW" altLang="en-US" sz="2000" b="1" dirty="0">
                          <a:effectLst/>
                          <a:latin typeface="微軟正黑體" panose="020B0604030504040204" pitchFamily="34" charset="-120"/>
                          <a:ea typeface="微軟正黑體" panose="020B0604030504040204" pitchFamily="34" charset="-120"/>
                        </a:rPr>
                        <a:t>）</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r>
              <a:tr h="364795">
                <a:tc rowSpan="8">
                  <a:txBody>
                    <a:bodyPr/>
                    <a:lstStyle/>
                    <a:p>
                      <a:pPr algn="ctr"/>
                      <a:r>
                        <a:rPr lang="zh-TW" altLang="en-US" sz="3200" dirty="0" smtClean="0">
                          <a:effectLst/>
                          <a:latin typeface="微軟正黑體" panose="020B0604030504040204" pitchFamily="34" charset="-120"/>
                          <a:ea typeface="微軟正黑體" panose="020B0604030504040204" pitchFamily="34" charset="-120"/>
                        </a:rPr>
                        <a:t>上</a:t>
                      </a:r>
                      <a:endParaRPr lang="en-US" altLang="zh-TW" sz="3200" dirty="0" smtClean="0">
                        <a:effectLst/>
                        <a:latin typeface="微軟正黑體" panose="020B0604030504040204" pitchFamily="34" charset="-120"/>
                        <a:ea typeface="微軟正黑體" panose="020B0604030504040204" pitchFamily="34" charset="-120"/>
                      </a:endParaRPr>
                    </a:p>
                    <a:p>
                      <a:pPr algn="ctr"/>
                      <a:r>
                        <a:rPr lang="zh-TW" altLang="en-US" sz="3200" dirty="0" smtClean="0">
                          <a:effectLst/>
                          <a:latin typeface="微軟正黑體" panose="020B0604030504040204" pitchFamily="34" charset="-120"/>
                          <a:ea typeface="微軟正黑體" panose="020B0604030504040204" pitchFamily="34" charset="-120"/>
                        </a:rPr>
                        <a:t>午</a:t>
                      </a:r>
                      <a:endParaRPr lang="zh-TW" altLang="en-US" sz="32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8:20-8:30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8:20-8:30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425764">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8:30-</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9:40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社會</a:t>
                      </a:r>
                      <a:endParaRPr lang="zh-TW" altLang="en-US" sz="2400" b="1" dirty="0">
                        <a:solidFill>
                          <a:srgbClr val="FF0000"/>
                        </a:solidFill>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8:30-</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9:40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自然</a:t>
                      </a:r>
                      <a:endParaRPr lang="zh-TW" altLang="en-US" sz="2400" b="1" dirty="0">
                        <a:solidFill>
                          <a:srgbClr val="FF0000"/>
                        </a:solidFill>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rPr>
                        <a:t>9:40-10:20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rPr>
                        <a:t>9:40-10:20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10:20-10:30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10:20-10:30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487581">
                <a:tc vMerge="1">
                  <a:txBody>
                    <a:bodyPr/>
                    <a:lstStyle/>
                    <a:p>
                      <a:endParaRPr lang="zh-TW" altLang="en-US"/>
                    </a:p>
                  </a:txBody>
                  <a:tcPr/>
                </a:tc>
                <a:tc rowSpan="4">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10:30-</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11:50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4">
                  <a:txBody>
                    <a:bodyPr/>
                    <a:lstStyle/>
                    <a:p>
                      <a:pPr algn="ct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數學</a:t>
                      </a:r>
                      <a:r>
                        <a:rPr lang="zh-TW" altLang="en-US" sz="2400" b="0" dirty="0" smtClean="0">
                          <a:effectLst/>
                          <a:latin typeface="微軟正黑體" panose="020B0604030504040204" pitchFamily="34" charset="-120"/>
                          <a:ea typeface="微軟正黑體" panose="020B0604030504040204" pitchFamily="34" charset="-120"/>
                        </a:rPr>
                        <a:t>  </a:t>
                      </a:r>
                      <a:r>
                        <a:rPr lang="zh-TW" altLang="en-US" sz="2400" b="0" dirty="0" smtClean="0">
                          <a:solidFill>
                            <a:srgbClr val="FF0000"/>
                          </a:solidFill>
                          <a:effectLst/>
                          <a:latin typeface="微軟正黑體" panose="020B0604030504040204" pitchFamily="34" charset="-120"/>
                          <a:ea typeface="微軟正黑體" panose="020B0604030504040204" pitchFamily="34" charset="-120"/>
                        </a:rPr>
                        <a:t>                     </a:t>
                      </a:r>
                      <a:endParaRPr lang="zh-TW" altLang="en-US" sz="2400" b="0" dirty="0">
                        <a:solidFill>
                          <a:srgbClr val="FF0000"/>
                        </a:solidFill>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10:30-</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11:30</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英語</a:t>
                      </a:r>
                      <a:r>
                        <a:rPr lang="en-US" altLang="zh-TW" sz="2400" b="1"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閱讀</a:t>
                      </a:r>
                      <a:r>
                        <a:rPr lang="en-US" altLang="zh-TW" sz="2400" b="1" dirty="0" smtClean="0">
                          <a:solidFill>
                            <a:srgbClr val="FF0000"/>
                          </a:solidFill>
                          <a:effectLst/>
                          <a:latin typeface="微軟正黑體" panose="020B0604030504040204" pitchFamily="34" charset="-120"/>
                          <a:ea typeface="微軟正黑體" panose="020B0604030504040204" pitchFamily="34" charset="-120"/>
                        </a:rPr>
                        <a:t>)</a:t>
                      </a:r>
                      <a:endParaRPr lang="zh-TW" altLang="en-US" sz="2400" b="1" dirty="0">
                        <a:solidFill>
                          <a:srgbClr val="FF0000"/>
                        </a:solidFill>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微軟正黑體" panose="020B0604030504040204" pitchFamily="34" charset="-120"/>
                          <a:ea typeface="微軟正黑體" panose="020B0604030504040204" pitchFamily="34" charset="-120"/>
                        </a:rPr>
                        <a:t>11:30-12:00</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休息</a:t>
                      </a:r>
                      <a:endParaRPr lang="zh-TW" altLang="en-US" sz="2000" dirty="0">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12:00-12:05</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smtClean="0">
                          <a:latin typeface="微軟正黑體" panose="020B0604030504040204" pitchFamily="34" charset="-120"/>
                          <a:ea typeface="微軟正黑體" panose="020B0604030504040204" pitchFamily="34" charset="-120"/>
                        </a:rPr>
                        <a:t>考試說明</a:t>
                      </a:r>
                      <a:endParaRPr lang="zh-TW" altLang="en-US" sz="2000" dirty="0">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487581">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12:05-</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12:30</a:t>
                      </a:r>
                      <a:endParaRPr lang="zh-TW" altLang="en-US" sz="1600" b="1"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英語</a:t>
                      </a:r>
                      <a:r>
                        <a:rPr lang="en-US" altLang="zh-TW" sz="2400" b="1"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dirty="0" smtClean="0">
                          <a:solidFill>
                            <a:srgbClr val="FF0000"/>
                          </a:solidFill>
                          <a:effectLst/>
                          <a:latin typeface="微軟正黑體" panose="020B0604030504040204" pitchFamily="34" charset="-120"/>
                          <a:ea typeface="微軟正黑體" panose="020B0604030504040204" pitchFamily="34" charset="-120"/>
                        </a:rPr>
                        <a:t>聽力</a:t>
                      </a:r>
                      <a:r>
                        <a:rPr lang="en-US" altLang="zh-TW" sz="2400" b="1" dirty="0" smtClean="0">
                          <a:solidFill>
                            <a:srgbClr val="FF0000"/>
                          </a:solidFill>
                          <a:effectLst/>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rowSpan="5">
                  <a:txBody>
                    <a:bodyPr/>
                    <a:lstStyle/>
                    <a:p>
                      <a:pPr algn="ctr"/>
                      <a:r>
                        <a:rPr lang="zh-TW" altLang="en-US" sz="3200" dirty="0" smtClean="0">
                          <a:effectLst/>
                          <a:latin typeface="微軟正黑體" panose="020B0604030504040204" pitchFamily="34" charset="-120"/>
                          <a:ea typeface="微軟正黑體" panose="020B0604030504040204" pitchFamily="34" charset="-120"/>
                        </a:rPr>
                        <a:t>下</a:t>
                      </a:r>
                      <a:endParaRPr lang="en-US" altLang="zh-TW" sz="3200" dirty="0" smtClean="0">
                        <a:effectLst/>
                        <a:latin typeface="微軟正黑體" panose="020B0604030504040204" pitchFamily="34" charset="-120"/>
                        <a:ea typeface="微軟正黑體" panose="020B0604030504040204" pitchFamily="34" charset="-120"/>
                      </a:endParaRPr>
                    </a:p>
                    <a:p>
                      <a:pPr algn="ctr"/>
                      <a:r>
                        <a:rPr lang="zh-TW" altLang="en-US" sz="3200" dirty="0" smtClean="0">
                          <a:effectLst/>
                          <a:latin typeface="微軟正黑體" panose="020B0604030504040204" pitchFamily="34" charset="-120"/>
                          <a:ea typeface="微軟正黑體" panose="020B0604030504040204" pitchFamily="34" charset="-120"/>
                        </a:rPr>
                        <a:t>午</a:t>
                      </a:r>
                      <a:endParaRPr lang="zh-TW" altLang="en-US" sz="32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13:40-13:50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gridSpan="2">
                  <a:txBody>
                    <a:bodyPr/>
                    <a:lstStyle/>
                    <a:p>
                      <a:pPr algn="l"/>
                      <a:endParaRPr lang="en-US" altLang="zh-TW" sz="2000" dirty="0" smtClean="0">
                        <a:effectLst/>
                        <a:latin typeface="微軟正黑體" panose="020B0604030504040204" pitchFamily="34" charset="-120"/>
                        <a:ea typeface="微軟正黑體" panose="020B0604030504040204" pitchFamily="34" charset="-120"/>
                      </a:endParaRPr>
                    </a:p>
                    <a:p>
                      <a:pPr algn="l"/>
                      <a:endParaRPr lang="en-US" altLang="zh-TW" sz="2000" dirty="0" smtClean="0">
                        <a:effectLst/>
                        <a:latin typeface="微軟正黑體" panose="020B0604030504040204" pitchFamily="34" charset="-120"/>
                        <a:ea typeface="微軟正黑體" panose="020B0604030504040204" pitchFamily="34" charset="-120"/>
                      </a:endParaRPr>
                    </a:p>
                    <a:p>
                      <a:pPr algn="l"/>
                      <a:endParaRPr lang="en-US" altLang="zh-TW" sz="2000" dirty="0" smtClean="0">
                        <a:effectLst/>
                        <a:latin typeface="微軟正黑體" panose="020B0604030504040204" pitchFamily="34" charset="-120"/>
                        <a:ea typeface="微軟正黑體" panose="020B0604030504040204" pitchFamily="34" charset="-120"/>
                      </a:endParaRPr>
                    </a:p>
                    <a:p>
                      <a:pPr algn="l"/>
                      <a:endParaRPr lang="en-US" altLang="zh-TW" sz="2000" dirty="0" smtClean="0">
                        <a:effectLst/>
                        <a:latin typeface="微軟正黑體" panose="020B0604030504040204" pitchFamily="34" charset="-120"/>
                        <a:ea typeface="微軟正黑體" panose="020B0604030504040204" pitchFamily="34" charset="-120"/>
                      </a:endParaRPr>
                    </a:p>
                    <a:p>
                      <a:pPr algn="l"/>
                      <a:endParaRPr lang="zh-TW" altLang="en-US" sz="20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hMerge="1">
                  <a:txBody>
                    <a:bodyPr/>
                    <a:lstStyle/>
                    <a:p>
                      <a:endParaRPr lang="zh-TW" altLang="en-US"/>
                    </a:p>
                  </a:txBody>
                  <a:tcPr/>
                </a:tc>
              </a:tr>
              <a:tr h="425764">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13:50-</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15:00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國文</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364795">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rPr>
                        <a:t>15:00-15:40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364795">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15:40-15:50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微軟正黑體" panose="020B0604030504040204" pitchFamily="34" charset="-120"/>
                          <a:ea typeface="微軟正黑體" panose="020B0604030504040204" pitchFamily="34"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425764">
                <a:tc vMerge="1">
                  <a:txBody>
                    <a:bodyPr/>
                    <a:lstStyle/>
                    <a:p>
                      <a:endParaRPr lang="zh-TW" altLang="en-US"/>
                    </a:p>
                  </a:txBody>
                  <a:tcPr/>
                </a:tc>
                <a:tc>
                  <a:txBody>
                    <a:bodyPr/>
                    <a:lstStyle/>
                    <a:p>
                      <a:pPr algn="ct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15:50-</a:t>
                      </a:r>
                      <a:r>
                        <a:rPr lang="en-US" altLang="zh-TW" sz="1600" dirty="0" smtClean="0">
                          <a:effectLst/>
                          <a:latin typeface="微軟正黑體" panose="020B0604030504040204" pitchFamily="34" charset="-120"/>
                          <a:ea typeface="微軟正黑體" panose="020B0604030504040204" pitchFamily="34" charset="-120"/>
                          <a:sym typeface="Wingdings"/>
                        </a:rPr>
                        <a:t></a:t>
                      </a:r>
                      <a:r>
                        <a:rPr lang="en-US" altLang="zh-TW" sz="1600" dirty="0" smtClean="0">
                          <a:effectLst/>
                          <a:latin typeface="微軟正黑體" panose="020B0604030504040204" pitchFamily="34" charset="-120"/>
                          <a:ea typeface="微軟正黑體" panose="020B0604030504040204" pitchFamily="34" charset="-120"/>
                        </a:rPr>
                        <a:t>16:40</a:t>
                      </a:r>
                      <a:endParaRPr lang="en-US" altLang="zh-TW" sz="1600" dirty="0">
                        <a:effectLst/>
                        <a:latin typeface="微軟正黑體" panose="020B0604030504040204" pitchFamily="34" charset="-120"/>
                        <a:ea typeface="微軟正黑體" panose="020B0604030504040204" pitchFamily="34"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微軟正黑體" panose="020B0604030504040204" pitchFamily="34" charset="-120"/>
                          <a:ea typeface="微軟正黑體" panose="020B0604030504040204" pitchFamily="34" charset="-120"/>
                        </a:rPr>
                        <a:t>寫作測驗</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bl>
          </a:graphicData>
        </a:graphic>
      </p:graphicFrame>
    </p:spTree>
    <p:extLst>
      <p:ext uri="{BB962C8B-B14F-4D97-AF65-F5344CB8AC3E}">
        <p14:creationId xmlns:p14="http://schemas.microsoft.com/office/powerpoint/2010/main" val="7393977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7125113" cy="924475"/>
          </a:xfrm>
        </p:spPr>
        <p:txBody>
          <a:bodyPr>
            <a:normAutofit/>
          </a:bodyPr>
          <a:lstStyle/>
          <a:p>
            <a:r>
              <a:rPr lang="zh-TW" altLang="en-US" sz="3600" b="1" dirty="0" smtClean="0">
                <a:solidFill>
                  <a:srgbClr val="0000FF"/>
                </a:solidFill>
              </a:rPr>
              <a:t>給教師</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996339846"/>
              </p:ext>
            </p:extLst>
          </p:nvPr>
        </p:nvGraphicFramePr>
        <p:xfrm>
          <a:off x="179512" y="1556792"/>
          <a:ext cx="8784976" cy="2419469"/>
        </p:xfrm>
        <a:graphic>
          <a:graphicData uri="http://schemas.openxmlformats.org/drawingml/2006/table">
            <a:tbl>
              <a:tblPr firstRow="1" firstCol="1" bandRow="1">
                <a:tableStyleId>{073A0DAA-6AF3-43AB-8588-CEC1D06C72B9}</a:tableStyleId>
              </a:tblPr>
              <a:tblGrid>
                <a:gridCol w="4464496"/>
                <a:gridCol w="2376264"/>
                <a:gridCol w="1944216"/>
              </a:tblGrid>
              <a:tr h="576064">
                <a:tc>
                  <a:txBody>
                    <a:bodyPr/>
                    <a:lstStyle/>
                    <a:p>
                      <a:pPr algn="ctr">
                        <a:spcAft>
                          <a:spcPts val="0"/>
                        </a:spcAft>
                      </a:pPr>
                      <a:r>
                        <a:rPr lang="zh-TW" sz="3200" kern="100" dirty="0">
                          <a:effectLst/>
                        </a:rPr>
                        <a:t>項目</a:t>
                      </a:r>
                      <a:endParaRPr lang="zh-TW" sz="3200" kern="100" dirty="0">
                        <a:effectLst/>
                        <a:latin typeface="Calibri"/>
                        <a:ea typeface="新細明體"/>
                        <a:cs typeface="Times New Roman"/>
                      </a:endParaRPr>
                    </a:p>
                  </a:txBody>
                  <a:tcPr marL="68580" marR="68580" marT="0" marB="0"/>
                </a:tc>
                <a:tc>
                  <a:txBody>
                    <a:bodyPr/>
                    <a:lstStyle/>
                    <a:p>
                      <a:pPr algn="ctr">
                        <a:spcAft>
                          <a:spcPts val="0"/>
                        </a:spcAft>
                      </a:pPr>
                      <a:r>
                        <a:rPr lang="zh-TW" sz="3200" kern="100" dirty="0">
                          <a:effectLst/>
                        </a:rPr>
                        <a:t>時間</a:t>
                      </a:r>
                      <a:endParaRPr lang="zh-TW" sz="3200" kern="100" dirty="0">
                        <a:effectLst/>
                        <a:latin typeface="Calibri"/>
                        <a:ea typeface="新細明體"/>
                        <a:cs typeface="Times New Roman"/>
                      </a:endParaRPr>
                    </a:p>
                  </a:txBody>
                  <a:tcPr marL="68580" marR="68580" marT="0" marB="0"/>
                </a:tc>
                <a:tc>
                  <a:txBody>
                    <a:bodyPr/>
                    <a:lstStyle/>
                    <a:p>
                      <a:pPr algn="ctr">
                        <a:spcAft>
                          <a:spcPts val="0"/>
                        </a:spcAft>
                      </a:pPr>
                      <a:r>
                        <a:rPr lang="zh-TW" sz="3200" kern="100" dirty="0">
                          <a:effectLst/>
                        </a:rPr>
                        <a:t>主辦</a:t>
                      </a:r>
                      <a:endParaRPr lang="zh-TW" sz="3200" kern="100" dirty="0">
                        <a:effectLst/>
                        <a:latin typeface="Calibri"/>
                        <a:ea typeface="新細明體"/>
                        <a:cs typeface="Times New Roman"/>
                      </a:endParaRPr>
                    </a:p>
                  </a:txBody>
                  <a:tcPr marL="68580" marR="68580" marT="0" marB="0"/>
                </a:tc>
              </a:tr>
              <a:tr h="1843405">
                <a:tc>
                  <a:txBody>
                    <a:bodyPr/>
                    <a:lstStyle/>
                    <a:p>
                      <a:pPr>
                        <a:spcAft>
                          <a:spcPts val="0"/>
                        </a:spcAft>
                      </a:pPr>
                      <a:r>
                        <a:rPr lang="en-US" sz="3200" kern="100" dirty="0">
                          <a:effectLst/>
                        </a:rPr>
                        <a:t>12</a:t>
                      </a:r>
                      <a:r>
                        <a:rPr lang="zh-TW" sz="3200" kern="100" dirty="0">
                          <a:effectLst/>
                        </a:rPr>
                        <a:t>年國教適性入學宣導導師說明會</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altLang="zh-TW" sz="3200" kern="100" dirty="0" smtClean="0">
                          <a:effectLst/>
                        </a:rPr>
                        <a:t>3</a:t>
                      </a:r>
                      <a:r>
                        <a:rPr lang="zh-TW" altLang="en-US" sz="3200" kern="100" dirty="0" smtClean="0">
                          <a:effectLst/>
                        </a:rPr>
                        <a:t>月</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3200" kern="100" dirty="0">
                          <a:effectLst/>
                        </a:rPr>
                        <a:t>輔導室</a:t>
                      </a:r>
                      <a:endParaRPr lang="zh-TW" sz="32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38137178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37433497"/>
              </p:ext>
            </p:extLst>
          </p:nvPr>
        </p:nvGraphicFramePr>
        <p:xfrm>
          <a:off x="21729" y="1772816"/>
          <a:ext cx="8964488" cy="3744415"/>
        </p:xfrm>
        <a:graphic>
          <a:graphicData uri="http://schemas.openxmlformats.org/drawingml/2006/table">
            <a:tbl>
              <a:tblPr firstRow="1" bandRow="1">
                <a:tableStyleId>{073A0DAA-6AF3-43AB-8588-CEC1D06C72B9}</a:tableStyleId>
              </a:tblPr>
              <a:tblGrid>
                <a:gridCol w="4982319"/>
                <a:gridCol w="2650529"/>
                <a:gridCol w="1331640"/>
              </a:tblGrid>
              <a:tr h="910614">
                <a:tc>
                  <a:txBody>
                    <a:bodyPr/>
                    <a:lstStyle/>
                    <a:p>
                      <a:pPr algn="ctr"/>
                      <a:r>
                        <a:rPr lang="zh-TW" altLang="en-US" sz="3200" dirty="0" smtClean="0"/>
                        <a:t>項目</a:t>
                      </a:r>
                      <a:endParaRPr lang="zh-TW" altLang="en-US" sz="3200" dirty="0">
                        <a:latin typeface="+mn-ea"/>
                        <a:ea typeface="+mn-ea"/>
                      </a:endParaRPr>
                    </a:p>
                  </a:txBody>
                  <a:tcPr/>
                </a:tc>
                <a:tc>
                  <a:txBody>
                    <a:bodyPr/>
                    <a:lstStyle/>
                    <a:p>
                      <a:pPr algn="ctr"/>
                      <a:r>
                        <a:rPr lang="zh-TW" altLang="en-US" sz="3200" dirty="0" smtClean="0"/>
                        <a:t>時間</a:t>
                      </a:r>
                      <a:endParaRPr lang="zh-TW" altLang="en-US" sz="3200" dirty="0">
                        <a:latin typeface="+mn-ea"/>
                        <a:ea typeface="+mn-ea"/>
                      </a:endParaRPr>
                    </a:p>
                  </a:txBody>
                  <a:tcPr/>
                </a:tc>
                <a:tc>
                  <a:txBody>
                    <a:bodyPr/>
                    <a:lstStyle/>
                    <a:p>
                      <a:pPr algn="ctr"/>
                      <a:r>
                        <a:rPr lang="zh-TW" altLang="en-US" sz="3200" dirty="0" smtClean="0"/>
                        <a:t>主辦</a:t>
                      </a:r>
                      <a:endParaRPr lang="zh-TW" altLang="en-US" sz="3200" dirty="0">
                        <a:latin typeface="+mn-ea"/>
                        <a:ea typeface="+mn-ea"/>
                      </a:endParaRPr>
                    </a:p>
                  </a:txBody>
                  <a:tcPr/>
                </a:tc>
              </a:tr>
              <a:tr h="1901644">
                <a:tc>
                  <a:txBody>
                    <a:bodyPr/>
                    <a:lstStyle/>
                    <a:p>
                      <a:pPr algn="l">
                        <a:lnSpc>
                          <a:spcPct val="150000"/>
                        </a:lnSpc>
                        <a:spcAft>
                          <a:spcPts val="0"/>
                        </a:spcAft>
                      </a:pPr>
                      <a:r>
                        <a:rPr lang="en-US" altLang="zh-TW" sz="3200" kern="100" dirty="0" smtClean="0">
                          <a:effectLst/>
                        </a:rPr>
                        <a:t>【</a:t>
                      </a:r>
                      <a:r>
                        <a:rPr lang="zh-TW" altLang="en-US" sz="3200" kern="100" dirty="0" smtClean="0">
                          <a:effectLst/>
                        </a:rPr>
                        <a:t>無縫接軌</a:t>
                      </a:r>
                      <a:r>
                        <a:rPr lang="en-US" altLang="zh-TW" sz="3200" kern="100" dirty="0" smtClean="0">
                          <a:effectLst/>
                        </a:rPr>
                        <a:t>】</a:t>
                      </a:r>
                      <a:r>
                        <a:rPr lang="zh-TW" altLang="en-US" sz="3200" b="1" kern="100" dirty="0" smtClean="0">
                          <a:solidFill>
                            <a:srgbClr val="FF0000"/>
                          </a:solidFill>
                          <a:effectLst/>
                        </a:rPr>
                        <a:t>寒假期間</a:t>
                      </a:r>
                      <a:endParaRPr lang="en-US" altLang="zh-TW" sz="3200" b="1" kern="100" dirty="0" smtClean="0">
                        <a:solidFill>
                          <a:srgbClr val="FF0000"/>
                        </a:solidFill>
                        <a:effectLst/>
                      </a:endParaRPr>
                    </a:p>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1.</a:t>
                      </a:r>
                      <a:r>
                        <a:rPr lang="zh-TW" altLang="en-US" sz="3200" kern="100" dirty="0" smtClean="0">
                          <a:effectLst/>
                        </a:rPr>
                        <a:t>上午</a:t>
                      </a:r>
                      <a:r>
                        <a:rPr lang="en-US" altLang="zh-TW" sz="3200" kern="100" dirty="0" smtClean="0">
                          <a:effectLst/>
                        </a:rPr>
                        <a:t>-</a:t>
                      </a:r>
                      <a:r>
                        <a:rPr lang="zh-TW" altLang="en-US" sz="3200" kern="100" dirty="0" smtClean="0">
                          <a:effectLst/>
                        </a:rPr>
                        <a:t>各科課業輔導</a:t>
                      </a:r>
                      <a:endParaRPr lang="en-US" altLang="zh-TW" sz="3200" kern="100" dirty="0" smtClean="0">
                        <a:effectLst/>
                      </a:endParaRPr>
                    </a:p>
                  </a:txBody>
                  <a:tcPr marL="68580" marR="68580" marT="0" marB="0">
                    <a:lnB w="12700" cap="flat" cmpd="sng" algn="ctr">
                      <a:solidFill>
                        <a:schemeClr val="tx1"/>
                      </a:solidFill>
                      <a:prstDash val="solid"/>
                      <a:round/>
                      <a:headEnd type="none" w="med" len="med"/>
                      <a:tailEnd type="none" w="med" len="med"/>
                    </a:lnB>
                  </a:tcPr>
                </a:tc>
                <a:tc rowSpan="2">
                  <a:txBody>
                    <a:bodyPr/>
                    <a:lstStyle/>
                    <a:p>
                      <a:pPr algn="l">
                        <a:lnSpc>
                          <a:spcPct val="100000"/>
                        </a:lnSpc>
                        <a:spcAft>
                          <a:spcPts val="0"/>
                        </a:spcAft>
                      </a:pPr>
                      <a:r>
                        <a:rPr lang="en-US" altLang="zh-TW" sz="3200" kern="100" dirty="0" smtClean="0">
                          <a:solidFill>
                            <a:schemeClr val="bg1"/>
                          </a:solidFill>
                          <a:effectLst/>
                          <a:latin typeface="+mn-ea"/>
                          <a:ea typeface="+mn-ea"/>
                          <a:cs typeface="Times New Roman"/>
                        </a:rPr>
                        <a:t>106</a:t>
                      </a:r>
                      <a:r>
                        <a:rPr lang="zh-TW" altLang="en-US" sz="3200" kern="100" dirty="0" smtClean="0">
                          <a:solidFill>
                            <a:schemeClr val="bg1"/>
                          </a:solidFill>
                          <a:effectLst/>
                          <a:latin typeface="+mn-ea"/>
                          <a:ea typeface="+mn-ea"/>
                          <a:cs typeface="Times New Roman"/>
                        </a:rPr>
                        <a:t>年</a:t>
                      </a:r>
                      <a:r>
                        <a:rPr lang="en-US" altLang="zh-TW" sz="3200" kern="100" dirty="0" smtClean="0">
                          <a:solidFill>
                            <a:schemeClr val="bg1"/>
                          </a:solidFill>
                          <a:effectLst/>
                          <a:latin typeface="+mn-ea"/>
                          <a:ea typeface="+mn-ea"/>
                          <a:cs typeface="Times New Roman"/>
                        </a:rPr>
                        <a:t>1-2</a:t>
                      </a:r>
                      <a:r>
                        <a:rPr lang="zh-TW" altLang="en-US" sz="3200" kern="100" dirty="0" smtClean="0">
                          <a:solidFill>
                            <a:schemeClr val="bg1"/>
                          </a:solidFill>
                          <a:effectLst/>
                          <a:latin typeface="+mn-ea"/>
                          <a:ea typeface="+mn-ea"/>
                          <a:cs typeface="Times New Roman"/>
                        </a:rPr>
                        <a:t>月</a:t>
                      </a:r>
                      <a:endParaRPr lang="en-US" altLang="zh-TW" sz="3200" kern="100" dirty="0" smtClean="0">
                        <a:solidFill>
                          <a:schemeClr val="bg1"/>
                        </a:solidFill>
                        <a:effectLst/>
                        <a:latin typeface="+mn-ea"/>
                        <a:ea typeface="+mn-ea"/>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800" kern="100" dirty="0" smtClean="0">
                          <a:effectLst/>
                        </a:rPr>
                        <a:t>教務處</a:t>
                      </a:r>
                      <a:endParaRPr lang="en-US" altLang="zh-TW" sz="2800" kern="100" dirty="0" smtClean="0">
                        <a:effectLst/>
                      </a:endParaRPr>
                    </a:p>
                    <a:p>
                      <a:pPr algn="ctr">
                        <a:lnSpc>
                          <a:spcPct val="100000"/>
                        </a:lnSpc>
                        <a:spcAft>
                          <a:spcPts val="0"/>
                        </a:spcAft>
                      </a:pPr>
                      <a:r>
                        <a:rPr lang="en-US" altLang="zh-TW" sz="2800" kern="100" dirty="0" smtClean="0">
                          <a:solidFill>
                            <a:schemeClr val="bg1"/>
                          </a:solidFill>
                          <a:effectLst/>
                          <a:latin typeface="+mn-ea"/>
                          <a:ea typeface="+mn-ea"/>
                          <a:cs typeface="Times New Roman"/>
                        </a:rPr>
                        <a:t>9</a:t>
                      </a:r>
                      <a:r>
                        <a:rPr lang="zh-TW" altLang="en-US" sz="2800" kern="100" dirty="0" smtClean="0">
                          <a:solidFill>
                            <a:schemeClr val="bg1"/>
                          </a:solidFill>
                          <a:effectLst/>
                          <a:latin typeface="+mn-ea"/>
                          <a:ea typeface="+mn-ea"/>
                          <a:cs typeface="Times New Roman"/>
                        </a:rPr>
                        <a:t> 年 級</a:t>
                      </a:r>
                      <a:endParaRPr lang="en-US" altLang="zh-TW" sz="2800" kern="100" dirty="0" smtClean="0">
                        <a:solidFill>
                          <a:schemeClr val="bg1"/>
                        </a:solidFill>
                        <a:effectLst/>
                        <a:latin typeface="+mn-ea"/>
                        <a:ea typeface="+mn-ea"/>
                        <a:cs typeface="Times New Roman"/>
                      </a:endParaRPr>
                    </a:p>
                    <a:p>
                      <a:pPr algn="ctr">
                        <a:lnSpc>
                          <a:spcPct val="100000"/>
                        </a:lnSpc>
                        <a:spcAft>
                          <a:spcPts val="0"/>
                        </a:spcAft>
                      </a:pPr>
                      <a:r>
                        <a:rPr lang="zh-TW" altLang="en-US" sz="2800" kern="100" dirty="0" smtClean="0">
                          <a:solidFill>
                            <a:schemeClr val="bg1"/>
                          </a:solidFill>
                          <a:effectLst/>
                          <a:latin typeface="+mn-ea"/>
                          <a:ea typeface="+mn-ea"/>
                          <a:cs typeface="Times New Roman"/>
                        </a:rPr>
                        <a:t>任課師</a:t>
                      </a:r>
                      <a:endParaRPr lang="zh-TW" sz="2800" kern="100" dirty="0">
                        <a:solidFill>
                          <a:schemeClr val="bg1"/>
                        </a:solidFill>
                        <a:effectLst/>
                        <a:latin typeface="+mn-ea"/>
                        <a:ea typeface="+mn-ea"/>
                        <a:cs typeface="Times New Roman"/>
                      </a:endParaRPr>
                    </a:p>
                  </a:txBody>
                  <a:tcPr marL="68580" marR="68580" marT="0" marB="0" anchor="ctr"/>
                </a:tc>
              </a:tr>
              <a:tr h="932157">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kern="100" dirty="0" smtClean="0">
                          <a:solidFill>
                            <a:schemeClr val="bg1"/>
                          </a:solidFill>
                          <a:effectLst/>
                          <a:latin typeface="+mn-ea"/>
                          <a:ea typeface="+mn-ea"/>
                          <a:cs typeface="Times New Roman"/>
                        </a:rPr>
                        <a:t>2.</a:t>
                      </a:r>
                      <a:r>
                        <a:rPr lang="zh-TW" altLang="en-US" sz="3200" kern="100" dirty="0" smtClean="0">
                          <a:solidFill>
                            <a:schemeClr val="bg1"/>
                          </a:solidFill>
                          <a:effectLst/>
                          <a:latin typeface="+mn-ea"/>
                          <a:ea typeface="+mn-ea"/>
                          <a:cs typeface="Times New Roman"/>
                        </a:rPr>
                        <a:t>下午</a:t>
                      </a:r>
                      <a:r>
                        <a:rPr lang="en-US" altLang="zh-TW" sz="3200" kern="100" dirty="0" smtClean="0">
                          <a:solidFill>
                            <a:schemeClr val="bg1"/>
                          </a:solidFill>
                          <a:effectLst/>
                          <a:latin typeface="+mn-ea"/>
                          <a:ea typeface="+mn-ea"/>
                          <a:cs typeface="Times New Roman"/>
                        </a:rPr>
                        <a:t>-</a:t>
                      </a:r>
                      <a:r>
                        <a:rPr lang="zh-TW" altLang="en-US" sz="3200" kern="100" dirty="0" smtClean="0">
                          <a:solidFill>
                            <a:schemeClr val="bg1"/>
                          </a:solidFill>
                          <a:effectLst/>
                          <a:latin typeface="+mn-ea"/>
                          <a:ea typeface="+mn-ea"/>
                          <a:cs typeface="Times New Roman"/>
                        </a:rPr>
                        <a:t>學生留校自習</a:t>
                      </a:r>
                      <a:endParaRPr lang="zh-TW" altLang="zh-TW" sz="3200" kern="100" dirty="0" smtClean="0">
                        <a:solidFill>
                          <a:schemeClr val="bg1"/>
                        </a:solidFill>
                        <a:effectLst/>
                        <a:latin typeface="+mn-ea"/>
                        <a:ea typeface="+mn-ea"/>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lnSpc>
                          <a:spcPct val="100000"/>
                        </a:lnSpc>
                        <a:spcAft>
                          <a:spcPts val="0"/>
                        </a:spcAft>
                      </a:pPr>
                      <a:endParaRPr lang="en-US" altLang="zh-TW" sz="3200" kern="100" dirty="0" smtClean="0">
                        <a:solidFill>
                          <a:schemeClr val="bg1"/>
                        </a:solidFill>
                        <a:effectLst/>
                        <a:latin typeface="+mn-ea"/>
                        <a:ea typeface="+mn-ea"/>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4712955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7125113" cy="924475"/>
          </a:xfrm>
        </p:spPr>
        <p:txBody>
          <a:bodyPr>
            <a:normAutofit/>
          </a:bodyPr>
          <a:lstStyle/>
          <a:p>
            <a:r>
              <a:rPr lang="zh-TW" altLang="en-US" sz="4800" b="1" dirty="0" smtClean="0">
                <a:solidFill>
                  <a:srgbClr val="0000FF"/>
                </a:solidFill>
              </a:rPr>
              <a:t>給學生</a:t>
            </a:r>
            <a:r>
              <a:rPr lang="en-US" altLang="zh-TW" sz="4800" b="1" dirty="0" smtClean="0">
                <a:solidFill>
                  <a:srgbClr val="0000FF"/>
                </a:solidFill>
              </a:rPr>
              <a:t>-</a:t>
            </a:r>
            <a:endParaRPr lang="zh-TW" altLang="en-US" sz="48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37895053"/>
              </p:ext>
            </p:extLst>
          </p:nvPr>
        </p:nvGraphicFramePr>
        <p:xfrm>
          <a:off x="153269" y="1124744"/>
          <a:ext cx="8964488" cy="5811372"/>
        </p:xfrm>
        <a:graphic>
          <a:graphicData uri="http://schemas.openxmlformats.org/drawingml/2006/table">
            <a:tbl>
              <a:tblPr firstRow="1" bandRow="1">
                <a:tableStyleId>{073A0DAA-6AF3-43AB-8588-CEC1D06C72B9}</a:tableStyleId>
              </a:tblPr>
              <a:tblGrid>
                <a:gridCol w="5480645"/>
                <a:gridCol w="2232248"/>
                <a:gridCol w="1251595"/>
              </a:tblGrid>
              <a:tr h="585296">
                <a:tc>
                  <a:txBody>
                    <a:bodyPr/>
                    <a:lstStyle/>
                    <a:p>
                      <a:pPr algn="ctr"/>
                      <a:r>
                        <a:rPr lang="zh-TW" altLang="en-US" sz="3200" dirty="0" smtClean="0"/>
                        <a:t>項目</a:t>
                      </a:r>
                      <a:endParaRPr lang="zh-TW" altLang="en-US" sz="3200" dirty="0">
                        <a:latin typeface="+mn-ea"/>
                        <a:ea typeface="+mn-ea"/>
                      </a:endParaRPr>
                    </a:p>
                  </a:txBody>
                  <a:tcPr/>
                </a:tc>
                <a:tc>
                  <a:txBody>
                    <a:bodyPr/>
                    <a:lstStyle/>
                    <a:p>
                      <a:pPr algn="ctr"/>
                      <a:r>
                        <a:rPr lang="zh-TW" altLang="en-US" sz="3200" dirty="0" smtClean="0"/>
                        <a:t>時間</a:t>
                      </a:r>
                      <a:endParaRPr lang="zh-TW" altLang="en-US" sz="3200" dirty="0">
                        <a:latin typeface="+mn-ea"/>
                        <a:ea typeface="+mn-ea"/>
                      </a:endParaRPr>
                    </a:p>
                  </a:txBody>
                  <a:tcPr/>
                </a:tc>
                <a:tc>
                  <a:txBody>
                    <a:bodyPr/>
                    <a:lstStyle/>
                    <a:p>
                      <a:pPr algn="ctr"/>
                      <a:r>
                        <a:rPr lang="zh-TW" altLang="en-US" sz="3200" dirty="0" smtClean="0"/>
                        <a:t>主辦</a:t>
                      </a:r>
                      <a:endParaRPr lang="zh-TW" altLang="en-US" sz="3200" dirty="0">
                        <a:latin typeface="+mn-ea"/>
                        <a:ea typeface="+mn-ea"/>
                      </a:endParaRPr>
                    </a:p>
                  </a:txBody>
                  <a:tcPr/>
                </a:tc>
              </a:tr>
              <a:tr h="1465171">
                <a:tc>
                  <a:txBody>
                    <a:bodyPr/>
                    <a:lstStyle/>
                    <a:p>
                      <a:pPr>
                        <a:lnSpc>
                          <a:spcPct val="150000"/>
                        </a:lnSpc>
                        <a:spcAft>
                          <a:spcPts val="0"/>
                        </a:spcAft>
                      </a:pPr>
                      <a:r>
                        <a:rPr lang="en-US" altLang="zh-TW" sz="3200" kern="100" dirty="0" smtClean="0">
                          <a:effectLst/>
                        </a:rPr>
                        <a:t>3.</a:t>
                      </a:r>
                      <a:r>
                        <a:rPr lang="zh-TW" altLang="en-US" sz="3200" kern="100" dirty="0" smtClean="0">
                          <a:effectLst/>
                        </a:rPr>
                        <a:t>依各科進度加強</a:t>
                      </a:r>
                      <a:r>
                        <a:rPr lang="zh-TW" sz="3200" kern="100" dirty="0" smtClean="0">
                          <a:effectLst/>
                        </a:rPr>
                        <a:t>教學，</a:t>
                      </a:r>
                      <a:r>
                        <a:rPr lang="zh-TW" altLang="en-US" sz="3200" kern="100" dirty="0" smtClean="0">
                          <a:effectLst/>
                        </a:rPr>
                        <a:t>協助</a:t>
                      </a:r>
                      <a:r>
                        <a:rPr lang="zh-TW" sz="3200" kern="100" dirty="0" smtClean="0">
                          <a:effectLst/>
                        </a:rPr>
                        <a:t>學生維持良好</a:t>
                      </a:r>
                      <a:r>
                        <a:rPr lang="zh-TW" altLang="en-US" sz="3200" kern="100" dirty="0" smtClean="0">
                          <a:effectLst/>
                        </a:rPr>
                        <a:t>學習成效</a:t>
                      </a:r>
                      <a:r>
                        <a:rPr lang="zh-TW" sz="3200" kern="100" dirty="0" smtClean="0">
                          <a:effectLst/>
                        </a:rPr>
                        <a:t>。</a:t>
                      </a:r>
                      <a:endParaRPr lang="zh-TW" sz="3200" kern="100" dirty="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en-US" sz="3200" kern="100" dirty="0" smtClean="0">
                          <a:effectLst/>
                        </a:rPr>
                        <a:t>10</a:t>
                      </a:r>
                      <a:r>
                        <a:rPr lang="en-US" altLang="zh-TW" sz="3200" kern="100" dirty="0" smtClean="0">
                          <a:effectLst/>
                        </a:rPr>
                        <a:t>6</a:t>
                      </a:r>
                      <a:r>
                        <a:rPr lang="en-US" sz="3200" kern="100" dirty="0" smtClean="0">
                          <a:effectLst/>
                        </a:rPr>
                        <a:t>.</a:t>
                      </a:r>
                      <a:r>
                        <a:rPr lang="en-US" altLang="zh-TW" sz="3200" kern="100" dirty="0" smtClean="0">
                          <a:effectLst/>
                        </a:rPr>
                        <a:t>2</a:t>
                      </a:r>
                      <a:r>
                        <a:rPr lang="en-US" sz="3200" kern="100" dirty="0" smtClean="0">
                          <a:effectLst/>
                        </a:rPr>
                        <a:t>.</a:t>
                      </a:r>
                      <a:r>
                        <a:rPr lang="en-US" altLang="zh-TW" sz="3200" kern="100" dirty="0" smtClean="0">
                          <a:effectLst/>
                        </a:rPr>
                        <a:t>13</a:t>
                      </a:r>
                      <a:r>
                        <a:rPr lang="en-US" sz="3200" kern="100" dirty="0" smtClean="0">
                          <a:effectLst/>
                        </a:rPr>
                        <a:t>-</a:t>
                      </a:r>
                      <a:r>
                        <a:rPr lang="en-US" altLang="zh-TW" sz="3200" kern="100" dirty="0" smtClean="0">
                          <a:effectLst/>
                        </a:rPr>
                        <a:t>106</a:t>
                      </a:r>
                      <a:r>
                        <a:rPr lang="zh-TW" altLang="en-US" sz="3200" kern="100" dirty="0" smtClean="0">
                          <a:effectLst/>
                        </a:rPr>
                        <a:t>年</a:t>
                      </a:r>
                      <a:r>
                        <a:rPr lang="en-US" altLang="zh-TW" sz="3200" kern="100" dirty="0" smtClean="0">
                          <a:effectLst/>
                        </a:rPr>
                        <a:t>6</a:t>
                      </a:r>
                      <a:r>
                        <a:rPr lang="zh-TW" altLang="en-US" sz="3200" kern="100" dirty="0" smtClean="0">
                          <a:effectLst/>
                        </a:rPr>
                        <a:t>月</a:t>
                      </a:r>
                      <a:endParaRPr lang="zh-TW" sz="3200" kern="100" dirty="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zh-TW" sz="2800" kern="100" dirty="0" smtClean="0">
                          <a:effectLst/>
                        </a:rPr>
                        <a:t>教務處</a:t>
                      </a:r>
                      <a:endParaRPr lang="en-US" altLang="zh-TW" sz="2800" kern="100" dirty="0" smtClean="0">
                        <a:effectLst/>
                      </a:endParaRPr>
                    </a:p>
                    <a:p>
                      <a:pPr>
                        <a:lnSpc>
                          <a:spcPct val="150000"/>
                        </a:lnSpc>
                        <a:spcAft>
                          <a:spcPts val="0"/>
                        </a:spcAft>
                      </a:pPr>
                      <a:r>
                        <a:rPr lang="en-US" altLang="zh-TW" sz="2800" kern="100" dirty="0" smtClean="0">
                          <a:solidFill>
                            <a:schemeClr val="bg1"/>
                          </a:solidFill>
                          <a:effectLst/>
                          <a:latin typeface="+mn-ea"/>
                          <a:ea typeface="+mn-ea"/>
                          <a:cs typeface="Times New Roman"/>
                        </a:rPr>
                        <a:t>9</a:t>
                      </a:r>
                      <a:r>
                        <a:rPr lang="zh-TW" altLang="en-US" sz="2800" kern="100" dirty="0" smtClean="0">
                          <a:solidFill>
                            <a:schemeClr val="bg1"/>
                          </a:solidFill>
                          <a:effectLst/>
                          <a:latin typeface="+mn-ea"/>
                          <a:ea typeface="+mn-ea"/>
                          <a:cs typeface="Times New Roman"/>
                        </a:rPr>
                        <a:t>年級</a:t>
                      </a:r>
                      <a:endParaRPr lang="en-US" altLang="zh-TW" sz="2800" kern="100" dirty="0" smtClean="0">
                        <a:solidFill>
                          <a:schemeClr val="bg1"/>
                        </a:solidFill>
                        <a:effectLst/>
                        <a:latin typeface="+mn-ea"/>
                        <a:ea typeface="+mn-ea"/>
                        <a:cs typeface="Times New Roman"/>
                      </a:endParaRPr>
                    </a:p>
                    <a:p>
                      <a:pPr>
                        <a:lnSpc>
                          <a:spcPct val="150000"/>
                        </a:lnSpc>
                        <a:spcAft>
                          <a:spcPts val="0"/>
                        </a:spcAft>
                      </a:pPr>
                      <a:r>
                        <a:rPr lang="zh-TW" altLang="en-US" sz="2800" kern="100" dirty="0" smtClean="0">
                          <a:solidFill>
                            <a:schemeClr val="bg1"/>
                          </a:solidFill>
                          <a:effectLst/>
                          <a:latin typeface="+mn-ea"/>
                          <a:ea typeface="+mn-ea"/>
                          <a:cs typeface="Times New Roman"/>
                        </a:rPr>
                        <a:t>任課師</a:t>
                      </a:r>
                      <a:endParaRPr lang="zh-TW" sz="2800" kern="100" dirty="0">
                        <a:solidFill>
                          <a:schemeClr val="bg1"/>
                        </a:solidFill>
                        <a:effectLst/>
                        <a:latin typeface="+mn-ea"/>
                        <a:ea typeface="+mn-ea"/>
                        <a:cs typeface="Times New Roman"/>
                      </a:endParaRPr>
                    </a:p>
                  </a:txBody>
                  <a:tcPr marL="68580" marR="68580" marT="0" marB="0"/>
                </a:tc>
              </a:tr>
              <a:tr h="1435328">
                <a:tc>
                  <a:txBody>
                    <a:bodyPr/>
                    <a:lstStyle/>
                    <a:p>
                      <a:pPr>
                        <a:lnSpc>
                          <a:spcPct val="150000"/>
                        </a:lnSpc>
                        <a:spcAft>
                          <a:spcPts val="0"/>
                        </a:spcAft>
                      </a:pPr>
                      <a:r>
                        <a:rPr lang="en-US" altLang="zh-TW" sz="3200" kern="100" dirty="0" smtClean="0">
                          <a:effectLst/>
                        </a:rPr>
                        <a:t>4.</a:t>
                      </a:r>
                      <a:r>
                        <a:rPr lang="zh-TW" sz="3200" kern="100" dirty="0" smtClean="0">
                          <a:effectLst/>
                        </a:rPr>
                        <a:t>輔導</a:t>
                      </a:r>
                      <a:r>
                        <a:rPr lang="zh-TW" sz="3200" kern="100" dirty="0">
                          <a:effectLst/>
                        </a:rPr>
                        <a:t>活動課</a:t>
                      </a:r>
                      <a:r>
                        <a:rPr lang="en-US" sz="3200" kern="100" dirty="0">
                          <a:effectLst/>
                        </a:rPr>
                        <a:t>-</a:t>
                      </a:r>
                      <a:r>
                        <a:rPr lang="zh-TW" sz="3200" kern="100" dirty="0">
                          <a:effectLst/>
                        </a:rPr>
                        <a:t>壓力紓解、適性輔導、升學進路、志願選填</a:t>
                      </a:r>
                      <a:endParaRPr lang="zh-TW" sz="3200" kern="100" dirty="0">
                        <a:solidFill>
                          <a:schemeClr val="bg1"/>
                        </a:solidFill>
                        <a:effectLst/>
                        <a:latin typeface="+mn-ea"/>
                        <a:ea typeface="+mn-ea"/>
                        <a:cs typeface="Times New Roman"/>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106.2.13-106</a:t>
                      </a:r>
                      <a:r>
                        <a:rPr lang="zh-TW" altLang="en-US" sz="3200" kern="100" dirty="0" smtClean="0">
                          <a:effectLst/>
                        </a:rPr>
                        <a:t>年</a:t>
                      </a:r>
                      <a:r>
                        <a:rPr lang="en-US" altLang="zh-TW" sz="3200" kern="100" dirty="0" smtClean="0">
                          <a:effectLst/>
                        </a:rPr>
                        <a:t>6</a:t>
                      </a:r>
                      <a:r>
                        <a:rPr lang="zh-TW" altLang="en-US" sz="3200" kern="100" dirty="0" smtClean="0">
                          <a:effectLst/>
                        </a:rPr>
                        <a:t>月</a:t>
                      </a:r>
                      <a:endParaRPr lang="zh-TW" altLang="zh-TW" sz="3200" kern="100" dirty="0" smtClean="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zh-TW" sz="2800" kern="100" dirty="0">
                          <a:effectLst/>
                        </a:rPr>
                        <a:t>輔導室</a:t>
                      </a:r>
                      <a:endParaRPr lang="zh-TW" sz="2800" kern="100" dirty="0">
                        <a:solidFill>
                          <a:schemeClr val="bg1"/>
                        </a:solidFill>
                        <a:effectLst/>
                        <a:latin typeface="+mn-ea"/>
                        <a:ea typeface="+mn-ea"/>
                        <a:cs typeface="Times New Roman"/>
                      </a:endParaRPr>
                    </a:p>
                  </a:txBody>
                  <a:tcPr marL="68580" marR="68580" marT="0" marB="0"/>
                </a:tc>
              </a:tr>
              <a:tr h="1842796">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a:t>
                      </a:r>
                      <a:r>
                        <a:rPr lang="zh-TW" altLang="en-US" sz="3200" kern="100" dirty="0" smtClean="0">
                          <a:effectLst/>
                        </a:rPr>
                        <a:t>無縫接軌</a:t>
                      </a:r>
                      <a:r>
                        <a:rPr lang="en-US" altLang="zh-TW" sz="3200" kern="100" dirty="0" smtClean="0">
                          <a:effectLst/>
                        </a:rPr>
                        <a:t>】</a:t>
                      </a:r>
                      <a:r>
                        <a:rPr lang="zh-TW" altLang="en-US" sz="3200" b="1" kern="100" dirty="0" smtClean="0">
                          <a:solidFill>
                            <a:srgbClr val="FF0000"/>
                          </a:solidFill>
                          <a:effectLst/>
                        </a:rPr>
                        <a:t>夜間</a:t>
                      </a:r>
                      <a:endParaRPr lang="en-US" altLang="zh-TW" sz="3200" b="1" kern="100" dirty="0" smtClean="0">
                        <a:solidFill>
                          <a:srgbClr val="FF0000"/>
                        </a:solidFill>
                        <a:effectLst/>
                      </a:endParaRPr>
                    </a:p>
                    <a:p>
                      <a:pPr marL="0" marR="0" indent="0" algn="l" defTabSz="457200" rtl="0" eaLnBrk="1" fontAlgn="auto" latinLnBrk="0" hangingPunct="1">
                        <a:lnSpc>
                          <a:spcPct val="150000"/>
                        </a:lnSpc>
                        <a:spcBef>
                          <a:spcPts val="0"/>
                        </a:spcBef>
                        <a:spcAft>
                          <a:spcPts val="0"/>
                        </a:spcAft>
                        <a:buClrTx/>
                        <a:buSzTx/>
                        <a:buFontTx/>
                        <a:buNone/>
                        <a:tabLst/>
                        <a:defRPr/>
                      </a:pPr>
                      <a:r>
                        <a:rPr lang="en-US" altLang="zh-TW" sz="3200" b="0" kern="100" dirty="0" smtClean="0">
                          <a:solidFill>
                            <a:schemeClr val="bg1"/>
                          </a:solidFill>
                          <a:effectLst/>
                        </a:rPr>
                        <a:t>5.</a:t>
                      </a:r>
                      <a:r>
                        <a:rPr lang="zh-TW" altLang="en-US" sz="3200" b="0" kern="100" dirty="0" smtClean="0">
                          <a:solidFill>
                            <a:schemeClr val="bg1"/>
                          </a:solidFill>
                          <a:effectLst/>
                        </a:rPr>
                        <a:t>安全空間讓學生可留校自習</a:t>
                      </a:r>
                      <a:endParaRPr lang="zh-TW" altLang="zh-TW" sz="3200" kern="100" dirty="0" smtClean="0">
                        <a:solidFill>
                          <a:schemeClr val="bg1"/>
                        </a:solidFill>
                        <a:effectLst/>
                        <a:latin typeface="+mn-ea"/>
                        <a:ea typeface="+mn-ea"/>
                        <a:cs typeface="Times New Roman"/>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3200" kern="100" dirty="0" smtClean="0">
                          <a:effectLst/>
                        </a:rPr>
                        <a:t>106.2.13-106</a:t>
                      </a:r>
                      <a:r>
                        <a:rPr lang="zh-TW" altLang="en-US" sz="3200" kern="100" dirty="0" smtClean="0">
                          <a:effectLst/>
                        </a:rPr>
                        <a:t>年</a:t>
                      </a:r>
                      <a:r>
                        <a:rPr lang="en-US" altLang="zh-TW" sz="3200" kern="100" dirty="0" smtClean="0">
                          <a:effectLst/>
                        </a:rPr>
                        <a:t>5</a:t>
                      </a:r>
                      <a:r>
                        <a:rPr lang="zh-TW" altLang="en-US" sz="3200" kern="100" dirty="0" smtClean="0">
                          <a:effectLst/>
                        </a:rPr>
                        <a:t>月</a:t>
                      </a:r>
                      <a:endParaRPr lang="zh-TW" altLang="zh-TW" sz="3200" kern="100" dirty="0" smtClean="0">
                        <a:solidFill>
                          <a:schemeClr val="bg1"/>
                        </a:solidFill>
                        <a:effectLst/>
                        <a:latin typeface="+mn-ea"/>
                        <a:ea typeface="+mn-ea"/>
                        <a:cs typeface="Times New Roman"/>
                      </a:endParaRPr>
                    </a:p>
                  </a:txBody>
                  <a:tcPr marL="68580" marR="68580" marT="0" marB="0"/>
                </a:tc>
                <a:tc>
                  <a:txBody>
                    <a:bodyPr/>
                    <a:lstStyle/>
                    <a:p>
                      <a:pPr>
                        <a:lnSpc>
                          <a:spcPct val="150000"/>
                        </a:lnSpc>
                        <a:spcAft>
                          <a:spcPts val="0"/>
                        </a:spcAft>
                      </a:pPr>
                      <a:r>
                        <a:rPr lang="zh-TW" altLang="en-US" sz="2800" kern="100" dirty="0" smtClean="0">
                          <a:solidFill>
                            <a:schemeClr val="bg1"/>
                          </a:solidFill>
                          <a:effectLst/>
                          <a:latin typeface="+mn-ea"/>
                          <a:ea typeface="+mn-ea"/>
                          <a:cs typeface="Times New Roman"/>
                        </a:rPr>
                        <a:t>教務處</a:t>
                      </a:r>
                      <a:endParaRPr lang="en-US" altLang="zh-TW" sz="2800" kern="100" dirty="0" smtClean="0">
                        <a:solidFill>
                          <a:schemeClr val="bg1"/>
                        </a:solidFill>
                        <a:effectLst/>
                        <a:latin typeface="+mn-ea"/>
                        <a:ea typeface="+mn-ea"/>
                        <a:cs typeface="Times New Roman"/>
                      </a:endParaRPr>
                    </a:p>
                    <a:p>
                      <a:pPr>
                        <a:lnSpc>
                          <a:spcPct val="150000"/>
                        </a:lnSpc>
                        <a:spcAft>
                          <a:spcPts val="0"/>
                        </a:spcAft>
                      </a:pPr>
                      <a:r>
                        <a:rPr lang="en-US" altLang="zh-TW" sz="2800" kern="100" dirty="0" smtClean="0">
                          <a:solidFill>
                            <a:schemeClr val="bg1"/>
                          </a:solidFill>
                          <a:effectLst/>
                          <a:latin typeface="+mn-ea"/>
                          <a:ea typeface="+mn-ea"/>
                          <a:cs typeface="Times New Roman"/>
                        </a:rPr>
                        <a:t>9</a:t>
                      </a:r>
                      <a:r>
                        <a:rPr lang="zh-TW" altLang="en-US" sz="2800" kern="100" dirty="0" smtClean="0">
                          <a:solidFill>
                            <a:schemeClr val="bg1"/>
                          </a:solidFill>
                          <a:effectLst/>
                          <a:latin typeface="+mn-ea"/>
                          <a:ea typeface="+mn-ea"/>
                          <a:cs typeface="Times New Roman"/>
                        </a:rPr>
                        <a:t>      導</a:t>
                      </a:r>
                      <a:endParaRPr lang="zh-TW" sz="2800" kern="100" dirty="0">
                        <a:solidFill>
                          <a:schemeClr val="bg1"/>
                        </a:solidFill>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39179000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620688"/>
            <a:ext cx="7125113" cy="924475"/>
          </a:xfrm>
        </p:spPr>
        <p:txBody>
          <a:bodyPr>
            <a:normAutofit/>
          </a:bodyPr>
          <a:lstStyle/>
          <a:p>
            <a:r>
              <a:rPr lang="zh-TW" altLang="en-US" sz="3600" b="1" dirty="0" smtClean="0">
                <a:solidFill>
                  <a:srgbClr val="0000FF"/>
                </a:solidFill>
              </a:rPr>
              <a:t>給學生</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27617386"/>
              </p:ext>
            </p:extLst>
          </p:nvPr>
        </p:nvGraphicFramePr>
        <p:xfrm>
          <a:off x="156175" y="1772816"/>
          <a:ext cx="8880322" cy="2769174"/>
        </p:xfrm>
        <a:graphic>
          <a:graphicData uri="http://schemas.openxmlformats.org/drawingml/2006/table">
            <a:tbl>
              <a:tblPr firstRow="1" bandRow="1">
                <a:tableStyleId>{073A0DAA-6AF3-43AB-8588-CEC1D06C72B9}</a:tableStyleId>
              </a:tblPr>
              <a:tblGrid>
                <a:gridCol w="4160370"/>
                <a:gridCol w="3639831"/>
                <a:gridCol w="1080121"/>
              </a:tblGrid>
              <a:tr h="404982">
                <a:tc>
                  <a:txBody>
                    <a:bodyPr/>
                    <a:lstStyle/>
                    <a:p>
                      <a:r>
                        <a:rPr lang="zh-TW" altLang="en-US" sz="3200" dirty="0" smtClean="0"/>
                        <a:t>項目</a:t>
                      </a:r>
                      <a:endParaRPr lang="zh-TW" altLang="en-US" sz="3200" dirty="0"/>
                    </a:p>
                  </a:txBody>
                  <a:tcPr/>
                </a:tc>
                <a:tc>
                  <a:txBody>
                    <a:bodyPr/>
                    <a:lstStyle/>
                    <a:p>
                      <a:r>
                        <a:rPr lang="zh-TW" altLang="en-US" sz="3200" dirty="0" smtClean="0"/>
                        <a:t>時間</a:t>
                      </a:r>
                      <a:endParaRPr lang="zh-TW" altLang="en-US" sz="3200" dirty="0"/>
                    </a:p>
                  </a:txBody>
                  <a:tcPr/>
                </a:tc>
                <a:tc>
                  <a:txBody>
                    <a:bodyPr/>
                    <a:lstStyle/>
                    <a:p>
                      <a:r>
                        <a:rPr lang="zh-TW" altLang="en-US" sz="2400" dirty="0" smtClean="0"/>
                        <a:t>主辦</a:t>
                      </a:r>
                      <a:endParaRPr lang="zh-TW" altLang="en-US" sz="2400" dirty="0"/>
                    </a:p>
                  </a:txBody>
                  <a:tcPr/>
                </a:tc>
              </a:tr>
              <a:tr h="2190054">
                <a:tc>
                  <a:txBody>
                    <a:bodyPr/>
                    <a:lstStyle/>
                    <a:p>
                      <a:pPr>
                        <a:spcAft>
                          <a:spcPts val="0"/>
                        </a:spcAft>
                      </a:pPr>
                      <a:r>
                        <a:rPr lang="en-US" altLang="zh-TW" sz="3200" kern="100" dirty="0" smtClean="0">
                          <a:effectLst/>
                        </a:rPr>
                        <a:t>6.</a:t>
                      </a:r>
                      <a:r>
                        <a:rPr lang="zh-TW" sz="3200" kern="100" dirty="0" smtClean="0">
                          <a:effectLst/>
                        </a:rPr>
                        <a:t>持續</a:t>
                      </a:r>
                      <a:r>
                        <a:rPr lang="zh-TW" sz="3200" kern="100" dirty="0">
                          <a:effectLst/>
                        </a:rPr>
                        <a:t>督導學生</a:t>
                      </a:r>
                      <a:r>
                        <a:rPr lang="zh-TW" sz="3200" kern="100" dirty="0" smtClean="0">
                          <a:effectLst/>
                        </a:rPr>
                        <a:t>維持</a:t>
                      </a:r>
                      <a:r>
                        <a:rPr lang="zh-TW" sz="3200" kern="100" dirty="0">
                          <a:effectLst/>
                        </a:rPr>
                        <a:t>良好生活常規</a:t>
                      </a:r>
                      <a:r>
                        <a:rPr lang="zh-TW" sz="3200" kern="100" dirty="0" smtClean="0">
                          <a:effectLst/>
                        </a:rPr>
                        <a:t>，維護</a:t>
                      </a:r>
                      <a:r>
                        <a:rPr lang="zh-TW" sz="3200" kern="100" dirty="0">
                          <a:effectLst/>
                        </a:rPr>
                        <a:t>友善校園氛圍。</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altLang="zh-TW" sz="3200" kern="100" dirty="0" smtClean="0">
                          <a:effectLst/>
                        </a:rPr>
                        <a:t>1</a:t>
                      </a:r>
                      <a:r>
                        <a:rPr lang="zh-TW" altLang="en-US" sz="3200" kern="100" dirty="0" smtClean="0">
                          <a:effectLst/>
                        </a:rPr>
                        <a:t>月</a:t>
                      </a:r>
                      <a:r>
                        <a:rPr lang="en-US" altLang="zh-TW" sz="3200" kern="100" dirty="0" smtClean="0">
                          <a:effectLst/>
                        </a:rPr>
                        <a:t>-</a:t>
                      </a:r>
                      <a:r>
                        <a:rPr lang="en-US" sz="3200" kern="100" dirty="0" smtClean="0">
                          <a:effectLst/>
                        </a:rPr>
                        <a:t>6</a:t>
                      </a:r>
                      <a:r>
                        <a:rPr lang="zh-TW" altLang="en-US" sz="3200" kern="100" dirty="0" smtClean="0">
                          <a:effectLst/>
                        </a:rPr>
                        <a:t>月</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2400" kern="100" dirty="0">
                          <a:effectLst/>
                        </a:rPr>
                        <a:t>學務</a:t>
                      </a:r>
                      <a:r>
                        <a:rPr lang="zh-TW" sz="2400" kern="100" dirty="0" smtClean="0">
                          <a:effectLst/>
                        </a:rPr>
                        <a:t>處</a:t>
                      </a:r>
                      <a:endParaRPr lang="en-US" altLang="zh-TW" sz="2400" kern="100" dirty="0" smtClean="0">
                        <a:effectLst/>
                      </a:endParaRPr>
                    </a:p>
                    <a:p>
                      <a:pPr>
                        <a:spcAft>
                          <a:spcPts val="0"/>
                        </a:spcAft>
                      </a:pPr>
                      <a:r>
                        <a:rPr lang="en-US" altLang="zh-TW" sz="2400" kern="100" dirty="0" smtClean="0">
                          <a:effectLst/>
                          <a:latin typeface="Calibri"/>
                          <a:ea typeface="新細明體"/>
                          <a:cs typeface="Times New Roman"/>
                        </a:rPr>
                        <a:t>9</a:t>
                      </a:r>
                      <a:r>
                        <a:rPr lang="zh-TW" altLang="en-US" sz="2400" kern="100" dirty="0" smtClean="0">
                          <a:effectLst/>
                          <a:latin typeface="Calibri"/>
                          <a:ea typeface="新細明體"/>
                          <a:cs typeface="Times New Roman"/>
                        </a:rPr>
                        <a:t>      導</a:t>
                      </a:r>
                      <a:endParaRPr lang="zh-TW" sz="24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5374991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solidFill>
                  <a:srgbClr val="0000FF"/>
                </a:solidFill>
              </a:rPr>
              <a:t>給學生</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03034"/>
              </p:ext>
            </p:extLst>
          </p:nvPr>
        </p:nvGraphicFramePr>
        <p:xfrm>
          <a:off x="179512" y="1844824"/>
          <a:ext cx="8784976" cy="3240360"/>
        </p:xfrm>
        <a:graphic>
          <a:graphicData uri="http://schemas.openxmlformats.org/drawingml/2006/table">
            <a:tbl>
              <a:tblPr firstRow="1" bandRow="1">
                <a:tableStyleId>{073A0DAA-6AF3-43AB-8588-CEC1D06C72B9}</a:tableStyleId>
              </a:tblPr>
              <a:tblGrid>
                <a:gridCol w="4176464"/>
                <a:gridCol w="2814042"/>
                <a:gridCol w="1794470"/>
              </a:tblGrid>
              <a:tr h="907301">
                <a:tc>
                  <a:txBody>
                    <a:bodyPr/>
                    <a:lstStyle/>
                    <a:p>
                      <a:pPr algn="ctr"/>
                      <a:r>
                        <a:rPr lang="zh-TW" altLang="en-US" sz="3200" dirty="0" smtClean="0"/>
                        <a:t>項目</a:t>
                      </a:r>
                      <a:endParaRPr lang="zh-TW" altLang="en-US" sz="3200" dirty="0">
                        <a:latin typeface="+mj-ea"/>
                        <a:ea typeface="+mj-ea"/>
                      </a:endParaRPr>
                    </a:p>
                  </a:txBody>
                  <a:tcPr/>
                </a:tc>
                <a:tc>
                  <a:txBody>
                    <a:bodyPr/>
                    <a:lstStyle/>
                    <a:p>
                      <a:pPr algn="ctr"/>
                      <a:r>
                        <a:rPr lang="zh-TW" altLang="en-US" sz="3200" dirty="0" smtClean="0"/>
                        <a:t>時間</a:t>
                      </a:r>
                      <a:endParaRPr lang="zh-TW" altLang="en-US" sz="3200" dirty="0">
                        <a:latin typeface="+mj-ea"/>
                        <a:ea typeface="+mj-ea"/>
                      </a:endParaRPr>
                    </a:p>
                  </a:txBody>
                  <a:tcPr/>
                </a:tc>
                <a:tc>
                  <a:txBody>
                    <a:bodyPr/>
                    <a:lstStyle/>
                    <a:p>
                      <a:pPr algn="ctr"/>
                      <a:r>
                        <a:rPr lang="zh-TW" altLang="en-US" sz="3200" dirty="0" smtClean="0"/>
                        <a:t>主辦</a:t>
                      </a:r>
                      <a:endParaRPr lang="zh-TW" altLang="en-US" sz="3200" dirty="0">
                        <a:latin typeface="+mj-ea"/>
                        <a:ea typeface="+mj-ea"/>
                      </a:endParaRPr>
                    </a:p>
                  </a:txBody>
                  <a:tcPr/>
                </a:tc>
              </a:tr>
              <a:tr h="2333059">
                <a:tc>
                  <a:txBody>
                    <a:bodyPr/>
                    <a:lstStyle/>
                    <a:p>
                      <a:pPr>
                        <a:spcAft>
                          <a:spcPts val="0"/>
                        </a:spcAft>
                      </a:pPr>
                      <a:r>
                        <a:rPr lang="en-US" altLang="zh-TW" sz="3200" kern="100" dirty="0" smtClean="0">
                          <a:effectLst/>
                        </a:rPr>
                        <a:t>7.</a:t>
                      </a:r>
                      <a:r>
                        <a:rPr lang="zh-TW" sz="3200" kern="100" dirty="0" smtClean="0">
                          <a:effectLst/>
                        </a:rPr>
                        <a:t>安排</a:t>
                      </a:r>
                      <a:r>
                        <a:rPr lang="zh-TW" sz="3200" kern="100" dirty="0">
                          <a:effectLst/>
                        </a:rPr>
                        <a:t>每天複習進度</a:t>
                      </a:r>
                      <a:r>
                        <a:rPr lang="zh-TW" sz="3200" kern="100" dirty="0" smtClean="0">
                          <a:effectLst/>
                        </a:rPr>
                        <a:t>，</a:t>
                      </a:r>
                      <a:endParaRPr lang="en-US" altLang="zh-TW" sz="3200" kern="100" dirty="0" smtClean="0">
                        <a:effectLst/>
                      </a:endParaRPr>
                    </a:p>
                    <a:p>
                      <a:pPr>
                        <a:spcAft>
                          <a:spcPts val="0"/>
                        </a:spcAft>
                      </a:pPr>
                      <a:r>
                        <a:rPr lang="zh-TW" sz="3200" kern="100" dirty="0" smtClean="0">
                          <a:effectLst/>
                        </a:rPr>
                        <a:t>並且</a:t>
                      </a:r>
                      <a:r>
                        <a:rPr lang="zh-TW" sz="3200" kern="100" dirty="0">
                          <a:effectLst/>
                        </a:rPr>
                        <a:t>依進度安排</a:t>
                      </a:r>
                      <a:r>
                        <a:rPr lang="zh-TW" sz="3200" kern="100" dirty="0" smtClean="0">
                          <a:effectLst/>
                        </a:rPr>
                        <a:t>每</a:t>
                      </a:r>
                      <a:endParaRPr lang="en-US" altLang="zh-TW" sz="3200" kern="100" dirty="0" smtClean="0">
                        <a:effectLst/>
                      </a:endParaRPr>
                    </a:p>
                    <a:p>
                      <a:pPr>
                        <a:spcAft>
                          <a:spcPts val="0"/>
                        </a:spcAft>
                      </a:pPr>
                      <a:r>
                        <a:rPr lang="zh-TW" sz="3200" kern="100" dirty="0" smtClean="0">
                          <a:effectLst/>
                        </a:rPr>
                        <a:t>天複習</a:t>
                      </a:r>
                      <a:r>
                        <a:rPr lang="zh-TW" sz="3200" kern="100" dirty="0">
                          <a:effectLst/>
                        </a:rPr>
                        <a:t>小考。</a:t>
                      </a:r>
                      <a:endParaRPr lang="zh-TW" sz="3200" kern="100" dirty="0">
                        <a:effectLst/>
                        <a:latin typeface="+mj-ea"/>
                        <a:ea typeface="+mj-ea"/>
                        <a:cs typeface="Times New Roman"/>
                      </a:endParaRPr>
                    </a:p>
                  </a:txBody>
                  <a:tcPr marL="68580" marR="68580" marT="0" marB="0"/>
                </a:tc>
                <a:tc>
                  <a:txBody>
                    <a:bodyPr/>
                    <a:lstStyle/>
                    <a:p>
                      <a:pPr>
                        <a:spcAft>
                          <a:spcPts val="0"/>
                        </a:spcAft>
                      </a:pPr>
                      <a:r>
                        <a:rPr lang="en-US" altLang="zh-TW" sz="3200" kern="100" dirty="0" smtClean="0">
                          <a:effectLst/>
                        </a:rPr>
                        <a:t>106.1.21-106.5</a:t>
                      </a:r>
                      <a:r>
                        <a:rPr lang="zh-TW" altLang="en-US" sz="3200" kern="100" dirty="0" smtClean="0">
                          <a:effectLst/>
                        </a:rPr>
                        <a:t>月</a:t>
                      </a:r>
                      <a:endParaRPr lang="zh-TW" sz="3200" kern="100" dirty="0">
                        <a:effectLst/>
                        <a:latin typeface="+mj-ea"/>
                        <a:ea typeface="+mj-ea"/>
                        <a:cs typeface="Times New Roman"/>
                      </a:endParaRPr>
                    </a:p>
                  </a:txBody>
                  <a:tcPr marL="68580" marR="68580" marT="0" marB="0"/>
                </a:tc>
                <a:tc>
                  <a:txBody>
                    <a:bodyPr/>
                    <a:lstStyle/>
                    <a:p>
                      <a:pPr>
                        <a:spcAft>
                          <a:spcPts val="0"/>
                        </a:spcAft>
                      </a:pPr>
                      <a:r>
                        <a:rPr lang="zh-TW" sz="3200" kern="100" dirty="0">
                          <a:effectLst/>
                        </a:rPr>
                        <a:t>九導</a:t>
                      </a:r>
                    </a:p>
                    <a:p>
                      <a:pPr>
                        <a:spcAft>
                          <a:spcPts val="0"/>
                        </a:spcAft>
                      </a:pPr>
                      <a:r>
                        <a:rPr lang="zh-TW" sz="3200" kern="100" dirty="0">
                          <a:effectLst/>
                        </a:rPr>
                        <a:t>教務處</a:t>
                      </a:r>
                      <a:endParaRPr lang="zh-TW" sz="3200" kern="100" dirty="0">
                        <a:effectLst/>
                        <a:latin typeface="+mj-ea"/>
                        <a:ea typeface="+mj-ea"/>
                        <a:cs typeface="Times New Roman"/>
                      </a:endParaRPr>
                    </a:p>
                  </a:txBody>
                  <a:tcPr marL="68580" marR="68580" marT="0" marB="0"/>
                </a:tc>
              </a:tr>
            </a:tbl>
          </a:graphicData>
        </a:graphic>
      </p:graphicFrame>
    </p:spTree>
    <p:extLst>
      <p:ext uri="{BB962C8B-B14F-4D97-AF65-F5344CB8AC3E}">
        <p14:creationId xmlns:p14="http://schemas.microsoft.com/office/powerpoint/2010/main" val="25891364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764704"/>
            <a:ext cx="7125113" cy="924475"/>
          </a:xfrm>
        </p:spPr>
        <p:txBody>
          <a:bodyPr>
            <a:normAutofit/>
          </a:bodyPr>
          <a:lstStyle/>
          <a:p>
            <a:r>
              <a:rPr lang="zh-TW" altLang="en-US" sz="3600" b="1" dirty="0" smtClean="0">
                <a:solidFill>
                  <a:srgbClr val="0000FF"/>
                </a:solidFill>
              </a:rPr>
              <a:t>給學生</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72407917"/>
              </p:ext>
            </p:extLst>
          </p:nvPr>
        </p:nvGraphicFramePr>
        <p:xfrm>
          <a:off x="179512" y="1916832"/>
          <a:ext cx="8784980" cy="2808312"/>
        </p:xfrm>
        <a:graphic>
          <a:graphicData uri="http://schemas.openxmlformats.org/drawingml/2006/table">
            <a:tbl>
              <a:tblPr firstRow="1" bandRow="1">
                <a:tableStyleId>{073A0DAA-6AF3-43AB-8588-CEC1D06C72B9}</a:tableStyleId>
              </a:tblPr>
              <a:tblGrid>
                <a:gridCol w="4104456"/>
                <a:gridCol w="3672409"/>
                <a:gridCol w="1008115"/>
              </a:tblGrid>
              <a:tr h="796387">
                <a:tc>
                  <a:txBody>
                    <a:bodyPr/>
                    <a:lstStyle/>
                    <a:p>
                      <a:pPr algn="ctr"/>
                      <a:r>
                        <a:rPr lang="zh-TW" altLang="en-US" sz="3200" dirty="0" smtClean="0"/>
                        <a:t>項目</a:t>
                      </a:r>
                      <a:endParaRPr lang="zh-TW" altLang="en-US" sz="3200" dirty="0">
                        <a:latin typeface="+mj-ea"/>
                        <a:ea typeface="+mj-ea"/>
                      </a:endParaRPr>
                    </a:p>
                  </a:txBody>
                  <a:tcPr/>
                </a:tc>
                <a:tc>
                  <a:txBody>
                    <a:bodyPr/>
                    <a:lstStyle/>
                    <a:p>
                      <a:pPr algn="ctr"/>
                      <a:r>
                        <a:rPr lang="zh-TW" altLang="en-US" sz="3200" dirty="0" smtClean="0"/>
                        <a:t>時間</a:t>
                      </a:r>
                      <a:endParaRPr lang="zh-TW" altLang="en-US" sz="3200" dirty="0">
                        <a:latin typeface="+mj-ea"/>
                        <a:ea typeface="+mj-ea"/>
                      </a:endParaRPr>
                    </a:p>
                  </a:txBody>
                  <a:tcPr/>
                </a:tc>
                <a:tc>
                  <a:txBody>
                    <a:bodyPr/>
                    <a:lstStyle/>
                    <a:p>
                      <a:pPr algn="ctr"/>
                      <a:r>
                        <a:rPr lang="zh-TW" altLang="en-US" sz="3200" dirty="0" smtClean="0"/>
                        <a:t>主辦</a:t>
                      </a:r>
                      <a:endParaRPr lang="en-US" altLang="zh-TW" sz="3200" dirty="0" smtClean="0">
                        <a:latin typeface="+mj-ea"/>
                        <a:ea typeface="+mj-ea"/>
                      </a:endParaRPr>
                    </a:p>
                  </a:txBody>
                  <a:tcPr/>
                </a:tc>
              </a:tr>
              <a:tr h="2011925">
                <a:tc>
                  <a:txBody>
                    <a:bodyPr/>
                    <a:lstStyle/>
                    <a:p>
                      <a:pPr>
                        <a:spcAft>
                          <a:spcPts val="0"/>
                        </a:spcAft>
                      </a:pPr>
                      <a:r>
                        <a:rPr lang="en-US" altLang="zh-TW" sz="3200" kern="100" dirty="0" smtClean="0">
                          <a:effectLst/>
                        </a:rPr>
                        <a:t>8.</a:t>
                      </a:r>
                      <a:r>
                        <a:rPr lang="zh-TW" sz="3200" kern="100" dirty="0" smtClean="0">
                          <a:effectLst/>
                        </a:rPr>
                        <a:t>參加</a:t>
                      </a:r>
                      <a:r>
                        <a:rPr lang="zh-TW" sz="3200" kern="100" dirty="0">
                          <a:effectLst/>
                        </a:rPr>
                        <a:t>基</a:t>
                      </a:r>
                      <a:r>
                        <a:rPr lang="zh-TW" sz="3200" kern="100" dirty="0" smtClean="0">
                          <a:effectLst/>
                        </a:rPr>
                        <a:t>北區</a:t>
                      </a:r>
                      <a:r>
                        <a:rPr lang="en-US" altLang="zh-TW" sz="3200" kern="100" dirty="0" smtClean="0">
                          <a:effectLst/>
                        </a:rPr>
                        <a:t>13</a:t>
                      </a:r>
                      <a:r>
                        <a:rPr lang="zh-TW" altLang="en-US" sz="3200" kern="100" dirty="0" smtClean="0">
                          <a:effectLst/>
                        </a:rPr>
                        <a:t>校聯盟</a:t>
                      </a:r>
                      <a:r>
                        <a:rPr lang="zh-TW" sz="3200" kern="100" dirty="0" smtClean="0">
                          <a:effectLst/>
                        </a:rPr>
                        <a:t>統一</a:t>
                      </a:r>
                      <a:r>
                        <a:rPr lang="zh-TW" sz="3200" kern="100" dirty="0">
                          <a:effectLst/>
                        </a:rPr>
                        <a:t>複習考，並</a:t>
                      </a:r>
                      <a:r>
                        <a:rPr lang="zh-TW" sz="3200" kern="100" dirty="0" smtClean="0">
                          <a:effectLst/>
                        </a:rPr>
                        <a:t>提供基</a:t>
                      </a:r>
                      <a:r>
                        <a:rPr lang="zh-TW" sz="3200" kern="100" dirty="0">
                          <a:effectLst/>
                        </a:rPr>
                        <a:t>北區男女排序</a:t>
                      </a:r>
                      <a:r>
                        <a:rPr lang="zh-TW" sz="3200" kern="100" dirty="0" smtClean="0">
                          <a:effectLst/>
                        </a:rPr>
                        <a:t>。</a:t>
                      </a:r>
                      <a:endParaRPr lang="en-US" altLang="zh-TW" sz="3200" kern="100" dirty="0" smtClean="0">
                        <a:effectLst/>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400" kern="100" dirty="0" smtClean="0">
                          <a:effectLst/>
                        </a:rPr>
                        <a:t>依公告時間</a:t>
                      </a:r>
                      <a:endParaRPr lang="en-US" altLang="zh-TW" sz="2400" kern="1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sz="2400" kern="100" dirty="0">
                        <a:solidFill>
                          <a:schemeClr val="bg1"/>
                        </a:solidFill>
                        <a:effectLst/>
                        <a:latin typeface="+mj-ea"/>
                        <a:ea typeface="+mj-ea"/>
                        <a:cs typeface="Times New Roman"/>
                      </a:endParaRPr>
                    </a:p>
                  </a:txBody>
                  <a:tcPr marL="68580" marR="68580" marT="0" marB="0"/>
                </a:tc>
                <a:tc>
                  <a:txBody>
                    <a:bodyPr/>
                    <a:lstStyle/>
                    <a:p>
                      <a:pPr>
                        <a:spcAft>
                          <a:spcPts val="0"/>
                        </a:spcAft>
                      </a:pPr>
                      <a:r>
                        <a:rPr lang="zh-TW" sz="2400" kern="100" dirty="0">
                          <a:effectLst/>
                        </a:rPr>
                        <a:t>教務處</a:t>
                      </a:r>
                      <a:endParaRPr lang="zh-TW" sz="2400" kern="100" dirty="0">
                        <a:solidFill>
                          <a:schemeClr val="bg1"/>
                        </a:solidFill>
                        <a:effectLst/>
                        <a:latin typeface="+mj-ea"/>
                        <a:ea typeface="+mj-ea"/>
                        <a:cs typeface="Times New Roman"/>
                      </a:endParaRPr>
                    </a:p>
                  </a:txBody>
                  <a:tcPr marL="68580" marR="68580" marT="0" marB="0"/>
                </a:tc>
              </a:tr>
            </a:tbl>
          </a:graphicData>
        </a:graphic>
      </p:graphicFrame>
    </p:spTree>
    <p:extLst>
      <p:ext uri="{BB962C8B-B14F-4D97-AF65-F5344CB8AC3E}">
        <p14:creationId xmlns:p14="http://schemas.microsoft.com/office/powerpoint/2010/main" val="6567895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solidFill>
                  <a:srgbClr val="0000FF"/>
                </a:solidFill>
              </a:rPr>
              <a:t>給學生</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98946771"/>
              </p:ext>
            </p:extLst>
          </p:nvPr>
        </p:nvGraphicFramePr>
        <p:xfrm>
          <a:off x="251520" y="1772816"/>
          <a:ext cx="8435280" cy="2736304"/>
        </p:xfrm>
        <a:graphic>
          <a:graphicData uri="http://schemas.openxmlformats.org/drawingml/2006/table">
            <a:tbl>
              <a:tblPr firstRow="1" bandRow="1">
                <a:tableStyleId>{073A0DAA-6AF3-43AB-8588-CEC1D06C72B9}</a:tableStyleId>
              </a:tblPr>
              <a:tblGrid>
                <a:gridCol w="4824536"/>
                <a:gridCol w="2016224"/>
                <a:gridCol w="1594520"/>
              </a:tblGrid>
              <a:tr h="766165">
                <a:tc>
                  <a:txBody>
                    <a:bodyPr/>
                    <a:lstStyle/>
                    <a:p>
                      <a:pPr algn="ctr"/>
                      <a:r>
                        <a:rPr lang="zh-TW" altLang="en-US" sz="3600" dirty="0" smtClean="0"/>
                        <a:t>項目</a:t>
                      </a:r>
                      <a:endParaRPr lang="zh-TW" altLang="en-US" sz="3600" dirty="0">
                        <a:latin typeface="+mn-ea"/>
                        <a:ea typeface="+mn-ea"/>
                      </a:endParaRPr>
                    </a:p>
                  </a:txBody>
                  <a:tcPr/>
                </a:tc>
                <a:tc>
                  <a:txBody>
                    <a:bodyPr/>
                    <a:lstStyle/>
                    <a:p>
                      <a:pPr algn="ctr"/>
                      <a:r>
                        <a:rPr lang="zh-TW" altLang="en-US" sz="3600" dirty="0" smtClean="0"/>
                        <a:t>時間</a:t>
                      </a:r>
                      <a:endParaRPr lang="zh-TW" altLang="en-US" sz="3600" dirty="0">
                        <a:latin typeface="+mn-ea"/>
                        <a:ea typeface="+mn-ea"/>
                      </a:endParaRPr>
                    </a:p>
                  </a:txBody>
                  <a:tcPr/>
                </a:tc>
                <a:tc>
                  <a:txBody>
                    <a:bodyPr/>
                    <a:lstStyle/>
                    <a:p>
                      <a:pPr algn="ctr"/>
                      <a:r>
                        <a:rPr lang="zh-TW" altLang="en-US" sz="3600" dirty="0" smtClean="0"/>
                        <a:t>主辦</a:t>
                      </a:r>
                      <a:endParaRPr lang="zh-TW" altLang="en-US" sz="3600" dirty="0">
                        <a:latin typeface="+mn-ea"/>
                        <a:ea typeface="+mn-ea"/>
                      </a:endParaRPr>
                    </a:p>
                  </a:txBody>
                  <a:tcPr/>
                </a:tc>
              </a:tr>
              <a:tr h="1970139">
                <a:tc>
                  <a:txBody>
                    <a:bodyPr/>
                    <a:lstStyle/>
                    <a:p>
                      <a:pPr>
                        <a:spcAft>
                          <a:spcPts val="0"/>
                        </a:spcAft>
                      </a:pPr>
                      <a:r>
                        <a:rPr lang="en-US" altLang="zh-TW" sz="3600" kern="100" dirty="0" smtClean="0">
                          <a:effectLst/>
                        </a:rPr>
                        <a:t>9.</a:t>
                      </a:r>
                      <a:r>
                        <a:rPr lang="zh-TW" sz="3600" kern="100" dirty="0" smtClean="0">
                          <a:effectLst/>
                        </a:rPr>
                        <a:t>安排</a:t>
                      </a:r>
                      <a:r>
                        <a:rPr lang="zh-TW" sz="3600" kern="100" dirty="0">
                          <a:effectLst/>
                        </a:rPr>
                        <a:t>會考各科名師講堂進行考前重點剖析與應試準備的考前開示。</a:t>
                      </a:r>
                      <a:endParaRPr lang="zh-TW" sz="3600" kern="100" dirty="0">
                        <a:solidFill>
                          <a:schemeClr val="bg1"/>
                        </a:solidFill>
                        <a:effectLst/>
                        <a:latin typeface="+mn-ea"/>
                        <a:ea typeface="+mn-ea"/>
                        <a:cs typeface="Times New Roman"/>
                      </a:endParaRPr>
                    </a:p>
                  </a:txBody>
                  <a:tcPr marL="68580" marR="68580" marT="0" marB="0"/>
                </a:tc>
                <a:tc>
                  <a:txBody>
                    <a:bodyPr/>
                    <a:lstStyle/>
                    <a:p>
                      <a:pPr>
                        <a:spcAft>
                          <a:spcPts val="0"/>
                        </a:spcAft>
                      </a:pPr>
                      <a:r>
                        <a:rPr lang="zh-TW" sz="3600" kern="100" dirty="0" smtClean="0">
                          <a:effectLst/>
                        </a:rPr>
                        <a:t>第</a:t>
                      </a:r>
                      <a:r>
                        <a:rPr lang="en-US" altLang="zh-TW" sz="3600" kern="100" dirty="0" smtClean="0">
                          <a:effectLst/>
                        </a:rPr>
                        <a:t>4</a:t>
                      </a:r>
                      <a:r>
                        <a:rPr lang="zh-TW" sz="3600" kern="100" dirty="0" smtClean="0">
                          <a:effectLst/>
                        </a:rPr>
                        <a:t>次</a:t>
                      </a:r>
                      <a:endParaRPr lang="en-US" altLang="zh-TW" sz="3600" kern="100" dirty="0" smtClean="0">
                        <a:effectLst/>
                      </a:endParaRPr>
                    </a:p>
                    <a:p>
                      <a:pPr>
                        <a:spcAft>
                          <a:spcPts val="0"/>
                        </a:spcAft>
                      </a:pPr>
                      <a:r>
                        <a:rPr lang="zh-TW" sz="3600" kern="100" dirty="0" smtClean="0">
                          <a:effectLst/>
                        </a:rPr>
                        <a:t>複習</a:t>
                      </a:r>
                      <a:r>
                        <a:rPr lang="zh-TW" sz="3600" kern="100" dirty="0">
                          <a:effectLst/>
                        </a:rPr>
                        <a:t>考</a:t>
                      </a:r>
                      <a:r>
                        <a:rPr lang="zh-TW" sz="3600" kern="100" dirty="0" smtClean="0">
                          <a:effectLst/>
                        </a:rPr>
                        <a:t>後</a:t>
                      </a:r>
                      <a:r>
                        <a:rPr lang="en-US" altLang="zh-TW" sz="3600" kern="100" dirty="0" smtClean="0">
                          <a:effectLst/>
                        </a:rPr>
                        <a:t>(</a:t>
                      </a:r>
                      <a:r>
                        <a:rPr lang="zh-TW" altLang="en-US" sz="3600" kern="100" dirty="0" smtClean="0">
                          <a:effectLst/>
                        </a:rPr>
                        <a:t>暫定</a:t>
                      </a:r>
                      <a:r>
                        <a:rPr lang="en-US" altLang="zh-TW" sz="3600" kern="100" dirty="0" smtClean="0">
                          <a:effectLst/>
                        </a:rPr>
                        <a:t>)</a:t>
                      </a:r>
                      <a:endParaRPr lang="zh-TW" sz="3600" kern="100" dirty="0">
                        <a:solidFill>
                          <a:schemeClr val="bg1"/>
                        </a:solidFill>
                        <a:effectLst/>
                        <a:latin typeface="+mn-ea"/>
                        <a:ea typeface="+mn-ea"/>
                        <a:cs typeface="Times New Roman"/>
                      </a:endParaRPr>
                    </a:p>
                  </a:txBody>
                  <a:tcPr marL="68580" marR="68580" marT="0" marB="0"/>
                </a:tc>
                <a:tc>
                  <a:txBody>
                    <a:bodyPr/>
                    <a:lstStyle/>
                    <a:p>
                      <a:pPr>
                        <a:spcAft>
                          <a:spcPts val="0"/>
                        </a:spcAft>
                      </a:pPr>
                      <a:r>
                        <a:rPr lang="zh-TW" sz="3600" kern="100" dirty="0">
                          <a:effectLst/>
                        </a:rPr>
                        <a:t>教務處</a:t>
                      </a:r>
                      <a:endParaRPr lang="zh-TW" sz="3600" kern="100" dirty="0">
                        <a:solidFill>
                          <a:schemeClr val="bg1"/>
                        </a:solidFill>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7473907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548680"/>
            <a:ext cx="7125113" cy="924475"/>
          </a:xfrm>
        </p:spPr>
        <p:txBody>
          <a:bodyPr>
            <a:normAutofit/>
          </a:bodyPr>
          <a:lstStyle/>
          <a:p>
            <a:r>
              <a:rPr lang="zh-TW" altLang="en-US" sz="4000" b="1" dirty="0" smtClean="0">
                <a:solidFill>
                  <a:srgbClr val="0000FF"/>
                </a:solidFill>
              </a:rPr>
              <a:t>給學生</a:t>
            </a:r>
            <a:r>
              <a:rPr lang="en-US" altLang="zh-TW" sz="4000" b="1" dirty="0" smtClean="0">
                <a:solidFill>
                  <a:srgbClr val="0000FF"/>
                </a:solidFill>
              </a:rPr>
              <a:t>-</a:t>
            </a:r>
            <a:endParaRPr lang="zh-TW" altLang="en-US" sz="40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91712492"/>
              </p:ext>
            </p:extLst>
          </p:nvPr>
        </p:nvGraphicFramePr>
        <p:xfrm>
          <a:off x="179512" y="1556792"/>
          <a:ext cx="8748466" cy="3653898"/>
        </p:xfrm>
        <a:graphic>
          <a:graphicData uri="http://schemas.openxmlformats.org/drawingml/2006/table">
            <a:tbl>
              <a:tblPr firstRow="1" bandRow="1">
                <a:tableStyleId>{5202B0CA-FC54-4496-8BCA-5EF66A818D29}</a:tableStyleId>
              </a:tblPr>
              <a:tblGrid>
                <a:gridCol w="4497457"/>
                <a:gridCol w="2539093"/>
                <a:gridCol w="1711916"/>
              </a:tblGrid>
              <a:tr h="774476">
                <a:tc>
                  <a:txBody>
                    <a:bodyPr/>
                    <a:lstStyle/>
                    <a:p>
                      <a:pPr algn="ctr"/>
                      <a:r>
                        <a:rPr lang="zh-TW" altLang="en-US" sz="3200" dirty="0" smtClean="0"/>
                        <a:t>項目</a:t>
                      </a:r>
                      <a:endParaRPr lang="zh-TW" altLang="en-US" sz="3200" dirty="0">
                        <a:latin typeface="+mn-ea"/>
                        <a:ea typeface="+mn-ea"/>
                      </a:endParaRPr>
                    </a:p>
                  </a:txBody>
                  <a:tcPr/>
                </a:tc>
                <a:tc>
                  <a:txBody>
                    <a:bodyPr/>
                    <a:lstStyle/>
                    <a:p>
                      <a:pPr algn="ctr"/>
                      <a:r>
                        <a:rPr lang="zh-TW" altLang="en-US" sz="3200" dirty="0" smtClean="0"/>
                        <a:t>時間</a:t>
                      </a:r>
                      <a:endParaRPr lang="zh-TW" altLang="en-US" sz="3200" dirty="0">
                        <a:latin typeface="+mn-ea"/>
                        <a:ea typeface="+mn-ea"/>
                      </a:endParaRPr>
                    </a:p>
                  </a:txBody>
                  <a:tcPr/>
                </a:tc>
                <a:tc>
                  <a:txBody>
                    <a:bodyPr/>
                    <a:lstStyle/>
                    <a:p>
                      <a:pPr algn="ctr"/>
                      <a:r>
                        <a:rPr lang="zh-TW" altLang="en-US" sz="3200" dirty="0" smtClean="0"/>
                        <a:t>主辦</a:t>
                      </a:r>
                      <a:endParaRPr lang="zh-TW" altLang="en-US" sz="3200" dirty="0">
                        <a:latin typeface="+mn-ea"/>
                        <a:ea typeface="+mn-ea"/>
                      </a:endParaRPr>
                    </a:p>
                  </a:txBody>
                  <a:tcPr/>
                </a:tc>
              </a:tr>
              <a:tr h="1532506">
                <a:tc>
                  <a:txBody>
                    <a:bodyPr/>
                    <a:lstStyle/>
                    <a:p>
                      <a:pPr>
                        <a:spcAft>
                          <a:spcPts val="0"/>
                        </a:spcAft>
                      </a:pPr>
                      <a:r>
                        <a:rPr lang="en-US" altLang="zh-TW" sz="3200" kern="100" dirty="0" smtClean="0">
                          <a:effectLst/>
                        </a:rPr>
                        <a:t>11.</a:t>
                      </a:r>
                      <a:r>
                        <a:rPr lang="zh-TW" sz="3200" kern="100" dirty="0" smtClean="0">
                          <a:effectLst/>
                        </a:rPr>
                        <a:t>多元</a:t>
                      </a:r>
                      <a:r>
                        <a:rPr lang="zh-TW" sz="3200" kern="100" dirty="0">
                          <a:effectLst/>
                        </a:rPr>
                        <a:t>入學</a:t>
                      </a:r>
                      <a:r>
                        <a:rPr lang="zh-TW" sz="3200" kern="100" dirty="0" smtClean="0">
                          <a:effectLst/>
                        </a:rPr>
                        <a:t>宣導</a:t>
                      </a:r>
                      <a:endParaRPr lang="zh-TW" altLang="zh-TW" sz="3200" kern="100" dirty="0" smtClean="0">
                        <a:effectLst/>
                        <a:latin typeface="+mn-ea"/>
                        <a:ea typeface="+mn-ea"/>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altLang="zh-TW" sz="3200" kern="100" dirty="0" smtClean="0">
                          <a:effectLst/>
                        </a:rPr>
                        <a:t>3</a:t>
                      </a:r>
                      <a:r>
                        <a:rPr lang="zh-TW" altLang="en-US" sz="3200" kern="100" dirty="0" smtClean="0">
                          <a:effectLst/>
                        </a:rPr>
                        <a:t>月</a:t>
                      </a:r>
                      <a:endParaRPr lang="en-US" altLang="zh-TW" sz="3200" kern="100" dirty="0" smtClean="0">
                        <a:effectLst/>
                      </a:endParaRPr>
                    </a:p>
                    <a:p>
                      <a:pPr>
                        <a:spcAft>
                          <a:spcPts val="0"/>
                        </a:spcAft>
                      </a:pPr>
                      <a:r>
                        <a:rPr lang="en-US" altLang="zh-TW" sz="3200" kern="100" dirty="0" smtClean="0">
                          <a:effectLst/>
                        </a:rPr>
                        <a:t>(</a:t>
                      </a:r>
                      <a:r>
                        <a:rPr lang="zh-TW" altLang="en-US" sz="3200" kern="100" dirty="0" smtClean="0">
                          <a:effectLst/>
                        </a:rPr>
                        <a:t>暫定</a:t>
                      </a:r>
                      <a:r>
                        <a:rPr lang="en-US" altLang="zh-TW" sz="3200" kern="100" dirty="0" smtClean="0">
                          <a:effectLst/>
                        </a:rPr>
                        <a:t>)</a:t>
                      </a:r>
                      <a:endParaRPr lang="zh-TW" sz="3200" kern="100" dirty="0">
                        <a:effectLst/>
                      </a:endParaRPr>
                    </a:p>
                  </a:txBody>
                  <a:tcPr marL="68580" marR="68580" marT="0" marB="0"/>
                </a:tc>
                <a:tc>
                  <a:txBody>
                    <a:bodyPr/>
                    <a:lstStyle/>
                    <a:p>
                      <a:pPr>
                        <a:spcAft>
                          <a:spcPts val="0"/>
                        </a:spcAft>
                      </a:pPr>
                      <a:r>
                        <a:rPr lang="zh-TW" sz="3200" kern="100" dirty="0">
                          <a:effectLst/>
                        </a:rPr>
                        <a:t>輔導室</a:t>
                      </a:r>
                    </a:p>
                    <a:p>
                      <a:pPr>
                        <a:spcAft>
                          <a:spcPts val="0"/>
                        </a:spcAft>
                      </a:pPr>
                      <a:r>
                        <a:rPr lang="zh-TW" sz="3200" kern="100" dirty="0">
                          <a:effectLst/>
                        </a:rPr>
                        <a:t>教務處</a:t>
                      </a:r>
                      <a:endParaRPr lang="zh-TW" sz="3200" b="0" kern="100" dirty="0">
                        <a:solidFill>
                          <a:schemeClr val="bg1"/>
                        </a:solidFill>
                        <a:effectLst/>
                        <a:latin typeface="+mn-ea"/>
                        <a:ea typeface="+mn-ea"/>
                        <a:cs typeface="Times New Roman"/>
                      </a:endParaRPr>
                    </a:p>
                  </a:txBody>
                  <a:tcPr marL="68580" marR="68580" marT="0" marB="0"/>
                </a:tc>
              </a:tr>
              <a:tr h="1346916">
                <a:tc>
                  <a:txBody>
                    <a:bodyPr/>
                    <a:lstStyle/>
                    <a:p>
                      <a:pPr>
                        <a:spcAft>
                          <a:spcPts val="0"/>
                        </a:spcAft>
                      </a:pPr>
                      <a:r>
                        <a:rPr lang="en-US" altLang="zh-TW" sz="3200" kern="100" dirty="0" smtClean="0">
                          <a:effectLst/>
                        </a:rPr>
                        <a:t>12.</a:t>
                      </a:r>
                      <a:r>
                        <a:rPr lang="zh-TW" sz="3200" kern="100" dirty="0" smtClean="0">
                          <a:effectLst/>
                        </a:rPr>
                        <a:t>高中</a:t>
                      </a:r>
                      <a:r>
                        <a:rPr lang="zh-TW" sz="3200" kern="100" dirty="0">
                          <a:effectLst/>
                        </a:rPr>
                        <a:t>職參</a:t>
                      </a:r>
                      <a:r>
                        <a:rPr lang="zh-TW" sz="3200" kern="100" dirty="0" smtClean="0">
                          <a:effectLst/>
                        </a:rPr>
                        <a:t>訪</a:t>
                      </a:r>
                      <a:endParaRPr lang="zh-TW" sz="3200" kern="100" dirty="0">
                        <a:effectLst/>
                        <a:latin typeface="+mn-ea"/>
                        <a:ea typeface="+mn-ea"/>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00" dirty="0" smtClean="0">
                          <a:effectLst/>
                        </a:rPr>
                        <a:t>10</a:t>
                      </a:r>
                      <a:r>
                        <a:rPr lang="en-US" altLang="zh-TW" sz="3200" kern="100" dirty="0" smtClean="0">
                          <a:effectLst/>
                        </a:rPr>
                        <a:t>6</a:t>
                      </a:r>
                      <a:r>
                        <a:rPr lang="zh-TW" altLang="en-US" sz="3200" kern="100" dirty="0" smtClean="0">
                          <a:effectLst/>
                        </a:rPr>
                        <a:t>年</a:t>
                      </a:r>
                      <a:r>
                        <a:rPr lang="en-US" altLang="zh-TW" sz="3200" kern="100" dirty="0" smtClean="0">
                          <a:effectLst/>
                        </a:rPr>
                        <a:t>5</a:t>
                      </a:r>
                      <a:r>
                        <a:rPr lang="zh-TW" altLang="en-US" sz="3200" kern="100" dirty="0" smtClean="0">
                          <a:effectLst/>
                        </a:rPr>
                        <a:t>月</a:t>
                      </a:r>
                      <a:endParaRPr lang="en-US" altLang="zh-TW" sz="3200" kern="1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kern="100" dirty="0" smtClean="0">
                          <a:effectLst/>
                        </a:rPr>
                        <a:t>(</a:t>
                      </a:r>
                      <a:r>
                        <a:rPr lang="zh-TW" sz="3200" kern="100" dirty="0" smtClean="0">
                          <a:effectLst/>
                        </a:rPr>
                        <a:t>暫定</a:t>
                      </a:r>
                      <a:r>
                        <a:rPr lang="en-US" altLang="zh-TW" sz="3200" kern="100" dirty="0" smtClean="0">
                          <a:effectLst/>
                        </a:rPr>
                        <a:t>)</a:t>
                      </a:r>
                      <a:endParaRPr lang="zh-TW" sz="3200" kern="100" dirty="0">
                        <a:effectLst/>
                        <a:latin typeface="+mn-ea"/>
                        <a:ea typeface="+mn-ea"/>
                        <a:cs typeface="Times New Roman"/>
                      </a:endParaRPr>
                    </a:p>
                  </a:txBody>
                  <a:tcPr marL="68580" marR="68580" marT="0" marB="0"/>
                </a:tc>
                <a:tc>
                  <a:txBody>
                    <a:bodyPr/>
                    <a:lstStyle/>
                    <a:p>
                      <a:pPr>
                        <a:spcAft>
                          <a:spcPts val="0"/>
                        </a:spcAft>
                      </a:pPr>
                      <a:r>
                        <a:rPr lang="zh-TW" sz="3200" kern="100" dirty="0">
                          <a:effectLst/>
                        </a:rPr>
                        <a:t>輔導室</a:t>
                      </a:r>
                      <a:endParaRPr lang="zh-TW" sz="3200" b="0" kern="100" dirty="0">
                        <a:solidFill>
                          <a:schemeClr val="bg1"/>
                        </a:solidFill>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2354192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7125113" cy="924475"/>
          </a:xfrm>
        </p:spPr>
        <p:txBody>
          <a:bodyPr>
            <a:normAutofit/>
          </a:bodyPr>
          <a:lstStyle/>
          <a:p>
            <a:r>
              <a:rPr lang="zh-TW" altLang="en-US" sz="4000" b="1" dirty="0" smtClean="0">
                <a:solidFill>
                  <a:srgbClr val="0000FF"/>
                </a:solidFill>
              </a:rPr>
              <a:t>給學生</a:t>
            </a:r>
            <a:r>
              <a:rPr lang="en-US" altLang="zh-TW" sz="4000" b="1" dirty="0" smtClean="0">
                <a:solidFill>
                  <a:srgbClr val="0000FF"/>
                </a:solidFill>
              </a:rPr>
              <a:t>-</a:t>
            </a:r>
            <a:endParaRPr lang="zh-TW" altLang="en-US" sz="40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3443791"/>
              </p:ext>
            </p:extLst>
          </p:nvPr>
        </p:nvGraphicFramePr>
        <p:xfrm>
          <a:off x="107504" y="1556792"/>
          <a:ext cx="8856986" cy="2592289"/>
        </p:xfrm>
        <a:graphic>
          <a:graphicData uri="http://schemas.openxmlformats.org/drawingml/2006/table">
            <a:tbl>
              <a:tblPr firstRow="1" bandRow="1">
                <a:tableStyleId>{073A0DAA-6AF3-43AB-8588-CEC1D06C72B9}</a:tableStyleId>
              </a:tblPr>
              <a:tblGrid>
                <a:gridCol w="4752528"/>
                <a:gridCol w="3119106"/>
                <a:gridCol w="985352"/>
              </a:tblGrid>
              <a:tr h="623462">
                <a:tc>
                  <a:txBody>
                    <a:bodyPr/>
                    <a:lstStyle/>
                    <a:p>
                      <a:r>
                        <a:rPr lang="zh-TW" altLang="en-US" sz="3200" dirty="0" smtClean="0">
                          <a:latin typeface="+mj-ea"/>
                          <a:ea typeface="+mj-ea"/>
                        </a:rPr>
                        <a:t>項目</a:t>
                      </a:r>
                      <a:endParaRPr lang="zh-TW" altLang="en-US" sz="3200" dirty="0">
                        <a:latin typeface="+mj-ea"/>
                        <a:ea typeface="+mj-ea"/>
                      </a:endParaRPr>
                    </a:p>
                  </a:txBody>
                  <a:tcPr/>
                </a:tc>
                <a:tc>
                  <a:txBody>
                    <a:bodyPr/>
                    <a:lstStyle/>
                    <a:p>
                      <a:r>
                        <a:rPr lang="zh-TW" altLang="en-US" sz="3200" dirty="0" smtClean="0">
                          <a:latin typeface="+mj-ea"/>
                          <a:ea typeface="+mj-ea"/>
                        </a:rPr>
                        <a:t>時間</a:t>
                      </a:r>
                      <a:endParaRPr lang="zh-TW" altLang="en-US" sz="3200" dirty="0">
                        <a:latin typeface="+mj-ea"/>
                        <a:ea typeface="+mj-ea"/>
                      </a:endParaRPr>
                    </a:p>
                  </a:txBody>
                  <a:tcPr/>
                </a:tc>
                <a:tc>
                  <a:txBody>
                    <a:bodyPr/>
                    <a:lstStyle/>
                    <a:p>
                      <a:r>
                        <a:rPr lang="zh-TW" altLang="en-US" sz="2800" dirty="0" smtClean="0">
                          <a:latin typeface="+mj-ea"/>
                          <a:ea typeface="+mj-ea"/>
                        </a:rPr>
                        <a:t>主辦</a:t>
                      </a:r>
                      <a:endParaRPr lang="zh-TW" altLang="en-US" sz="2800" dirty="0">
                        <a:latin typeface="+mj-ea"/>
                        <a:ea typeface="+mj-ea"/>
                      </a:endParaRPr>
                    </a:p>
                  </a:txBody>
                  <a:tcPr/>
                </a:tc>
              </a:tr>
              <a:tr h="1968827">
                <a:tc>
                  <a:txBody>
                    <a:bodyPr/>
                    <a:lstStyle/>
                    <a:p>
                      <a:pPr>
                        <a:spcAft>
                          <a:spcPts val="0"/>
                        </a:spcAft>
                      </a:pPr>
                      <a:r>
                        <a:rPr lang="en-US" altLang="zh-TW" sz="3200" kern="100" dirty="0" smtClean="0">
                          <a:effectLst/>
                          <a:latin typeface="+mj-ea"/>
                          <a:ea typeface="+mj-ea"/>
                        </a:rPr>
                        <a:t>13.</a:t>
                      </a:r>
                    </a:p>
                    <a:p>
                      <a:pPr>
                        <a:spcAft>
                          <a:spcPts val="0"/>
                        </a:spcAft>
                      </a:pPr>
                      <a:r>
                        <a:rPr lang="zh-TW" sz="3200" kern="100" dirty="0" smtClean="0">
                          <a:effectLst/>
                          <a:latin typeface="+mj-ea"/>
                          <a:ea typeface="+mj-ea"/>
                        </a:rPr>
                        <a:t>免試</a:t>
                      </a:r>
                      <a:r>
                        <a:rPr lang="zh-TW" sz="3200" kern="100" dirty="0">
                          <a:effectLst/>
                          <a:latin typeface="+mj-ea"/>
                          <a:ea typeface="+mj-ea"/>
                        </a:rPr>
                        <a:t>入學模擬志願選</a:t>
                      </a:r>
                      <a:r>
                        <a:rPr lang="zh-TW" sz="3200" kern="100" dirty="0" smtClean="0">
                          <a:effectLst/>
                          <a:latin typeface="+mj-ea"/>
                          <a:ea typeface="+mj-ea"/>
                        </a:rPr>
                        <a:t>填</a:t>
                      </a:r>
                      <a:endParaRPr lang="en-US" altLang="zh-TW" sz="3200" kern="100" dirty="0" smtClean="0">
                        <a:effectLst/>
                        <a:latin typeface="+mj-ea"/>
                        <a:ea typeface="+mj-ea"/>
                      </a:endParaRPr>
                    </a:p>
                    <a:p>
                      <a:pPr>
                        <a:spcAft>
                          <a:spcPts val="0"/>
                        </a:spcAft>
                      </a:pPr>
                      <a:r>
                        <a:rPr lang="en-US" sz="3200" kern="100" dirty="0" smtClean="0">
                          <a:effectLst/>
                          <a:latin typeface="+mj-ea"/>
                          <a:ea typeface="+mj-ea"/>
                        </a:rPr>
                        <a:t>(</a:t>
                      </a:r>
                      <a:r>
                        <a:rPr lang="zh-TW" sz="3200" kern="100" dirty="0">
                          <a:effectLst/>
                          <a:latin typeface="+mj-ea"/>
                          <a:ea typeface="+mj-ea"/>
                        </a:rPr>
                        <a:t>第</a:t>
                      </a:r>
                      <a:r>
                        <a:rPr lang="en-US" sz="3200" kern="100" dirty="0" smtClean="0">
                          <a:effectLst/>
                          <a:latin typeface="+mj-ea"/>
                          <a:ea typeface="+mj-ea"/>
                        </a:rPr>
                        <a:t>2</a:t>
                      </a:r>
                      <a:r>
                        <a:rPr lang="zh-TW" altLang="en-US" sz="3200" kern="100" dirty="0" smtClean="0">
                          <a:effectLst/>
                          <a:latin typeface="+mj-ea"/>
                          <a:ea typeface="+mj-ea"/>
                        </a:rPr>
                        <a:t>、</a:t>
                      </a:r>
                      <a:r>
                        <a:rPr lang="en-US" altLang="zh-TW" sz="3200" kern="100" dirty="0" smtClean="0">
                          <a:effectLst/>
                          <a:latin typeface="+mj-ea"/>
                          <a:ea typeface="+mj-ea"/>
                        </a:rPr>
                        <a:t>3</a:t>
                      </a:r>
                      <a:r>
                        <a:rPr lang="zh-TW" sz="3200" kern="100" dirty="0" smtClean="0">
                          <a:effectLst/>
                          <a:latin typeface="+mj-ea"/>
                          <a:ea typeface="+mj-ea"/>
                        </a:rPr>
                        <a:t>次</a:t>
                      </a:r>
                      <a:r>
                        <a:rPr lang="en-US" sz="3200" kern="100" dirty="0" smtClean="0">
                          <a:effectLst/>
                          <a:latin typeface="+mj-ea"/>
                          <a:ea typeface="+mj-ea"/>
                        </a:rPr>
                        <a:t>)</a:t>
                      </a:r>
                    </a:p>
                  </a:txBody>
                  <a:tcPr marL="68580" marR="68580" marT="0" marB="0"/>
                </a:tc>
                <a:tc>
                  <a:txBody>
                    <a:bodyPr/>
                    <a:lstStyle/>
                    <a:p>
                      <a:pPr>
                        <a:spcAft>
                          <a:spcPts val="0"/>
                        </a:spcAft>
                      </a:pPr>
                      <a:r>
                        <a:rPr lang="en-US" sz="2400" kern="100" dirty="0" smtClean="0">
                          <a:effectLst/>
                          <a:latin typeface="+mj-ea"/>
                          <a:ea typeface="+mj-ea"/>
                        </a:rPr>
                        <a:t>10</a:t>
                      </a:r>
                      <a:r>
                        <a:rPr lang="en-US" altLang="zh-TW" sz="2400" kern="100" dirty="0" smtClean="0">
                          <a:effectLst/>
                          <a:latin typeface="+mj-ea"/>
                          <a:ea typeface="+mj-ea"/>
                        </a:rPr>
                        <a:t>6</a:t>
                      </a:r>
                      <a:r>
                        <a:rPr lang="zh-TW" altLang="en-US" sz="2400" kern="100" dirty="0" smtClean="0">
                          <a:effectLst/>
                          <a:latin typeface="+mj-ea"/>
                          <a:ea typeface="+mj-ea"/>
                        </a:rPr>
                        <a:t>年</a:t>
                      </a:r>
                      <a:r>
                        <a:rPr lang="en-US" altLang="zh-TW" sz="2400" kern="100" dirty="0" smtClean="0">
                          <a:effectLst/>
                          <a:latin typeface="+mj-ea"/>
                          <a:ea typeface="+mj-ea"/>
                        </a:rPr>
                        <a:t>4</a:t>
                      </a:r>
                      <a:r>
                        <a:rPr lang="zh-TW" altLang="en-US" sz="2400" kern="100" dirty="0" smtClean="0">
                          <a:effectLst/>
                          <a:latin typeface="+mj-ea"/>
                          <a:ea typeface="+mj-ea"/>
                        </a:rPr>
                        <a:t>月、</a:t>
                      </a:r>
                      <a:r>
                        <a:rPr lang="en-US" altLang="zh-TW" sz="2400" kern="100" dirty="0" smtClean="0">
                          <a:effectLst/>
                          <a:latin typeface="+mj-ea"/>
                          <a:ea typeface="+mj-ea"/>
                        </a:rPr>
                        <a:t>6</a:t>
                      </a:r>
                      <a:r>
                        <a:rPr lang="zh-TW" altLang="en-US" sz="2400" kern="100" dirty="0" smtClean="0">
                          <a:effectLst/>
                          <a:latin typeface="+mj-ea"/>
                          <a:ea typeface="+mj-ea"/>
                        </a:rPr>
                        <a:t>月</a:t>
                      </a:r>
                      <a:r>
                        <a:rPr lang="en-US" sz="2400" kern="100" dirty="0" smtClean="0">
                          <a:effectLst/>
                          <a:latin typeface="+mj-ea"/>
                          <a:ea typeface="+mj-ea"/>
                        </a:rPr>
                        <a:t>(</a:t>
                      </a:r>
                      <a:r>
                        <a:rPr lang="zh-TW" altLang="en-US" sz="2400" kern="100" dirty="0" smtClean="0">
                          <a:effectLst/>
                          <a:latin typeface="+mj-ea"/>
                          <a:ea typeface="+mj-ea"/>
                        </a:rPr>
                        <a:t>暫定</a:t>
                      </a:r>
                      <a:r>
                        <a:rPr lang="en-US" sz="2400" kern="100" dirty="0" smtClean="0">
                          <a:effectLst/>
                          <a:latin typeface="+mj-ea"/>
                          <a:ea typeface="+mj-ea"/>
                        </a:rPr>
                        <a:t>)</a:t>
                      </a:r>
                      <a:endParaRPr lang="zh-TW" sz="2400" kern="100" dirty="0">
                        <a:effectLst/>
                        <a:latin typeface="+mj-ea"/>
                        <a:ea typeface="+mj-ea"/>
                      </a:endParaRPr>
                    </a:p>
                  </a:txBody>
                  <a:tcPr marL="68580" marR="68580" marT="0" marB="0"/>
                </a:tc>
                <a:tc>
                  <a:txBody>
                    <a:bodyPr/>
                    <a:lstStyle/>
                    <a:p>
                      <a:pPr>
                        <a:spcAft>
                          <a:spcPts val="0"/>
                        </a:spcAft>
                      </a:pPr>
                      <a:r>
                        <a:rPr lang="zh-TW" sz="2000" kern="100" dirty="0">
                          <a:effectLst/>
                          <a:latin typeface="+mj-ea"/>
                          <a:ea typeface="+mj-ea"/>
                        </a:rPr>
                        <a:t>輔導室</a:t>
                      </a:r>
                    </a:p>
                    <a:p>
                      <a:pPr>
                        <a:spcAft>
                          <a:spcPts val="0"/>
                        </a:spcAft>
                      </a:pPr>
                      <a:r>
                        <a:rPr lang="en-US" sz="2400" kern="100" dirty="0">
                          <a:effectLst/>
                          <a:latin typeface="+mj-ea"/>
                          <a:ea typeface="+mj-ea"/>
                        </a:rPr>
                        <a:t> </a:t>
                      </a:r>
                      <a:endParaRPr lang="zh-TW" sz="2400" kern="100" dirty="0">
                        <a:effectLst/>
                        <a:latin typeface="+mj-ea"/>
                        <a:ea typeface="+mj-ea"/>
                        <a:cs typeface="Times New Roman"/>
                      </a:endParaRPr>
                    </a:p>
                  </a:txBody>
                  <a:tcPr marL="68580" marR="68580" marT="0" marB="0"/>
                </a:tc>
              </a:tr>
            </a:tbl>
          </a:graphicData>
        </a:graphic>
      </p:graphicFrame>
    </p:spTree>
    <p:extLst>
      <p:ext uri="{BB962C8B-B14F-4D97-AF65-F5344CB8AC3E}">
        <p14:creationId xmlns:p14="http://schemas.microsoft.com/office/powerpoint/2010/main" val="29410910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7125113" cy="924475"/>
          </a:xfrm>
        </p:spPr>
        <p:txBody>
          <a:bodyPr>
            <a:normAutofit/>
          </a:bodyPr>
          <a:lstStyle/>
          <a:p>
            <a:r>
              <a:rPr lang="zh-TW" altLang="en-US" sz="4000" b="1" dirty="0" smtClean="0">
                <a:solidFill>
                  <a:srgbClr val="0000FF"/>
                </a:solidFill>
              </a:rPr>
              <a:t>給學生</a:t>
            </a:r>
            <a:r>
              <a:rPr lang="en-US" altLang="zh-TW" sz="4000" b="1" dirty="0" smtClean="0">
                <a:solidFill>
                  <a:srgbClr val="0000FF"/>
                </a:solidFill>
              </a:rPr>
              <a:t>-</a:t>
            </a:r>
            <a:endParaRPr lang="zh-TW" altLang="en-US" sz="40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90182545"/>
              </p:ext>
            </p:extLst>
          </p:nvPr>
        </p:nvGraphicFramePr>
        <p:xfrm>
          <a:off x="467544" y="1988840"/>
          <a:ext cx="8229600" cy="1554480"/>
        </p:xfrm>
        <a:graphic>
          <a:graphicData uri="http://schemas.openxmlformats.org/drawingml/2006/table">
            <a:tbl>
              <a:tblPr firstRow="1" bandRow="1">
                <a:tableStyleId>{073A0DAA-6AF3-43AB-8588-CEC1D06C72B9}</a:tableStyleId>
              </a:tblPr>
              <a:tblGrid>
                <a:gridCol w="3024336"/>
                <a:gridCol w="2462064"/>
                <a:gridCol w="2743200"/>
              </a:tblGrid>
              <a:tr h="370840">
                <a:tc>
                  <a:txBody>
                    <a:bodyPr/>
                    <a:lstStyle/>
                    <a:p>
                      <a:pPr algn="ctr"/>
                      <a:r>
                        <a:rPr lang="zh-TW" altLang="en-US" sz="3200" dirty="0" smtClean="0"/>
                        <a:t>項目</a:t>
                      </a:r>
                      <a:endParaRPr lang="zh-TW" altLang="en-US" sz="3200" dirty="0"/>
                    </a:p>
                  </a:txBody>
                  <a:tcPr/>
                </a:tc>
                <a:tc>
                  <a:txBody>
                    <a:bodyPr/>
                    <a:lstStyle/>
                    <a:p>
                      <a:pPr algn="ctr"/>
                      <a:r>
                        <a:rPr lang="zh-TW" altLang="en-US" sz="3200" dirty="0" smtClean="0"/>
                        <a:t>時間</a:t>
                      </a:r>
                      <a:endParaRPr lang="zh-TW" altLang="en-US" sz="3200" dirty="0"/>
                    </a:p>
                  </a:txBody>
                  <a:tcPr/>
                </a:tc>
                <a:tc>
                  <a:txBody>
                    <a:bodyPr/>
                    <a:lstStyle/>
                    <a:p>
                      <a:pPr algn="ctr"/>
                      <a:r>
                        <a:rPr lang="zh-TW" altLang="en-US" sz="3200" dirty="0" smtClean="0"/>
                        <a:t>主辦</a:t>
                      </a:r>
                      <a:endParaRPr lang="zh-TW" altLang="en-US" sz="3200" dirty="0"/>
                    </a:p>
                  </a:txBody>
                  <a:tcPr/>
                </a:tc>
              </a:tr>
              <a:tr h="370840">
                <a:tc>
                  <a:txBody>
                    <a:bodyPr/>
                    <a:lstStyle/>
                    <a:p>
                      <a:pPr>
                        <a:spcAft>
                          <a:spcPts val="0"/>
                        </a:spcAft>
                      </a:pPr>
                      <a:r>
                        <a:rPr lang="en-US" altLang="zh-TW" sz="3200" kern="100" dirty="0" smtClean="0">
                          <a:effectLst/>
                        </a:rPr>
                        <a:t>14.</a:t>
                      </a:r>
                      <a:r>
                        <a:rPr lang="zh-TW" sz="3200" kern="100" dirty="0" smtClean="0">
                          <a:effectLst/>
                        </a:rPr>
                        <a:t>包</a:t>
                      </a:r>
                      <a:r>
                        <a:rPr lang="zh-TW" sz="3200" kern="100" dirty="0">
                          <a:effectLst/>
                        </a:rPr>
                        <a:t>高中</a:t>
                      </a:r>
                      <a:r>
                        <a:rPr lang="zh-TW" sz="3200" kern="100" dirty="0" smtClean="0">
                          <a:effectLst/>
                        </a:rPr>
                        <a:t>活動</a:t>
                      </a:r>
                      <a:endParaRPr lang="zh-TW" sz="3200" kern="100" dirty="0">
                        <a:solidFill>
                          <a:schemeClr val="bg1"/>
                        </a:solidFill>
                        <a:effectLst/>
                        <a:latin typeface="Calibri"/>
                        <a:ea typeface="新細明體"/>
                        <a:cs typeface="Times New Roman"/>
                      </a:endParaRPr>
                    </a:p>
                  </a:txBody>
                  <a:tcPr marL="68580" marR="68580" marT="0" marB="0"/>
                </a:tc>
                <a:tc>
                  <a:txBody>
                    <a:bodyPr/>
                    <a:lstStyle/>
                    <a:p>
                      <a:pPr>
                        <a:spcAft>
                          <a:spcPts val="0"/>
                        </a:spcAft>
                      </a:pPr>
                      <a:r>
                        <a:rPr lang="en-US" sz="3200" kern="100" dirty="0" smtClean="0">
                          <a:effectLst/>
                        </a:rPr>
                        <a:t>10</a:t>
                      </a:r>
                      <a:r>
                        <a:rPr lang="en-US" altLang="zh-TW" sz="3200" kern="100" dirty="0" smtClean="0">
                          <a:effectLst/>
                        </a:rPr>
                        <a:t>6</a:t>
                      </a:r>
                      <a:r>
                        <a:rPr lang="zh-TW" altLang="en-US" sz="3200" kern="100" dirty="0" smtClean="0">
                          <a:effectLst/>
                        </a:rPr>
                        <a:t>年</a:t>
                      </a:r>
                      <a:r>
                        <a:rPr lang="en-US" sz="3200" kern="100" dirty="0" smtClean="0">
                          <a:effectLst/>
                        </a:rPr>
                        <a:t>5</a:t>
                      </a:r>
                      <a:r>
                        <a:rPr lang="zh-TW" altLang="en-US" sz="3200" kern="100" dirty="0" smtClean="0">
                          <a:effectLst/>
                        </a:rPr>
                        <a:t>月</a:t>
                      </a:r>
                      <a:endParaRPr lang="en-US" altLang="zh-TW" sz="3200" kern="100" dirty="0" smtClean="0">
                        <a:effectLst/>
                      </a:endParaRPr>
                    </a:p>
                  </a:txBody>
                  <a:tcPr marL="68580" marR="68580" marT="0" marB="0"/>
                </a:tc>
                <a:tc>
                  <a:txBody>
                    <a:bodyPr/>
                    <a:lstStyle/>
                    <a:p>
                      <a:pPr>
                        <a:spcAft>
                          <a:spcPts val="0"/>
                        </a:spcAft>
                      </a:pPr>
                      <a:r>
                        <a:rPr lang="zh-TW" sz="3200" kern="100" dirty="0">
                          <a:effectLst/>
                        </a:rPr>
                        <a:t>家長會</a:t>
                      </a:r>
                    </a:p>
                    <a:p>
                      <a:pPr>
                        <a:spcAft>
                          <a:spcPts val="0"/>
                        </a:spcAft>
                      </a:pPr>
                      <a:r>
                        <a:rPr lang="zh-TW" sz="3200" kern="100" dirty="0">
                          <a:effectLst/>
                        </a:rPr>
                        <a:t>輔導室</a:t>
                      </a:r>
                      <a:endParaRPr lang="zh-TW" sz="3200" kern="100" dirty="0">
                        <a:solidFill>
                          <a:schemeClr val="bg1"/>
                        </a:solidFill>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2471816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942823382"/>
              </p:ext>
            </p:extLst>
          </p:nvPr>
        </p:nvGraphicFramePr>
        <p:xfrm>
          <a:off x="668824" y="1331541"/>
          <a:ext cx="679844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2"/>
          <p:cNvSpPr txBox="1">
            <a:spLocks/>
          </p:cNvSpPr>
          <p:nvPr/>
        </p:nvSpPr>
        <p:spPr bwMode="auto">
          <a:xfrm>
            <a:off x="1475655" y="476672"/>
            <a:ext cx="7128793" cy="576262"/>
          </a:xfrm>
          <a:prstGeom prst="rect">
            <a:avLst/>
          </a:prstGeom>
          <a:solidFill>
            <a:schemeClr val="accent2">
              <a:lumMod val="60000"/>
              <a:lumOff val="40000"/>
              <a:alpha val="44000"/>
            </a:scheme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800" b="1" dirty="0" smtClean="0">
                <a:solidFill>
                  <a:schemeClr val="tx1">
                    <a:lumMod val="95000"/>
                    <a:lumOff val="5000"/>
                  </a:schemeClr>
                </a:solidFill>
                <a:latin typeface="微軟正黑體" panose="020B0604030504040204" pitchFamily="34" charset="-120"/>
                <a:ea typeface="微軟正黑體" panose="020B0604030504040204" pitchFamily="34" charset="-120"/>
              </a:rPr>
              <a:t>國中</a:t>
            </a:r>
            <a:r>
              <a:rPr lang="zh-TW" altLang="en-US" sz="3800" b="1" dirty="0">
                <a:solidFill>
                  <a:schemeClr val="tx1">
                    <a:lumMod val="95000"/>
                    <a:lumOff val="5000"/>
                  </a:schemeClr>
                </a:solidFill>
                <a:latin typeface="微軟正黑體" panose="020B0604030504040204" pitchFamily="34" charset="-120"/>
                <a:ea typeface="微軟正黑體" panose="020B0604030504040204" pitchFamily="34" charset="-120"/>
              </a:rPr>
              <a:t>教育會考</a:t>
            </a:r>
            <a:r>
              <a:rPr lang="zh-TW" altLang="en-US" sz="3800" b="1" dirty="0" smtClean="0">
                <a:solidFill>
                  <a:schemeClr val="tx1">
                    <a:lumMod val="95000"/>
                    <a:lumOff val="5000"/>
                  </a:schemeClr>
                </a:solidFill>
                <a:latin typeface="微軟正黑體" panose="020B0604030504040204" pitchFamily="34" charset="-120"/>
                <a:ea typeface="微軟正黑體" panose="020B0604030504040204" pitchFamily="34" charset="-120"/>
              </a:rPr>
              <a:t>等級及標示</a:t>
            </a:r>
          </a:p>
        </p:txBody>
      </p:sp>
      <p:grpSp>
        <p:nvGrpSpPr>
          <p:cNvPr id="8" name="群組 3"/>
          <p:cNvGrpSpPr>
            <a:grpSpLocks/>
          </p:cNvGrpSpPr>
          <p:nvPr/>
        </p:nvGrpSpPr>
        <p:grpSpPr bwMode="auto">
          <a:xfrm>
            <a:off x="7537450" y="2939951"/>
            <a:ext cx="1241425" cy="1530894"/>
            <a:chOff x="5885459" y="1627880"/>
            <a:chExt cx="1383182" cy="1496767"/>
          </a:xfrm>
        </p:grpSpPr>
        <p:sp>
          <p:nvSpPr>
            <p:cNvPr id="9" name="圓角矩形 8"/>
            <p:cNvSpPr/>
            <p:nvPr/>
          </p:nvSpPr>
          <p:spPr>
            <a:xfrm>
              <a:off x="5885459" y="1627880"/>
              <a:ext cx="1383182" cy="1496767"/>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0" name="圓角矩形 4"/>
            <p:cNvSpPr/>
            <p:nvPr/>
          </p:nvSpPr>
          <p:spPr>
            <a:xfrm>
              <a:off x="5925604" y="1668686"/>
              <a:ext cx="1302892" cy="141515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3200" dirty="0">
                  <a:solidFill>
                    <a:prstClr val="white"/>
                  </a:solidFill>
                  <a:latin typeface="微軟正黑體" panose="020B0604030504040204" pitchFamily="34" charset="-120"/>
                  <a:ea typeface="微軟正黑體" panose="020B0604030504040204" pitchFamily="34" charset="-120"/>
                </a:rPr>
                <a:t>英語閱讀</a:t>
              </a:r>
            </a:p>
          </p:txBody>
        </p:sp>
      </p:grpSp>
      <p:grpSp>
        <p:nvGrpSpPr>
          <p:cNvPr id="11" name="群組 6"/>
          <p:cNvGrpSpPr>
            <a:grpSpLocks/>
          </p:cNvGrpSpPr>
          <p:nvPr/>
        </p:nvGrpSpPr>
        <p:grpSpPr bwMode="auto">
          <a:xfrm>
            <a:off x="7537450" y="4572000"/>
            <a:ext cx="1290638" cy="1503363"/>
            <a:chOff x="5497481" y="3248588"/>
            <a:chExt cx="1290441" cy="1503729"/>
          </a:xfrm>
        </p:grpSpPr>
        <p:sp>
          <p:nvSpPr>
            <p:cNvPr id="12" name="圓角矩形 11"/>
            <p:cNvSpPr/>
            <p:nvPr/>
          </p:nvSpPr>
          <p:spPr>
            <a:xfrm>
              <a:off x="5497481" y="3248588"/>
              <a:ext cx="1290441" cy="1503729"/>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3" name="圓角矩形 4"/>
            <p:cNvSpPr/>
            <p:nvPr/>
          </p:nvSpPr>
          <p:spPr>
            <a:xfrm>
              <a:off x="5535575" y="3286697"/>
              <a:ext cx="1214253" cy="142751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zh-TW" altLang="en-US" sz="2300" dirty="0">
                  <a:solidFill>
                    <a:prstClr val="white"/>
                  </a:solidFill>
                  <a:latin typeface="微軟正黑體" panose="020B0604030504040204" pitchFamily="34" charset="-120"/>
                  <a:ea typeface="微軟正黑體" panose="020B0604030504040204" pitchFamily="34" charset="-120"/>
                </a:rPr>
                <a:t>精熟</a:t>
              </a:r>
              <a:r>
                <a:rPr lang="en-US" altLang="zh-TW" sz="2300" dirty="0">
                  <a:solidFill>
                    <a:prstClr val="white"/>
                  </a:solidFill>
                  <a:latin typeface="微軟正黑體" panose="020B0604030504040204" pitchFamily="34" charset="-120"/>
                  <a:ea typeface="微軟正黑體" panose="020B0604030504040204" pitchFamily="34" charset="-120"/>
                </a:rPr>
                <a:t>/</a:t>
              </a:r>
              <a:r>
                <a:rPr lang="zh-TW" altLang="en-US" sz="2300" dirty="0">
                  <a:solidFill>
                    <a:prstClr val="white"/>
                  </a:solidFill>
                  <a:latin typeface="微軟正黑體" panose="020B0604030504040204" pitchFamily="34" charset="-120"/>
                  <a:ea typeface="微軟正黑體" panose="020B0604030504040204" pitchFamily="34" charset="-120"/>
                </a:rPr>
                <a:t>基礎</a:t>
              </a:r>
              <a:r>
                <a:rPr lang="en-US" altLang="zh-TW" sz="2300" dirty="0">
                  <a:solidFill>
                    <a:prstClr val="white"/>
                  </a:solidFill>
                  <a:latin typeface="微軟正黑體" panose="020B0604030504040204" pitchFamily="34" charset="-120"/>
                  <a:ea typeface="微軟正黑體" panose="020B0604030504040204" pitchFamily="34" charset="-120"/>
                </a:rPr>
                <a:t>/</a:t>
              </a:r>
              <a:r>
                <a:rPr lang="zh-TW" altLang="en-US" sz="2300" dirty="0">
                  <a:solidFill>
                    <a:prstClr val="white"/>
                  </a:solidFill>
                  <a:latin typeface="微軟正黑體" panose="020B0604030504040204" pitchFamily="34" charset="-120"/>
                  <a:ea typeface="微軟正黑體" panose="020B0604030504040204" pitchFamily="34" charset="-120"/>
                </a:rPr>
                <a:t>待加強</a:t>
              </a:r>
            </a:p>
          </p:txBody>
        </p:sp>
      </p:grpSp>
      <p:sp>
        <p:nvSpPr>
          <p:cNvPr id="2" name="圓角矩形 1"/>
          <p:cNvSpPr/>
          <p:nvPr/>
        </p:nvSpPr>
        <p:spPr>
          <a:xfrm>
            <a:off x="6012160" y="2780929"/>
            <a:ext cx="3024336" cy="36004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弧形箭號 (下彎) 2"/>
          <p:cNvSpPr/>
          <p:nvPr/>
        </p:nvSpPr>
        <p:spPr>
          <a:xfrm>
            <a:off x="3203848" y="2132856"/>
            <a:ext cx="4536504" cy="920839"/>
          </a:xfrm>
          <a:prstGeom prst="curvedDownArrow">
            <a:avLst/>
          </a:prstGeom>
          <a:solidFill>
            <a:srgbClr val="FFFF00"/>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圓角矩形 13"/>
          <p:cNvSpPr/>
          <p:nvPr/>
        </p:nvSpPr>
        <p:spPr>
          <a:xfrm>
            <a:off x="2483768" y="3323851"/>
            <a:ext cx="1051568" cy="547692"/>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00"/>
              </a:solidFill>
            </a:endParaRPr>
          </a:p>
        </p:txBody>
      </p:sp>
    </p:spTree>
    <p:extLst>
      <p:ext uri="{BB962C8B-B14F-4D97-AF65-F5344CB8AC3E}">
        <p14:creationId xmlns:p14="http://schemas.microsoft.com/office/powerpoint/2010/main" val="7281483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692696"/>
            <a:ext cx="7125113" cy="924475"/>
          </a:xfrm>
        </p:spPr>
        <p:txBody>
          <a:bodyPr>
            <a:normAutofit/>
          </a:bodyPr>
          <a:lstStyle/>
          <a:p>
            <a:r>
              <a:rPr lang="zh-TW" altLang="en-US" sz="3600" b="1" dirty="0" smtClean="0">
                <a:solidFill>
                  <a:srgbClr val="0000FF"/>
                </a:solidFill>
              </a:rPr>
              <a:t>給學生</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97565980"/>
              </p:ext>
            </p:extLst>
          </p:nvPr>
        </p:nvGraphicFramePr>
        <p:xfrm>
          <a:off x="156175" y="1772816"/>
          <a:ext cx="8880322" cy="2376572"/>
        </p:xfrm>
        <a:graphic>
          <a:graphicData uri="http://schemas.openxmlformats.org/drawingml/2006/table">
            <a:tbl>
              <a:tblPr firstRow="1" bandRow="1">
                <a:tableStyleId>{073A0DAA-6AF3-43AB-8588-CEC1D06C72B9}</a:tableStyleId>
              </a:tblPr>
              <a:tblGrid>
                <a:gridCol w="4703857"/>
                <a:gridCol w="3096344"/>
                <a:gridCol w="1080121"/>
              </a:tblGrid>
              <a:tr h="404982">
                <a:tc>
                  <a:txBody>
                    <a:bodyPr/>
                    <a:lstStyle/>
                    <a:p>
                      <a:r>
                        <a:rPr lang="zh-TW" altLang="en-US" sz="3200" dirty="0" smtClean="0"/>
                        <a:t>項目</a:t>
                      </a:r>
                      <a:endParaRPr lang="zh-TW" altLang="en-US" sz="3200" dirty="0"/>
                    </a:p>
                  </a:txBody>
                  <a:tcPr/>
                </a:tc>
                <a:tc>
                  <a:txBody>
                    <a:bodyPr/>
                    <a:lstStyle/>
                    <a:p>
                      <a:r>
                        <a:rPr lang="zh-TW" altLang="en-US" sz="3200" dirty="0" smtClean="0"/>
                        <a:t>時間</a:t>
                      </a:r>
                      <a:endParaRPr lang="zh-TW" altLang="en-US" sz="3200" dirty="0"/>
                    </a:p>
                  </a:txBody>
                  <a:tcPr/>
                </a:tc>
                <a:tc>
                  <a:txBody>
                    <a:bodyPr/>
                    <a:lstStyle/>
                    <a:p>
                      <a:r>
                        <a:rPr lang="zh-TW" altLang="en-US" sz="2400" dirty="0" smtClean="0"/>
                        <a:t>主辦</a:t>
                      </a:r>
                      <a:endParaRPr lang="zh-TW" altLang="en-US" sz="2400" dirty="0"/>
                    </a:p>
                  </a:txBody>
                  <a:tcPr/>
                </a:tc>
              </a:tr>
              <a:tr h="1797452">
                <a:tc>
                  <a:txBody>
                    <a:bodyPr/>
                    <a:lstStyle/>
                    <a:p>
                      <a:pPr>
                        <a:spcAft>
                          <a:spcPts val="0"/>
                        </a:spcAft>
                      </a:pPr>
                      <a:r>
                        <a:rPr lang="en-US" altLang="zh-TW" sz="3200" kern="100" dirty="0" smtClean="0">
                          <a:effectLst/>
                        </a:rPr>
                        <a:t>15.</a:t>
                      </a:r>
                      <a:r>
                        <a:rPr lang="zh-TW" sz="3200" kern="100" dirty="0" smtClean="0">
                          <a:effectLst/>
                        </a:rPr>
                        <a:t>辦理</a:t>
                      </a:r>
                      <a:r>
                        <a:rPr lang="en-US" sz="3200" kern="100" dirty="0">
                          <a:effectLst/>
                        </a:rPr>
                        <a:t>9</a:t>
                      </a:r>
                      <a:r>
                        <a:rPr lang="zh-TW" sz="3200" kern="100" dirty="0" smtClean="0">
                          <a:effectLst/>
                        </a:rPr>
                        <a:t>年級</a:t>
                      </a:r>
                      <a:r>
                        <a:rPr lang="zh-TW" altLang="en-US" sz="3200" kern="100" dirty="0" smtClean="0">
                          <a:effectLst/>
                        </a:rPr>
                        <a:t>多元活動</a:t>
                      </a:r>
                      <a:endParaRPr lang="en-US" altLang="zh-TW" sz="3200" kern="100" dirty="0" smtClean="0">
                        <a:effectLst/>
                      </a:endParaRPr>
                    </a:p>
                    <a:p>
                      <a:pPr>
                        <a:spcAft>
                          <a:spcPts val="0"/>
                        </a:spcAft>
                      </a:pPr>
                      <a:r>
                        <a:rPr lang="en-US" altLang="zh-TW" sz="3200" kern="100" dirty="0" smtClean="0">
                          <a:effectLst/>
                        </a:rPr>
                        <a:t>(</a:t>
                      </a:r>
                      <a:r>
                        <a:rPr lang="zh-TW" altLang="en-US" sz="3200" kern="100" dirty="0" smtClean="0">
                          <a:effectLst/>
                        </a:rPr>
                        <a:t>如</a:t>
                      </a:r>
                      <a:r>
                        <a:rPr lang="zh-TW" sz="3200" kern="100" dirty="0" smtClean="0">
                          <a:effectLst/>
                        </a:rPr>
                        <a:t>體育</a:t>
                      </a:r>
                      <a:r>
                        <a:rPr lang="zh-TW" altLang="en-US" sz="3200" kern="100" dirty="0" smtClean="0">
                          <a:effectLst/>
                        </a:rPr>
                        <a:t>、藝能</a:t>
                      </a:r>
                      <a:r>
                        <a:rPr lang="en-US" altLang="zh-TW" sz="3200" kern="100" dirty="0" smtClean="0">
                          <a:effectLst/>
                        </a:rPr>
                        <a:t>…</a:t>
                      </a:r>
                      <a:r>
                        <a:rPr lang="zh-TW" altLang="en-US" sz="3200" kern="100" dirty="0" smtClean="0">
                          <a:effectLst/>
                        </a:rPr>
                        <a:t>活動</a:t>
                      </a:r>
                      <a:r>
                        <a:rPr lang="en-US" altLang="zh-TW" sz="3200" kern="100" dirty="0" smtClean="0">
                          <a:effectLst/>
                        </a:rPr>
                        <a:t>)</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altLang="en-US" sz="3200" kern="100" dirty="0" smtClean="0">
                          <a:effectLst/>
                        </a:rPr>
                        <a:t>會考後至畢業前</a:t>
                      </a:r>
                      <a:endParaRPr lang="zh-TW" sz="3200" kern="100" dirty="0">
                        <a:effectLst/>
                        <a:latin typeface="Calibri"/>
                        <a:ea typeface="新細明體"/>
                        <a:cs typeface="Times New Roman"/>
                      </a:endParaRPr>
                    </a:p>
                  </a:txBody>
                  <a:tcPr marL="68580" marR="68580" marT="0" marB="0"/>
                </a:tc>
                <a:tc>
                  <a:txBody>
                    <a:bodyPr/>
                    <a:lstStyle/>
                    <a:p>
                      <a:pPr>
                        <a:spcAft>
                          <a:spcPts val="0"/>
                        </a:spcAft>
                      </a:pPr>
                      <a:r>
                        <a:rPr lang="zh-TW" sz="1800" kern="100" dirty="0">
                          <a:effectLst/>
                        </a:rPr>
                        <a:t>學務處</a:t>
                      </a:r>
                      <a:endParaRPr lang="zh-TW" sz="18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40045450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solidFill>
                  <a:srgbClr val="0000FF"/>
                </a:solidFill>
              </a:rPr>
              <a:t>給學生</a:t>
            </a:r>
            <a:r>
              <a:rPr lang="en-US" altLang="zh-TW" sz="3600" b="1" dirty="0" smtClean="0">
                <a:solidFill>
                  <a:srgbClr val="0000FF"/>
                </a:solidFill>
              </a:rPr>
              <a:t>-</a:t>
            </a:r>
            <a:endParaRPr lang="zh-TW" altLang="en-US" sz="3600" b="1" dirty="0">
              <a:solidFill>
                <a:srgbClr val="0000FF"/>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13140779"/>
              </p:ext>
            </p:extLst>
          </p:nvPr>
        </p:nvGraphicFramePr>
        <p:xfrm>
          <a:off x="156175" y="1772816"/>
          <a:ext cx="8880322" cy="2376572"/>
        </p:xfrm>
        <a:graphic>
          <a:graphicData uri="http://schemas.openxmlformats.org/drawingml/2006/table">
            <a:tbl>
              <a:tblPr firstRow="1" bandRow="1">
                <a:tableStyleId>{073A0DAA-6AF3-43AB-8588-CEC1D06C72B9}</a:tableStyleId>
              </a:tblPr>
              <a:tblGrid>
                <a:gridCol w="4160370"/>
                <a:gridCol w="3639831"/>
                <a:gridCol w="1080121"/>
              </a:tblGrid>
              <a:tr h="404982">
                <a:tc>
                  <a:txBody>
                    <a:bodyPr/>
                    <a:lstStyle/>
                    <a:p>
                      <a:r>
                        <a:rPr lang="zh-TW" altLang="en-US" sz="3200" dirty="0" smtClean="0"/>
                        <a:t>項目</a:t>
                      </a:r>
                      <a:endParaRPr lang="zh-TW" altLang="en-US" sz="3200" dirty="0"/>
                    </a:p>
                  </a:txBody>
                  <a:tcPr/>
                </a:tc>
                <a:tc>
                  <a:txBody>
                    <a:bodyPr/>
                    <a:lstStyle/>
                    <a:p>
                      <a:r>
                        <a:rPr lang="zh-TW" altLang="en-US" sz="3200" dirty="0" smtClean="0"/>
                        <a:t>時間</a:t>
                      </a:r>
                      <a:endParaRPr lang="zh-TW" altLang="en-US" sz="3200" dirty="0"/>
                    </a:p>
                  </a:txBody>
                  <a:tcPr/>
                </a:tc>
                <a:tc>
                  <a:txBody>
                    <a:bodyPr/>
                    <a:lstStyle/>
                    <a:p>
                      <a:r>
                        <a:rPr lang="zh-TW" altLang="en-US" sz="2400" dirty="0" smtClean="0"/>
                        <a:t>主辦</a:t>
                      </a:r>
                      <a:endParaRPr lang="zh-TW" altLang="en-US" sz="2400" dirty="0"/>
                    </a:p>
                  </a:txBody>
                  <a:tcPr/>
                </a:tc>
              </a:tr>
              <a:tr h="1797452">
                <a:tc>
                  <a:txBody>
                    <a:bodyPr/>
                    <a:lstStyle/>
                    <a:p>
                      <a:pPr>
                        <a:spcAft>
                          <a:spcPts val="0"/>
                        </a:spcAft>
                      </a:pPr>
                      <a:r>
                        <a:rPr lang="en-US" altLang="zh-TW" sz="3200" kern="100" dirty="0" smtClean="0">
                          <a:effectLst/>
                        </a:rPr>
                        <a:t>16.</a:t>
                      </a:r>
                      <a:r>
                        <a:rPr lang="zh-TW" sz="3200" kern="100" dirty="0" smtClean="0">
                          <a:effectLst/>
                        </a:rPr>
                        <a:t>辦理</a:t>
                      </a:r>
                      <a:r>
                        <a:rPr lang="zh-TW" altLang="en-US" sz="3200" kern="100" dirty="0" smtClean="0">
                          <a:effectLst/>
                        </a:rPr>
                        <a:t>畢業典禮</a:t>
                      </a:r>
                      <a:endParaRPr lang="en-US" altLang="zh-TW" sz="3200" kern="100" dirty="0" smtClean="0">
                        <a:effectLst/>
                      </a:endParaRPr>
                    </a:p>
                  </a:txBody>
                  <a:tcPr marL="68580" marR="68580" marT="0" marB="0"/>
                </a:tc>
                <a:tc>
                  <a:txBody>
                    <a:bodyPr/>
                    <a:lstStyle/>
                    <a:p>
                      <a:pPr>
                        <a:spcAft>
                          <a:spcPts val="0"/>
                        </a:spcAft>
                      </a:pPr>
                      <a:r>
                        <a:rPr lang="en-US" sz="3200" kern="100" dirty="0" smtClean="0">
                          <a:effectLst/>
                        </a:rPr>
                        <a:t>105</a:t>
                      </a:r>
                      <a:r>
                        <a:rPr lang="zh-TW" altLang="en-US" sz="3200" kern="100" dirty="0" smtClean="0">
                          <a:effectLst/>
                        </a:rPr>
                        <a:t>年</a:t>
                      </a:r>
                      <a:r>
                        <a:rPr lang="en-US" altLang="zh-TW" sz="3200" kern="100" dirty="0" smtClean="0">
                          <a:effectLst/>
                        </a:rPr>
                        <a:t>6</a:t>
                      </a:r>
                      <a:r>
                        <a:rPr lang="zh-TW" altLang="en-US" sz="3200" kern="100" dirty="0" smtClean="0">
                          <a:effectLst/>
                        </a:rPr>
                        <a:t>月中</a:t>
                      </a:r>
                      <a:endParaRPr lang="zh-TW" sz="3200" kern="100" dirty="0">
                        <a:effectLst/>
                      </a:endParaRPr>
                    </a:p>
                  </a:txBody>
                  <a:tcPr marL="68580" marR="68580" marT="0" marB="0"/>
                </a:tc>
                <a:tc>
                  <a:txBody>
                    <a:bodyPr/>
                    <a:lstStyle/>
                    <a:p>
                      <a:pPr>
                        <a:spcAft>
                          <a:spcPts val="0"/>
                        </a:spcAft>
                      </a:pPr>
                      <a:r>
                        <a:rPr lang="zh-TW" sz="1800" kern="100" dirty="0">
                          <a:effectLst/>
                        </a:rPr>
                        <a:t>學務處</a:t>
                      </a:r>
                      <a:endParaRPr lang="zh-TW" sz="1800" kern="100" dirty="0">
                        <a:effectLst/>
                        <a:latin typeface="Calibri"/>
                        <a:ea typeface="新細明體"/>
                        <a:cs typeface="Times New Roman"/>
                      </a:endParaRPr>
                    </a:p>
                  </a:txBody>
                  <a:tcPr marL="68580" marR="68580" marT="0" marB="0"/>
                </a:tc>
              </a:tr>
            </a:tbl>
          </a:graphicData>
        </a:graphic>
      </p:graphicFrame>
    </p:spTree>
    <p:extLst>
      <p:ext uri="{BB962C8B-B14F-4D97-AF65-F5344CB8AC3E}">
        <p14:creationId xmlns:p14="http://schemas.microsoft.com/office/powerpoint/2010/main" val="15152495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5389" y="404664"/>
            <a:ext cx="7955046" cy="924475"/>
          </a:xfrm>
        </p:spPr>
        <p:txBody>
          <a:bodyPr/>
          <a:lstStyle/>
          <a:p>
            <a:r>
              <a:rPr lang="zh-TW" altLang="en-US" sz="4400" dirty="0" smtClean="0"/>
              <a:t>拜託各位</a:t>
            </a:r>
            <a:r>
              <a:rPr lang="en-US" altLang="zh-TW" sz="4400" dirty="0" smtClean="0"/>
              <a:t>9</a:t>
            </a:r>
            <a:r>
              <a:rPr lang="zh-TW" altLang="en-US" sz="4400" dirty="0" smtClean="0"/>
              <a:t>年級家長</a:t>
            </a:r>
            <a:r>
              <a:rPr lang="en-US" altLang="zh-TW" sz="4400" dirty="0" smtClean="0"/>
              <a:t>…………….</a:t>
            </a:r>
            <a:r>
              <a:rPr lang="en-US" altLang="zh-TW" dirty="0" smtClean="0"/>
              <a:t>.</a:t>
            </a:r>
            <a:endParaRPr lang="zh-TW" altLang="en-US" dirty="0"/>
          </a:p>
        </p:txBody>
      </p:sp>
      <p:sp>
        <p:nvSpPr>
          <p:cNvPr id="3" name="內容版面配置區 2"/>
          <p:cNvSpPr>
            <a:spLocks noGrp="1"/>
          </p:cNvSpPr>
          <p:nvPr>
            <p:ph idx="1"/>
          </p:nvPr>
        </p:nvSpPr>
        <p:spPr>
          <a:xfrm>
            <a:off x="323528" y="1807361"/>
            <a:ext cx="8640959" cy="4051437"/>
          </a:xfrm>
        </p:spPr>
        <p:txBody>
          <a:bodyPr/>
          <a:lstStyle/>
          <a:p>
            <a:r>
              <a:rPr lang="en-US" altLang="zh-TW" dirty="0" smtClean="0"/>
              <a:t>  </a:t>
            </a:r>
            <a:endParaRPr lang="zh-TW" altLang="en-US" dirty="0"/>
          </a:p>
        </p:txBody>
      </p:sp>
      <p:sp>
        <p:nvSpPr>
          <p:cNvPr id="4" name="矩形 3"/>
          <p:cNvSpPr/>
          <p:nvPr/>
        </p:nvSpPr>
        <p:spPr>
          <a:xfrm>
            <a:off x="1835696" y="1628800"/>
            <a:ext cx="6174432" cy="5016758"/>
          </a:xfrm>
          <a:prstGeom prst="rect">
            <a:avLst/>
          </a:prstGeom>
        </p:spPr>
        <p:txBody>
          <a:bodyPr wrap="square">
            <a:spAutoFit/>
          </a:bodyPr>
          <a:lstStyle/>
          <a:p>
            <a:r>
              <a:rPr lang="zh-TW" altLang="en-US" sz="4000" dirty="0"/>
              <a:t>多一些耐心</a:t>
            </a:r>
          </a:p>
          <a:p>
            <a:r>
              <a:rPr lang="zh-TW" altLang="en-US" sz="4000" dirty="0"/>
              <a:t>多一些關心</a:t>
            </a:r>
          </a:p>
          <a:p>
            <a:r>
              <a:rPr lang="zh-TW" altLang="en-US" sz="4000" dirty="0"/>
              <a:t>多一些陪伴</a:t>
            </a:r>
          </a:p>
          <a:p>
            <a:r>
              <a:rPr lang="zh-TW" altLang="en-US" sz="4000" dirty="0">
                <a:solidFill>
                  <a:srgbClr val="FFFF00"/>
                </a:solidFill>
              </a:rPr>
              <a:t>少一些嘮叨</a:t>
            </a:r>
          </a:p>
          <a:p>
            <a:r>
              <a:rPr lang="zh-TW" altLang="en-US" sz="4000" dirty="0">
                <a:solidFill>
                  <a:srgbClr val="FFFF00"/>
                </a:solidFill>
              </a:rPr>
              <a:t>少一些情緒</a:t>
            </a:r>
          </a:p>
          <a:p>
            <a:r>
              <a:rPr lang="zh-TW" altLang="en-US" sz="4000" dirty="0"/>
              <a:t>經常參與學校活動</a:t>
            </a:r>
          </a:p>
          <a:p>
            <a:r>
              <a:rPr lang="zh-TW" altLang="en-US" sz="4000" dirty="0"/>
              <a:t>與導師保持有效聯繫</a:t>
            </a:r>
          </a:p>
          <a:p>
            <a:r>
              <a:rPr lang="en-US" altLang="zh-TW" sz="4000" dirty="0"/>
              <a:t>……………………………………</a:t>
            </a:r>
          </a:p>
        </p:txBody>
      </p:sp>
    </p:spTree>
    <p:extLst>
      <p:ext uri="{BB962C8B-B14F-4D97-AF65-F5344CB8AC3E}">
        <p14:creationId xmlns:p14="http://schemas.microsoft.com/office/powerpoint/2010/main" val="20818307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68760"/>
            <a:ext cx="7125113" cy="924475"/>
          </a:xfrm>
        </p:spPr>
        <p:txBody>
          <a:bodyPr/>
          <a:lstStyle/>
          <a:p>
            <a:pPr algn="ctr"/>
            <a:r>
              <a:rPr lang="zh-TW" altLang="en-US" sz="3600" b="1" dirty="0" smtClean="0">
                <a:solidFill>
                  <a:srgbClr val="FFFF00"/>
                </a:solidFill>
              </a:rPr>
              <a:t>讓我們一起攜手</a:t>
            </a:r>
            <a:r>
              <a:rPr lang="en-US" altLang="zh-TW" sz="3600" b="1" dirty="0" smtClean="0">
                <a:solidFill>
                  <a:srgbClr val="FFFF00"/>
                </a:solidFill>
              </a:rPr>
              <a:t/>
            </a:r>
            <a:br>
              <a:rPr lang="en-US" altLang="zh-TW" sz="3600" b="1" dirty="0" smtClean="0">
                <a:solidFill>
                  <a:srgbClr val="FFFF00"/>
                </a:solidFill>
              </a:rPr>
            </a:br>
            <a:r>
              <a:rPr lang="zh-TW" altLang="en-US" sz="3600" b="1" dirty="0" smtClean="0">
                <a:solidFill>
                  <a:srgbClr val="FFFF00"/>
                </a:solidFill>
              </a:rPr>
              <a:t>陪伴明中學子</a:t>
            </a:r>
            <a:r>
              <a:rPr lang="en-US" altLang="zh-TW" sz="3600" b="1" dirty="0" smtClean="0">
                <a:solidFill>
                  <a:srgbClr val="FFFF00"/>
                </a:solidFill>
              </a:rPr>
              <a:t/>
            </a:r>
            <a:br>
              <a:rPr lang="en-US" altLang="zh-TW" sz="3600" b="1" dirty="0" smtClean="0">
                <a:solidFill>
                  <a:srgbClr val="FFFF00"/>
                </a:solidFill>
              </a:rPr>
            </a:br>
            <a:r>
              <a:rPr lang="zh-TW" altLang="en-US" sz="3600" b="1" dirty="0" smtClean="0">
                <a:solidFill>
                  <a:srgbClr val="FFFF00"/>
                </a:solidFill>
              </a:rPr>
              <a:t>在最後衝刺的路上</a:t>
            </a:r>
            <a:r>
              <a:rPr lang="en-US" altLang="zh-TW" sz="3600" b="1" dirty="0" smtClean="0">
                <a:solidFill>
                  <a:srgbClr val="FFFF00"/>
                </a:solidFill>
              </a:rPr>
              <a:t/>
            </a:r>
            <a:br>
              <a:rPr lang="en-US" altLang="zh-TW" sz="3600" b="1" dirty="0" smtClean="0">
                <a:solidFill>
                  <a:srgbClr val="FFFF00"/>
                </a:solidFill>
              </a:rPr>
            </a:br>
            <a:r>
              <a:rPr lang="zh-TW" altLang="en-US" sz="3600" b="1" dirty="0">
                <a:solidFill>
                  <a:srgbClr val="FFFF00"/>
                </a:solidFill>
              </a:rPr>
              <a:t>能</a:t>
            </a:r>
            <a:r>
              <a:rPr lang="zh-TW" altLang="en-US" sz="3600" b="1" dirty="0" smtClean="0">
                <a:solidFill>
                  <a:srgbClr val="FFFF00"/>
                </a:solidFill>
              </a:rPr>
              <a:t>盡力而為  追求</a:t>
            </a:r>
            <a:r>
              <a:rPr lang="zh-TW" altLang="en-US" sz="3600" b="1" dirty="0">
                <a:solidFill>
                  <a:srgbClr val="FFFF00"/>
                </a:solidFill>
              </a:rPr>
              <a:t>夢想</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3068960"/>
            <a:ext cx="4010965" cy="27529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789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2"/>
          <p:cNvSpPr txBox="1">
            <a:spLocks/>
          </p:cNvSpPr>
          <p:nvPr/>
        </p:nvSpPr>
        <p:spPr bwMode="auto">
          <a:xfrm>
            <a:off x="1115616" y="329937"/>
            <a:ext cx="7416824" cy="575108"/>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800" b="1" dirty="0" smtClean="0">
                <a:solidFill>
                  <a:schemeClr val="tx1">
                    <a:lumMod val="95000"/>
                    <a:lumOff val="5000"/>
                  </a:schemeClr>
                </a:solidFill>
                <a:latin typeface="微軟正黑體" panose="020B0604030504040204" pitchFamily="34" charset="-120"/>
                <a:ea typeface="微軟正黑體" panose="020B0604030504040204" pitchFamily="34" charset="-120"/>
              </a:rPr>
              <a:t>國中教育會考各科成績人數比例</a:t>
            </a:r>
          </a:p>
        </p:txBody>
      </p:sp>
      <p:graphicFrame>
        <p:nvGraphicFramePr>
          <p:cNvPr id="55" name="表格 54"/>
          <p:cNvGraphicFramePr>
            <a:graphicFrameLocks noGrp="1"/>
          </p:cNvGraphicFramePr>
          <p:nvPr>
            <p:extLst>
              <p:ext uri="{D42A27DB-BD31-4B8C-83A1-F6EECF244321}">
                <p14:modId xmlns:p14="http://schemas.microsoft.com/office/powerpoint/2010/main" val="1772581151"/>
              </p:ext>
            </p:extLst>
          </p:nvPr>
        </p:nvGraphicFramePr>
        <p:xfrm>
          <a:off x="606411" y="1268760"/>
          <a:ext cx="7926029" cy="5279586"/>
        </p:xfrm>
        <a:graphic>
          <a:graphicData uri="http://schemas.openxmlformats.org/drawingml/2006/table">
            <a:tbl>
              <a:tblPr firstRow="1" firstCol="1" bandRow="1">
                <a:tableStyleId>{21E4AEA4-8DFA-4A89-87EB-49C32662AFE0}</a:tableStyleId>
              </a:tblPr>
              <a:tblGrid>
                <a:gridCol w="1622570"/>
                <a:gridCol w="1596529"/>
                <a:gridCol w="1898618"/>
                <a:gridCol w="1220841"/>
                <a:gridCol w="1587471"/>
              </a:tblGrid>
              <a:tr h="438433">
                <a:tc>
                  <a:txBody>
                    <a:bodyPr/>
                    <a:lstStyle/>
                    <a:p>
                      <a:pPr>
                        <a:spcAft>
                          <a:spcPts val="0"/>
                        </a:spcAft>
                      </a:pPr>
                      <a:r>
                        <a:rPr lang="zh-TW" sz="2400" kern="0" dirty="0">
                          <a:solidFill>
                            <a:srgbClr val="002060"/>
                          </a:solidFill>
                          <a:effectLst/>
                        </a:rPr>
                        <a:t>　人數比例</a:t>
                      </a:r>
                      <a:endParaRPr lang="zh-TW" sz="2400" kern="100" dirty="0">
                        <a:solidFill>
                          <a:srgbClr val="002060"/>
                        </a:solidFill>
                        <a:effectLst/>
                        <a:latin typeface="Calibri"/>
                        <a:ea typeface="新細明體"/>
                        <a:cs typeface="Times New Roman"/>
                      </a:endParaRPr>
                    </a:p>
                  </a:txBody>
                  <a:tcPr marL="29026" marR="29026" marT="0" marB="0" anchor="ctr"/>
                </a:tc>
                <a:tc>
                  <a:txBody>
                    <a:bodyPr/>
                    <a:lstStyle/>
                    <a:p>
                      <a:pPr>
                        <a:spcAft>
                          <a:spcPts val="0"/>
                        </a:spcAft>
                      </a:pPr>
                      <a:r>
                        <a:rPr lang="zh-TW" sz="2400" kern="0" dirty="0">
                          <a:solidFill>
                            <a:srgbClr val="002060"/>
                          </a:solidFill>
                          <a:effectLst/>
                        </a:rPr>
                        <a:t>　三等級</a:t>
                      </a:r>
                      <a:endParaRPr lang="zh-TW" sz="2400" kern="100" dirty="0">
                        <a:solidFill>
                          <a:srgbClr val="002060"/>
                        </a:solidFill>
                        <a:effectLst/>
                        <a:latin typeface="Calibri"/>
                        <a:ea typeface="新細明體"/>
                        <a:cs typeface="Times New Roman"/>
                      </a:endParaRPr>
                    </a:p>
                  </a:txBody>
                  <a:tcPr marL="29026" marR="29026" marT="0" marB="0" anchor="ctr">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zh-TW" sz="2400" kern="0" dirty="0">
                          <a:solidFill>
                            <a:srgbClr val="002060"/>
                          </a:solidFill>
                          <a:effectLst/>
                        </a:rPr>
                        <a:t>四標示</a:t>
                      </a:r>
                      <a:endParaRPr lang="zh-TW" sz="2400" kern="100" dirty="0">
                        <a:solidFill>
                          <a:srgbClr val="002060"/>
                        </a:solidFill>
                        <a:effectLst/>
                        <a:latin typeface="Calibri"/>
                        <a:ea typeface="新細明體"/>
                        <a:cs typeface="Times New Roman"/>
                      </a:endParaRPr>
                    </a:p>
                  </a:txBody>
                  <a:tcPr marL="29026" marR="29026" marT="0" marB="0" anchor="ctr">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2400" kern="0" dirty="0">
                          <a:solidFill>
                            <a:srgbClr val="002060"/>
                          </a:solidFill>
                          <a:effectLst/>
                        </a:rPr>
                        <a:t>會考績分</a:t>
                      </a:r>
                      <a:endParaRPr lang="zh-TW" sz="2400" kern="100" dirty="0">
                        <a:solidFill>
                          <a:srgbClr val="002060"/>
                        </a:solidFill>
                        <a:effectLst/>
                        <a:latin typeface="Calibri"/>
                        <a:ea typeface="新細明體"/>
                        <a:cs typeface="Times New Roman"/>
                      </a:endParaRPr>
                    </a:p>
                  </a:txBody>
                  <a:tcPr marL="29026" marR="29026" marT="0" marB="0" anchor="ctr">
                    <a:lnB w="12700" cap="flat" cmpd="sng" algn="ctr">
                      <a:solidFill>
                        <a:schemeClr val="tx1"/>
                      </a:solidFill>
                      <a:prstDash val="solid"/>
                      <a:round/>
                      <a:headEnd type="none" w="med" len="med"/>
                      <a:tailEnd type="none" w="med" len="med"/>
                    </a:lnB>
                  </a:tcPr>
                </a:tc>
              </a:tr>
              <a:tr h="438433">
                <a:tc rowSpan="7">
                  <a:txBody>
                    <a:bodyPr/>
                    <a:lstStyle/>
                    <a:p>
                      <a:pPr>
                        <a:spcAft>
                          <a:spcPts val="0"/>
                        </a:spcAft>
                      </a:pPr>
                      <a:r>
                        <a:rPr lang="zh-TW" sz="2400" kern="0" dirty="0">
                          <a:solidFill>
                            <a:srgbClr val="002060"/>
                          </a:solidFill>
                          <a:effectLst/>
                        </a:rPr>
                        <a:t>　</a:t>
                      </a:r>
                      <a:r>
                        <a:rPr lang="en-US" sz="2400" kern="0" dirty="0">
                          <a:solidFill>
                            <a:srgbClr val="002060"/>
                          </a:solidFill>
                          <a:effectLst/>
                        </a:rPr>
                        <a:t>100%</a:t>
                      </a:r>
                      <a:endParaRPr lang="zh-TW" sz="2400" kern="100" dirty="0">
                        <a:solidFill>
                          <a:srgbClr val="002060"/>
                        </a:solidFill>
                        <a:effectLst/>
                        <a:latin typeface="Calibri"/>
                        <a:ea typeface="新細明體"/>
                        <a:cs typeface="Times New Roman"/>
                      </a:endParaRPr>
                    </a:p>
                  </a:txBody>
                  <a:tcPr marL="29026" marR="29026" marT="0" marB="0" anchor="ctr">
                    <a:lnR w="12700" cap="flat" cmpd="sng" algn="ctr">
                      <a:solidFill>
                        <a:schemeClr val="tx1"/>
                      </a:solidFill>
                      <a:prstDash val="solid"/>
                      <a:round/>
                      <a:headEnd type="none" w="med" len="med"/>
                      <a:tailEnd type="none" w="med" len="med"/>
                    </a:lnR>
                  </a:tcPr>
                </a:tc>
                <a:tc rowSpan="3">
                  <a:txBody>
                    <a:bodyPr/>
                    <a:lstStyle/>
                    <a:p>
                      <a:pPr algn="ctr">
                        <a:spcAft>
                          <a:spcPts val="0"/>
                        </a:spcAft>
                      </a:pPr>
                      <a:r>
                        <a:rPr lang="en-US" sz="2400" kern="0" dirty="0">
                          <a:effectLst/>
                        </a:rPr>
                        <a:t>A</a:t>
                      </a:r>
                      <a:endParaRPr lang="zh-TW" sz="2400" kern="100" dirty="0">
                        <a:effectLst/>
                      </a:endParaRPr>
                    </a:p>
                    <a:p>
                      <a:pPr algn="ctr">
                        <a:spcAft>
                          <a:spcPts val="0"/>
                        </a:spcAft>
                      </a:pPr>
                      <a:r>
                        <a:rPr lang="zh-TW" sz="2400" kern="0" dirty="0">
                          <a:effectLst/>
                        </a:rPr>
                        <a:t>精熟</a:t>
                      </a:r>
                      <a:endParaRPr lang="zh-TW" sz="2400" kern="100" dirty="0">
                        <a:effectLst/>
                      </a:endParaRPr>
                    </a:p>
                    <a:p>
                      <a:pPr algn="ctr">
                        <a:spcAft>
                          <a:spcPts val="0"/>
                        </a:spcAft>
                      </a:pPr>
                      <a:r>
                        <a:rPr lang="en-US" sz="2400" kern="0" dirty="0">
                          <a:effectLst/>
                        </a:rPr>
                        <a:t>10%~20%</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zh-TW" sz="2400" kern="100" dirty="0">
                          <a:effectLst/>
                        </a:rPr>
                        <a:t>前</a:t>
                      </a:r>
                      <a:r>
                        <a:rPr lang="en-US" sz="2400" kern="100" dirty="0">
                          <a:effectLst/>
                        </a:rPr>
                        <a:t>25</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en-US" sz="2400" kern="0" dirty="0">
                          <a:effectLst/>
                        </a:rPr>
                        <a:t>A++</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7</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497">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a:effectLst/>
                        </a:rPr>
                        <a:t>26 ~ 50</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en-US" sz="2400" kern="0" dirty="0">
                          <a:effectLst/>
                        </a:rPr>
                        <a:t>A+</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6</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5901">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smtClean="0">
                          <a:effectLst/>
                        </a:rPr>
                        <a:t>51 </a:t>
                      </a:r>
                      <a:r>
                        <a:rPr lang="en-US" sz="2400" kern="100" dirty="0">
                          <a:effectLst/>
                        </a:rPr>
                        <a:t>~ </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a:effectLst/>
                        </a:rPr>
                        <a:t>　</a:t>
                      </a:r>
                      <a:r>
                        <a:rPr lang="en-US" sz="2400" kern="0">
                          <a:effectLst/>
                        </a:rPr>
                        <a:t>A</a:t>
                      </a:r>
                      <a:endParaRPr lang="zh-TW" sz="2400" kern="10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5</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433">
                <a:tc vMerge="1">
                  <a:txBody>
                    <a:bodyPr/>
                    <a:lstStyle/>
                    <a:p>
                      <a:endParaRPr lang="zh-TW" altLang="en-US"/>
                    </a:p>
                  </a:txBody>
                  <a:tcPr/>
                </a:tc>
                <a:tc rowSpan="3">
                  <a:txBody>
                    <a:bodyPr/>
                    <a:lstStyle/>
                    <a:p>
                      <a:pPr algn="ctr">
                        <a:spcAft>
                          <a:spcPts val="0"/>
                        </a:spcAft>
                      </a:pPr>
                      <a:r>
                        <a:rPr lang="en-US" sz="2400" kern="100" dirty="0">
                          <a:effectLst/>
                        </a:rPr>
                        <a:t>B</a:t>
                      </a:r>
                      <a:endParaRPr lang="zh-TW" sz="2400" kern="100" dirty="0">
                        <a:effectLst/>
                      </a:endParaRPr>
                    </a:p>
                    <a:p>
                      <a:pPr algn="ctr">
                        <a:spcAft>
                          <a:spcPts val="0"/>
                        </a:spcAft>
                      </a:pPr>
                      <a:r>
                        <a:rPr lang="zh-TW" sz="2400" kern="100" dirty="0">
                          <a:effectLst/>
                        </a:rPr>
                        <a:t>基礎</a:t>
                      </a:r>
                      <a:r>
                        <a:rPr lang="en-US" sz="2400" kern="100" dirty="0">
                          <a:effectLst/>
                        </a:rPr>
                        <a:t>45%~60%</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zh-TW" sz="2400" kern="100" dirty="0">
                          <a:effectLst/>
                        </a:rPr>
                        <a:t>前</a:t>
                      </a:r>
                      <a:r>
                        <a:rPr lang="en-US" sz="2400" kern="100" dirty="0">
                          <a:effectLst/>
                        </a:rPr>
                        <a:t>25</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en-US" sz="2400" kern="0" dirty="0">
                          <a:effectLst/>
                        </a:rPr>
                        <a:t>B++</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a:effectLst/>
                        </a:rPr>
                        <a:t>4</a:t>
                      </a:r>
                      <a:endParaRPr lang="zh-TW" sz="2400" kern="10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671">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a:effectLst/>
                        </a:rPr>
                        <a:t>26 ~ 50</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en-US" sz="2400" kern="0" dirty="0">
                          <a:effectLst/>
                        </a:rPr>
                        <a:t>B+</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3</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smtClean="0">
                          <a:effectLst/>
                        </a:rPr>
                        <a:t>51 </a:t>
                      </a:r>
                      <a:r>
                        <a:rPr lang="en-US" sz="2400" kern="100" dirty="0">
                          <a:effectLst/>
                        </a:rPr>
                        <a:t>~ </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en-US" sz="2400" kern="0" dirty="0">
                          <a:effectLst/>
                        </a:rPr>
                        <a:t>B</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2</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3122">
                <a:tc vMerge="1">
                  <a:txBody>
                    <a:bodyPr/>
                    <a:lstStyle/>
                    <a:p>
                      <a:endParaRPr lang="zh-TW" altLang="en-US"/>
                    </a:p>
                  </a:txBody>
                  <a:tcPr/>
                </a:tc>
                <a:tc>
                  <a:txBody>
                    <a:bodyPr/>
                    <a:lstStyle/>
                    <a:p>
                      <a:pPr algn="ctr">
                        <a:spcAft>
                          <a:spcPts val="0"/>
                        </a:spcAft>
                      </a:pPr>
                      <a:r>
                        <a:rPr lang="en-US" sz="2400" kern="100" dirty="0">
                          <a:effectLst/>
                        </a:rPr>
                        <a:t>C</a:t>
                      </a:r>
                      <a:endParaRPr lang="zh-TW" sz="2400" kern="100" dirty="0">
                        <a:effectLst/>
                      </a:endParaRPr>
                    </a:p>
                    <a:p>
                      <a:pPr algn="ctr">
                        <a:spcAft>
                          <a:spcPts val="0"/>
                        </a:spcAft>
                      </a:pPr>
                      <a:r>
                        <a:rPr lang="zh-TW" sz="2400" kern="100" dirty="0">
                          <a:effectLst/>
                        </a:rPr>
                        <a:t>待加強</a:t>
                      </a:r>
                      <a:r>
                        <a:rPr lang="en-US" sz="2400" kern="100" dirty="0">
                          <a:effectLst/>
                        </a:rPr>
                        <a:t>20%~35%</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　</a:t>
                      </a:r>
                      <a:r>
                        <a:rPr lang="en-US" sz="2400" kern="0" dirty="0">
                          <a:effectLst/>
                        </a:rPr>
                        <a:t>C</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1</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320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夏日">
  <a:themeElements>
    <a:clrScheme name="夏日">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夏日">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日">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1_夏日">
  <a:themeElements>
    <a:clrScheme name="夏日">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夏日">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日">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7842</TotalTime>
  <Words>4135</Words>
  <Application>Microsoft Office PowerPoint</Application>
  <PresentationFormat>如螢幕大小 (4:3)</PresentationFormat>
  <Paragraphs>838</Paragraphs>
  <Slides>83</Slides>
  <Notes>21</Notes>
  <HiddenSlides>0</HiddenSlides>
  <MMClips>0</MMClips>
  <ScaleCrop>false</ScaleCrop>
  <HeadingPairs>
    <vt:vector size="4" baseType="variant">
      <vt:variant>
        <vt:lpstr>佈景主題</vt:lpstr>
      </vt:variant>
      <vt:variant>
        <vt:i4>5</vt:i4>
      </vt:variant>
      <vt:variant>
        <vt:lpstr>投影片標題</vt:lpstr>
      </vt:variant>
      <vt:variant>
        <vt:i4>83</vt:i4>
      </vt:variant>
    </vt:vector>
  </HeadingPairs>
  <TitlesOfParts>
    <vt:vector size="88" baseType="lpstr">
      <vt:lpstr>夏至</vt:lpstr>
      <vt:lpstr>1_夏至</vt:lpstr>
      <vt:lpstr>龍騰四海</vt:lpstr>
      <vt:lpstr>夏日</vt:lpstr>
      <vt:lpstr>1_夏日</vt:lpstr>
      <vt:lpstr>臺北市立明湖國民中學105學年度第1學期 九年級學校日 破解升學密碼 未來九年級升學輔導說明</vt:lpstr>
      <vt:lpstr>感謝</vt:lpstr>
      <vt:lpstr>簡報大綱</vt:lpstr>
      <vt:lpstr>適性入學三撇步</vt:lpstr>
      <vt:lpstr>國中教育會考</vt:lpstr>
      <vt:lpstr>PowerPoint 簡報</vt:lpstr>
      <vt:lpstr>PowerPoint 簡報</vt:lpstr>
      <vt:lpstr>PowerPoint 簡報</vt:lpstr>
      <vt:lpstr>PowerPoint 簡報</vt:lpstr>
      <vt:lpstr>105學年度適性入學管道</vt:lpstr>
      <vt:lpstr>105年基北區適性入學管道</vt:lpstr>
      <vt:lpstr>105年基北區適性入學管道</vt:lpstr>
      <vt:lpstr>免試入學</vt:lpstr>
      <vt:lpstr>PowerPoint 簡報</vt:lpstr>
      <vt:lpstr>PowerPoint 簡報</vt:lpstr>
      <vt:lpstr>105學年基北區免試入學方案4大特點</vt:lpstr>
      <vt:lpstr>學年免試入學超額</vt:lpstr>
      <vt:lpstr>105學年度基北區免試入學-超額比序採計項目-</vt:lpstr>
      <vt:lpstr>超額比序及分發作業流程</vt:lpstr>
      <vt:lpstr>105年臺北市優先免試入學方案</vt:lpstr>
      <vt:lpstr>核心精神</vt:lpstr>
      <vt:lpstr>PowerPoint 簡報</vt:lpstr>
      <vt:lpstr>PowerPoint 簡報</vt:lpstr>
      <vt:lpstr>招生名額</vt:lpstr>
      <vt:lpstr>105年臺北市優先免試辦理學校</vt:lpstr>
      <vt:lpstr>105年臺北市優先免試辦理學校</vt:lpstr>
      <vt:lpstr>105年臺北市優先免試辦理學校</vt:lpstr>
      <vt:lpstr>選填志願</vt:lpstr>
      <vt:lpstr>超額比序方式</vt:lpstr>
      <vt:lpstr>公告分發序</vt:lpstr>
      <vt:lpstr>適合學術傾向學生的入學管道</vt:lpstr>
      <vt:lpstr>PowerPoint 簡報</vt:lpstr>
      <vt:lpstr>105學年度辦理科學班甄選入學學校</vt:lpstr>
      <vt:lpstr>招生對象與名額</vt:lpstr>
      <vt:lpstr>報考資格</vt:lpstr>
      <vt:lpstr>招生流程與方式(四)</vt:lpstr>
      <vt:lpstr>PowerPoint 簡報</vt:lpstr>
      <vt:lpstr>入學管道簡介</vt:lpstr>
      <vt:lpstr>基北區105學年度特色招生考試分發入學學校</vt:lpstr>
      <vt:lpstr>考試科目時間規劃表 </vt:lpstr>
      <vt:lpstr>PowerPoint 簡報</vt:lpstr>
      <vt:lpstr>適合職業傾向學生的入學管道</vt:lpstr>
      <vt:lpstr>PowerPoint 簡報</vt:lpstr>
      <vt:lpstr>PowerPoint 簡報</vt:lpstr>
      <vt:lpstr>藝術才能班特色招生暨 體育班甄選入學</vt:lpstr>
      <vt:lpstr>特色招生甄選入學---藝術才能班</vt:lpstr>
      <vt:lpstr>PowerPoint 簡報</vt:lpstr>
      <vt:lpstr>甄選入學招生作業</vt:lpstr>
      <vt:lpstr>PowerPoint 簡報</vt:lpstr>
      <vt:lpstr>PowerPoint 簡報</vt:lpstr>
      <vt:lpstr>其他入學管道 （含特殊身份學生入學）</vt:lpstr>
      <vt:lpstr>未接受政府補助之私校獨招</vt:lpstr>
      <vt:lpstr>技術型單科型學校獨招</vt:lpstr>
      <vt:lpstr>本校升學輔導措施說明</vt:lpstr>
      <vt:lpstr>我們的目標…</vt:lpstr>
      <vt:lpstr>明中團隊-幕後推手…</vt:lpstr>
      <vt:lpstr>給家長-</vt:lpstr>
      <vt:lpstr>給家長-</vt:lpstr>
      <vt:lpstr>給教師-</vt:lpstr>
      <vt:lpstr>給學生-</vt:lpstr>
      <vt:lpstr>給學生-</vt:lpstr>
      <vt:lpstr>給學生-</vt:lpstr>
      <vt:lpstr>給學生-</vt:lpstr>
      <vt:lpstr>給學生-</vt:lpstr>
      <vt:lpstr>給學生-</vt:lpstr>
      <vt:lpstr>給學生-</vt:lpstr>
      <vt:lpstr>給學生-</vt:lpstr>
      <vt:lpstr>明中團隊-幕後推手…</vt:lpstr>
      <vt:lpstr>給家長-</vt:lpstr>
      <vt:lpstr>給教師-</vt:lpstr>
      <vt:lpstr>給學生-</vt:lpstr>
      <vt:lpstr>給學生-</vt:lpstr>
      <vt:lpstr>給學生-</vt:lpstr>
      <vt:lpstr>給學生-</vt:lpstr>
      <vt:lpstr>給學生-</vt:lpstr>
      <vt:lpstr>給學生-</vt:lpstr>
      <vt:lpstr>給學生-</vt:lpstr>
      <vt:lpstr>給學生-</vt:lpstr>
      <vt:lpstr>給學生-</vt:lpstr>
      <vt:lpstr>給學生-</vt:lpstr>
      <vt:lpstr>給學生-</vt:lpstr>
      <vt:lpstr>拜託各位9年級家長……………..</vt:lpstr>
      <vt:lpstr>讓我們一起攜手 陪伴明中學子 在最後衝刺的路上 能盡力而為  追求夢想</vt:lpstr>
    </vt:vector>
  </TitlesOfParts>
  <Company>zlsh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104年國中教育會考成績報告方式說明 </dc:title>
  <dc:creator>莊玫欣</dc:creator>
  <cp:lastModifiedBy>輔導主任  蘇慧君</cp:lastModifiedBy>
  <cp:revision>494</cp:revision>
  <cp:lastPrinted>2016-03-03T06:26:29Z</cp:lastPrinted>
  <dcterms:created xsi:type="dcterms:W3CDTF">2014-11-10T02:16:05Z</dcterms:created>
  <dcterms:modified xsi:type="dcterms:W3CDTF">2016-06-04T07:01:22Z</dcterms:modified>
</cp:coreProperties>
</file>