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60" r:id="rId5"/>
    <p:sldId id="261" r:id="rId6"/>
    <p:sldId id="262" r:id="rId7"/>
    <p:sldId id="269" r:id="rId8"/>
    <p:sldId id="273" r:id="rId9"/>
    <p:sldId id="274" r:id="rId10"/>
    <p:sldId id="275" r:id="rId11"/>
    <p:sldId id="276" r:id="rId12"/>
    <p:sldId id="264" r:id="rId13"/>
    <p:sldId id="277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322B-F597-45F7-B1FB-D2C41C8367CF}" type="datetimeFigureOut">
              <a:rPr lang="zh-TW" altLang="en-US" smtClean="0"/>
              <a:t>2020/11/16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B86E-1F15-4400-A20B-AA04F2A8C0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032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322B-F597-45F7-B1FB-D2C41C8367CF}" type="datetimeFigureOut">
              <a:rPr lang="zh-TW" altLang="en-US" smtClean="0"/>
              <a:t>2020/11/16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B86E-1F15-4400-A20B-AA04F2A8C0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6901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322B-F597-45F7-B1FB-D2C41C8367CF}" type="datetimeFigureOut">
              <a:rPr lang="zh-TW" altLang="en-US" smtClean="0"/>
              <a:t>2020/11/16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B86E-1F15-4400-A20B-AA04F2A8C0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350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322B-F597-45F7-B1FB-D2C41C8367CF}" type="datetimeFigureOut">
              <a:rPr lang="zh-TW" altLang="en-US" smtClean="0"/>
              <a:t>2020/11/16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B86E-1F15-4400-A20B-AA04F2A8C0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981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322B-F597-45F7-B1FB-D2C41C8367CF}" type="datetimeFigureOut">
              <a:rPr lang="zh-TW" altLang="en-US" smtClean="0"/>
              <a:t>2020/11/16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B86E-1F15-4400-A20B-AA04F2A8C0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7326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322B-F597-45F7-B1FB-D2C41C8367CF}" type="datetimeFigureOut">
              <a:rPr lang="zh-TW" altLang="en-US" smtClean="0"/>
              <a:t>2020/11/16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B86E-1F15-4400-A20B-AA04F2A8C0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228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322B-F597-45F7-B1FB-D2C41C8367CF}" type="datetimeFigureOut">
              <a:rPr lang="zh-TW" altLang="en-US" smtClean="0"/>
              <a:t>2020/11/16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B86E-1F15-4400-A20B-AA04F2A8C0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8058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322B-F597-45F7-B1FB-D2C41C8367CF}" type="datetimeFigureOut">
              <a:rPr lang="zh-TW" altLang="en-US" smtClean="0"/>
              <a:t>2020/11/16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B86E-1F15-4400-A20B-AA04F2A8C0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552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322B-F597-45F7-B1FB-D2C41C8367CF}" type="datetimeFigureOut">
              <a:rPr lang="zh-TW" altLang="en-US" smtClean="0"/>
              <a:t>2020/11/16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B86E-1F15-4400-A20B-AA04F2A8C0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570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322B-F597-45F7-B1FB-D2C41C8367CF}" type="datetimeFigureOut">
              <a:rPr lang="zh-TW" altLang="en-US" smtClean="0"/>
              <a:t>2020/11/16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B86E-1F15-4400-A20B-AA04F2A8C0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5768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322B-F597-45F7-B1FB-D2C41C8367CF}" type="datetimeFigureOut">
              <a:rPr lang="zh-TW" altLang="en-US" smtClean="0"/>
              <a:t>2020/11/16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B86E-1F15-4400-A20B-AA04F2A8C0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120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F322B-F597-45F7-B1FB-D2C41C8367CF}" type="datetimeFigureOut">
              <a:rPr lang="zh-TW" altLang="en-US" smtClean="0"/>
              <a:t>2020/11/16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AB86E-1F15-4400-A20B-AA04F2A8C0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553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37" y="231371"/>
            <a:ext cx="11600872" cy="639525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338531"/>
            <a:ext cx="9144000" cy="2387600"/>
          </a:xfrm>
        </p:spPr>
        <p:txBody>
          <a:bodyPr/>
          <a:lstStyle/>
          <a:p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被「網」住的孩子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網路沉迷的預防與處遇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497965"/>
            <a:ext cx="9144000" cy="1655762"/>
          </a:xfrm>
        </p:spPr>
        <p:txBody>
          <a:bodyPr/>
          <a:lstStyle/>
          <a:p>
            <a:endParaRPr lang="en-US" altLang="zh-TW" dirty="0"/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臨床心理師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柯書林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向下箭號 3"/>
          <p:cNvSpPr/>
          <p:nvPr/>
        </p:nvSpPr>
        <p:spPr>
          <a:xfrm rot="2331538">
            <a:off x="9029195" y="851683"/>
            <a:ext cx="849393" cy="1884148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受害者</a:t>
            </a:r>
            <a:endParaRPr lang="zh-TW" altLang="en-US" dirty="0"/>
          </a:p>
        </p:txBody>
      </p:sp>
      <p:sp>
        <p:nvSpPr>
          <p:cNvPr id="5" name="向右箭號 4"/>
          <p:cNvSpPr/>
          <p:nvPr/>
        </p:nvSpPr>
        <p:spPr>
          <a:xfrm rot="19579558">
            <a:off x="1841520" y="3244978"/>
            <a:ext cx="1870071" cy="8018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加害者</a:t>
            </a:r>
            <a:endParaRPr lang="zh-TW" altLang="en-US" dirty="0"/>
          </a:p>
        </p:txBody>
      </p:sp>
      <p:sp>
        <p:nvSpPr>
          <p:cNvPr id="7" name="向下箭號 6"/>
          <p:cNvSpPr/>
          <p:nvPr/>
        </p:nvSpPr>
        <p:spPr>
          <a:xfrm>
            <a:off x="2909455" y="1625600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382" y="3602038"/>
            <a:ext cx="2225952" cy="282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79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探討為何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需要這些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習慣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6218" y="1825625"/>
            <a:ext cx="9977582" cy="4351338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認清真相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同理接納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170" y="3140364"/>
            <a:ext cx="3430889" cy="251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3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1674" y="1126836"/>
            <a:ext cx="8117879" cy="561486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連結資源，落實新習慣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46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家長還能做些什麼？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營養又多元的食物提供</a:t>
            </a:r>
          </a:p>
          <a:p>
            <a:pPr eaLnBrk="1" hangingPunct="1"/>
            <a:endPara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零用錢呢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呵呵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  <a:p>
            <a:pPr eaLnBrk="1" hangingPunct="1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多說無益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找貴人</a:t>
            </a:r>
          </a:p>
          <a:p>
            <a:pPr eaLnBrk="1" hangingPunct="1"/>
            <a:endPara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找出多些好走的樓梯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找出口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強勢科目入手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v.s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大陸印度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eaLnBrk="1" hangingPunct="1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4127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案例實務討論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468" y="1852164"/>
            <a:ext cx="9924097" cy="430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32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網路成癮自我診斷</a:t>
            </a:r>
            <a:r>
              <a:rPr lang="zh-TW" altLang="en-US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（</a:t>
            </a:r>
            <a:r>
              <a:rPr lang="en-US" altLang="zh-TW" sz="2800" b="1" dirty="0">
                <a:latin typeface="Batang" panose="02030600000101010101" pitchFamily="18" charset="-127"/>
                <a:ea typeface="Batang" panose="02030600000101010101" pitchFamily="18" charset="-127"/>
              </a:rPr>
              <a:t>Kimberly Young</a:t>
            </a:r>
            <a:r>
              <a:rPr lang="zh-TW" altLang="en-US" sz="28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）</a:t>
            </a:r>
            <a:endParaRPr lang="zh-TW" altLang="en-US" sz="28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zh-TW" altLang="en-US" dirty="0"/>
          </a:p>
          <a:p>
            <a:r>
              <a:rPr lang="zh-TW" altLang="en-US" dirty="0"/>
              <a:t>你全神貫注於網路活動，離線後仍</a:t>
            </a:r>
            <a:r>
              <a:rPr lang="zh-TW" altLang="en-US" b="1" dirty="0">
                <a:solidFill>
                  <a:srgbClr val="FF0000"/>
                </a:solidFill>
              </a:rPr>
              <a:t>不斷回想</a:t>
            </a:r>
            <a:r>
              <a:rPr lang="zh-TW" altLang="en-US" dirty="0"/>
              <a:t>上網情形</a:t>
            </a:r>
          </a:p>
          <a:p>
            <a:r>
              <a:rPr lang="zh-TW" altLang="en-US" dirty="0"/>
              <a:t>你需要</a:t>
            </a:r>
            <a:r>
              <a:rPr lang="zh-TW" altLang="en-US" b="1" dirty="0">
                <a:solidFill>
                  <a:srgbClr val="FF0000"/>
                </a:solidFill>
              </a:rPr>
              <a:t>增加上網時間</a:t>
            </a:r>
            <a:r>
              <a:rPr lang="zh-TW" altLang="en-US" dirty="0"/>
              <a:t>才能得到滿足</a:t>
            </a:r>
          </a:p>
          <a:p>
            <a:r>
              <a:rPr lang="zh-TW" altLang="en-US" dirty="0"/>
              <a:t>你是否無法控制自己上網的時間，上了網就</a:t>
            </a:r>
            <a:r>
              <a:rPr lang="zh-TW" altLang="en-US" b="1" dirty="0">
                <a:solidFill>
                  <a:srgbClr val="FF0000"/>
                </a:solidFill>
              </a:rPr>
              <a:t>停不下來</a:t>
            </a:r>
          </a:p>
          <a:p>
            <a:r>
              <a:rPr lang="zh-TW" altLang="en-US" b="1" dirty="0">
                <a:solidFill>
                  <a:srgbClr val="FF0000"/>
                </a:solidFill>
              </a:rPr>
              <a:t>離線</a:t>
            </a:r>
            <a:r>
              <a:rPr lang="zh-TW" altLang="en-US" dirty="0"/>
              <a:t>時，是否覺得</a:t>
            </a:r>
            <a:r>
              <a:rPr lang="zh-TW" altLang="en-US" b="1" dirty="0">
                <a:solidFill>
                  <a:srgbClr val="FF0000"/>
                </a:solidFill>
              </a:rPr>
              <a:t>不安</a:t>
            </a:r>
            <a:r>
              <a:rPr lang="zh-TW" altLang="en-US" dirty="0"/>
              <a:t>、焦慮、暴躁</a:t>
            </a:r>
          </a:p>
          <a:p>
            <a:r>
              <a:rPr lang="zh-TW" altLang="en-US" dirty="0"/>
              <a:t>你在網路上的時間是否</a:t>
            </a:r>
            <a:r>
              <a:rPr lang="zh-TW" altLang="en-US" b="1" dirty="0">
                <a:solidFill>
                  <a:srgbClr val="FF0000"/>
                </a:solidFill>
              </a:rPr>
              <a:t>比你自己預估的還要久</a:t>
            </a:r>
          </a:p>
          <a:p>
            <a:r>
              <a:rPr lang="zh-TW" altLang="en-US" dirty="0"/>
              <a:t>你是否曾因為上網而使得</a:t>
            </a:r>
            <a:r>
              <a:rPr lang="zh-TW" altLang="en-US" b="1" dirty="0">
                <a:solidFill>
                  <a:srgbClr val="FF0000"/>
                </a:solidFill>
              </a:rPr>
              <a:t>人際關係、課業、工作陷入困難</a:t>
            </a:r>
          </a:p>
          <a:p>
            <a:r>
              <a:rPr lang="zh-TW" altLang="en-US" dirty="0"/>
              <a:t>你是否曾對家人或醫生</a:t>
            </a:r>
            <a:r>
              <a:rPr lang="zh-TW" altLang="en-US" b="1" dirty="0">
                <a:solidFill>
                  <a:srgbClr val="FF0000"/>
                </a:solidFill>
              </a:rPr>
              <a:t>隱瞞</a:t>
            </a:r>
            <a:r>
              <a:rPr lang="zh-TW" altLang="en-US" dirty="0"/>
              <a:t>你的上網程度</a:t>
            </a:r>
          </a:p>
          <a:p>
            <a:r>
              <a:rPr lang="zh-TW" altLang="en-US" dirty="0"/>
              <a:t>你是否曾利用網路來</a:t>
            </a:r>
            <a:r>
              <a:rPr lang="zh-TW" altLang="en-US" b="1" dirty="0">
                <a:solidFill>
                  <a:srgbClr val="FF0000"/>
                </a:solidFill>
              </a:rPr>
              <a:t>逃避問題和平復煩躁不安的情緒</a:t>
            </a:r>
          </a:p>
          <a:p>
            <a:r>
              <a:rPr lang="zh-TW" altLang="en-US" sz="3500" b="1" u="sng" dirty="0"/>
              <a:t>以上問題有</a:t>
            </a:r>
            <a:r>
              <a:rPr lang="zh-TW" altLang="en-US" sz="3500" b="1" u="sng" dirty="0">
                <a:solidFill>
                  <a:srgbClr val="FF0000"/>
                </a:solidFill>
              </a:rPr>
              <a:t>超過五題</a:t>
            </a:r>
            <a:r>
              <a:rPr lang="zh-TW" altLang="en-US" sz="3500" b="1" u="sng" dirty="0"/>
              <a:t>是肯定的</a:t>
            </a:r>
            <a:r>
              <a:rPr lang="zh-TW" altLang="en-US" sz="3500" b="1" u="sng" dirty="0" smtClean="0"/>
              <a:t>，可能</a:t>
            </a:r>
            <a:r>
              <a:rPr lang="zh-TW" altLang="en-US" sz="3500" b="1" u="sng" dirty="0"/>
              <a:t>需要進一步評估。</a:t>
            </a:r>
          </a:p>
        </p:txBody>
      </p:sp>
    </p:spTree>
    <p:extLst>
      <p:ext uri="{BB962C8B-B14F-4D97-AF65-F5344CB8AC3E}">
        <p14:creationId xmlns:p14="http://schemas.microsoft.com/office/powerpoint/2010/main" val="81270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網路成癮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一個容易劃錯重點的問題          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輔導重點在如何戒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斷網路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還是學習面對成癮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3600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071" y="2522103"/>
            <a:ext cx="2563857" cy="365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2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網路成癮的隱憂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在日本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有一類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"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隱蔽青年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" 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日本原稱ひきこもり或引き篭り，有台灣譯者戲稱家裡蹲廢材或譯為繭居族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，是指一些自我封閉的青少年，他們認為自己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難在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社會上擁有地位，以及對社交冷感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隱蔽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青年常常拒絕離開家長的房子，又或者把自己關在房間一段長時間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根據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首次發明此詞的日本心理學家齋藤環發現，在日本全國約有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萬名隠蔽青年，大約佔日本全國青少年的一成，而且大多隱蔽青年是家中長子。現時，除了日本以外，香港亦出現愈來愈多的隱蔽青年，但社會對他們的關懷仍然很少。 </a:t>
            </a:r>
          </a:p>
        </p:txBody>
      </p:sp>
    </p:spTree>
    <p:extLst>
      <p:ext uri="{BB962C8B-B14F-4D97-AF65-F5344CB8AC3E}">
        <p14:creationId xmlns:p14="http://schemas.microsoft.com/office/powerpoint/2010/main" val="2072162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993775"/>
          </a:xfrm>
        </p:spPr>
        <p:txBody>
          <a:bodyPr/>
          <a:lstStyle/>
          <a:p>
            <a:pPr eaLnBrk="1" hangingPunct="1"/>
            <a:r>
              <a:rPr lang="zh-TW" altLang="en-US" sz="4800" b="1">
                <a:ea typeface="標楷體" panose="03000509000000000000" pitchFamily="65" charset="-120"/>
              </a:rPr>
              <a:t>為何一點挫折就不來上學？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41439"/>
            <a:ext cx="8229600" cy="4784725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關於 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全球化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高齡化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少子化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所催生的 </a:t>
            </a:r>
            <a:r>
              <a:rPr lang="en-US" altLang="zh-TW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世代 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208213" y="2276476"/>
            <a:ext cx="366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b="1"/>
              <a:t>HOW THINGS HAVE CHANGED!</a:t>
            </a:r>
          </a:p>
        </p:txBody>
      </p:sp>
      <p:pic>
        <p:nvPicPr>
          <p:cNvPr id="6149" name="Picture 5" descr="ATT0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2133601"/>
            <a:ext cx="4010025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ATT0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997201"/>
            <a:ext cx="4464050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15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                 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世代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4000" b="1" dirty="0">
                <a:ea typeface="標楷體" panose="03000509000000000000" pitchFamily="65" charset="-120"/>
              </a:rPr>
              <a:t>量少價高</a:t>
            </a:r>
          </a:p>
          <a:p>
            <a:pPr eaLnBrk="1" hangingPunct="1"/>
            <a:r>
              <a:rPr lang="zh-TW" altLang="en-US" sz="4000" b="1" dirty="0">
                <a:ea typeface="標楷體" panose="03000509000000000000" pitchFamily="65" charset="-120"/>
              </a:rPr>
              <a:t>習慣自己可以掌控一切</a:t>
            </a:r>
          </a:p>
          <a:p>
            <a:pPr eaLnBrk="1" hangingPunct="1"/>
            <a:r>
              <a:rPr lang="zh-TW" altLang="en-US" sz="4000" b="1" dirty="0">
                <a:ea typeface="標楷體" panose="03000509000000000000" pitchFamily="65" charset="-120"/>
              </a:rPr>
              <a:t>不願面對「開高走低」</a:t>
            </a:r>
          </a:p>
          <a:p>
            <a:pPr eaLnBrk="1" hangingPunct="1"/>
            <a:endParaRPr lang="en-US" altLang="zh-TW" sz="4000" b="1" dirty="0">
              <a:ea typeface="標楷體" panose="03000509000000000000" pitchFamily="65" charset="-120"/>
            </a:endParaRPr>
          </a:p>
        </p:txBody>
      </p:sp>
      <p:sp>
        <p:nvSpPr>
          <p:cNvPr id="7172" name="door"/>
          <p:cNvSpPr>
            <a:spLocks noEditPoints="1" noChangeArrowheads="1"/>
          </p:cNvSpPr>
          <p:nvPr/>
        </p:nvSpPr>
        <p:spPr bwMode="auto">
          <a:xfrm rot="866842">
            <a:off x="6672264" y="4292600"/>
            <a:ext cx="2160587" cy="1079500"/>
          </a:xfrm>
          <a:custGeom>
            <a:avLst/>
            <a:gdLst>
              <a:gd name="T0" fmla="*/ 2160587 w 21600"/>
              <a:gd name="T1" fmla="*/ 1079500 h 21600"/>
              <a:gd name="T2" fmla="*/ 600863 w 21600"/>
              <a:gd name="T3" fmla="*/ 6347 h 21600"/>
              <a:gd name="T4" fmla="*/ 0 w 21600"/>
              <a:gd name="T5" fmla="*/ 1079500 h 21600"/>
              <a:gd name="T6" fmla="*/ 0 60000 65536"/>
              <a:gd name="T7" fmla="*/ 0 60000 65536"/>
              <a:gd name="T8" fmla="*/ 0 60000 65536"/>
              <a:gd name="T9" fmla="*/ 2668 w 21600"/>
              <a:gd name="T10" fmla="*/ 11181 h 21600"/>
              <a:gd name="T11" fmla="*/ 13404 w 21600"/>
              <a:gd name="T12" fmla="*/ 20139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1600" y="21600"/>
                </a:moveTo>
                <a:lnTo>
                  <a:pt x="6007" y="127"/>
                </a:lnTo>
                <a:lnTo>
                  <a:pt x="4665" y="2541"/>
                </a:lnTo>
                <a:lnTo>
                  <a:pt x="3579" y="5209"/>
                </a:lnTo>
                <a:lnTo>
                  <a:pt x="2492" y="8259"/>
                </a:lnTo>
                <a:lnTo>
                  <a:pt x="1598" y="11308"/>
                </a:lnTo>
                <a:lnTo>
                  <a:pt x="959" y="14739"/>
                </a:lnTo>
                <a:lnTo>
                  <a:pt x="383" y="18169"/>
                </a:lnTo>
                <a:lnTo>
                  <a:pt x="0" y="21600"/>
                </a:lnTo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7173" name="Picture 5" descr="j02932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5850">
            <a:off x="1634694" y="305666"/>
            <a:ext cx="156527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941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是否需要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介入？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已經影響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身體健康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（身體狀況越來越不好）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已經影響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生活功能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（越來越無法上學 上班）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161460"/>
            <a:ext cx="4020671" cy="3015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256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關於成癮問題，輔導如何進行？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壞習慣，別急著戒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（誘發晤談動機）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瞭解孩子為何需要這些習慣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（同理，建立信任，資料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蒐集，並進一步衡鑑）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連結其他資源，建立其他新習慣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（落實輔導計畫）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722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壞習慣，別急著戒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告訴你一個不算秘密的秘密：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戒癮成功的要素，其實是因為忙著沉進另一個癮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熱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愛經營網路社群的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Jeremy Lin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740" y="3892731"/>
            <a:ext cx="3609782" cy="202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6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544</Words>
  <Application>Microsoft Office PowerPoint</Application>
  <PresentationFormat>寬螢幕</PresentationFormat>
  <Paragraphs>59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1" baseType="lpstr">
      <vt:lpstr>Batang</vt:lpstr>
      <vt:lpstr>微軟正黑體</vt:lpstr>
      <vt:lpstr>新細明體</vt:lpstr>
      <vt:lpstr>標楷體</vt:lpstr>
      <vt:lpstr>Arial</vt:lpstr>
      <vt:lpstr>Calibri</vt:lpstr>
      <vt:lpstr>Calibri Light</vt:lpstr>
      <vt:lpstr>Office 佈景主題</vt:lpstr>
      <vt:lpstr>被「網」住的孩子 網路沉迷的預防與處遇</vt:lpstr>
      <vt:lpstr>網路成癮自我診斷（Kimberly Young）</vt:lpstr>
      <vt:lpstr>網路成癮…一個容易劃錯重點的問題           </vt:lpstr>
      <vt:lpstr>網路成癮的隱憂</vt:lpstr>
      <vt:lpstr>為何一點挫折就不來上學？</vt:lpstr>
      <vt:lpstr>                  世代</vt:lpstr>
      <vt:lpstr>是否需要介入？</vt:lpstr>
      <vt:lpstr>關於成癮問題，輔導如何進行？</vt:lpstr>
      <vt:lpstr>壞習慣，別急著戒</vt:lpstr>
      <vt:lpstr>探討為何需要這些習慣?</vt:lpstr>
      <vt:lpstr>連結資源，落實新習慣</vt:lpstr>
      <vt:lpstr>家長還能做些什麼？</vt:lpstr>
      <vt:lpstr>案例實務討論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被『網』住的孩子 網路沉迷的預防與處遇</dc:title>
  <dc:creator>slke</dc:creator>
  <cp:lastModifiedBy>輔導室幹事</cp:lastModifiedBy>
  <cp:revision>4</cp:revision>
  <dcterms:created xsi:type="dcterms:W3CDTF">2020-11-13T00:46:08Z</dcterms:created>
  <dcterms:modified xsi:type="dcterms:W3CDTF">2020-11-16T06:24:13Z</dcterms:modified>
</cp:coreProperties>
</file>