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6" r:id="rId1"/>
  </p:sldMasterIdLst>
  <p:handoutMasterIdLst>
    <p:handoutMasterId r:id="rId3"/>
  </p:handoutMasterIdLst>
  <p:sldIdLst>
    <p:sldId id="258" r:id="rId2"/>
  </p:sldIdLst>
  <p:sldSz cx="6858000" cy="9144000" type="screen4x3"/>
  <p:notesSz cx="9928225" cy="6797675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A9DDB8D-D23D-47ED-9794-964D9BF1064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CC"/>
    <a:srgbClr val="FF6699"/>
    <a:srgbClr val="FF99CC"/>
    <a:srgbClr val="9FBFF3"/>
    <a:srgbClr val="FFFF9B"/>
    <a:srgbClr val="CC0066"/>
    <a:srgbClr val="6600CC"/>
    <a:srgbClr val="0062A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96391" autoAdjust="0"/>
  </p:normalViewPr>
  <p:slideViewPr>
    <p:cSldViewPr>
      <p:cViewPr varScale="1">
        <p:scale>
          <a:sx n="86" d="100"/>
          <a:sy n="86" d="100"/>
        </p:scale>
        <p:origin x="-3462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06" cy="340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4655" y="0"/>
            <a:ext cx="4301206" cy="340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914C6-A137-4DE1-8037-DBC0D144E26B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1206" cy="340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4655" y="6456378"/>
            <a:ext cx="4301206" cy="340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8E4B0-7698-4B2A-96AE-F434D4C613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407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415818"/>
            <a:ext cx="3981650" cy="2020711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4797770"/>
            <a:ext cx="3981650" cy="18368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6739470"/>
            <a:ext cx="504957" cy="372533"/>
          </a:xfrm>
        </p:spPr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6739470"/>
            <a:ext cx="3048645" cy="37253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6739470"/>
            <a:ext cx="310112" cy="372533"/>
          </a:xfrm>
        </p:spPr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4628439"/>
            <a:ext cx="383481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8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420553"/>
            <a:ext cx="5099051" cy="755651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377245"/>
            <a:ext cx="5318612" cy="448169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176204"/>
            <a:ext cx="5099051" cy="65828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66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09164"/>
            <a:ext cx="5099051" cy="413048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700888"/>
            <a:ext cx="5099052" cy="21336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520265"/>
            <a:ext cx="495481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8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309509"/>
            <a:ext cx="4800188" cy="316089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470399"/>
            <a:ext cx="4419599" cy="8692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5791201"/>
            <a:ext cx="5099054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37477" y="1207150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3770494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520265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9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411441"/>
            <a:ext cx="5099046" cy="19584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369841"/>
            <a:ext cx="5099048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769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309510"/>
            <a:ext cx="4743876" cy="2991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852416"/>
            <a:ext cx="5099048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039556"/>
            <a:ext cx="5099052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58546" y="1195860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47697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57200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4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509"/>
            <a:ext cx="5099051" cy="30592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754880"/>
            <a:ext cx="5099048" cy="120700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960534"/>
            <a:ext cx="5099051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572000"/>
            <a:ext cx="495481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1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320181"/>
            <a:ext cx="5099052" cy="451431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139560"/>
            <a:ext cx="49548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11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209165"/>
            <a:ext cx="1214198" cy="662532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209165"/>
            <a:ext cx="3686632" cy="662532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209165"/>
            <a:ext cx="0" cy="6625324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63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50" y="3139560"/>
            <a:ext cx="494665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graphicFrame>
        <p:nvGraphicFramePr>
          <p:cNvPr id="8" name="物件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50546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物件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6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188551"/>
            <a:ext cx="4946651" cy="2430019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4979813"/>
            <a:ext cx="4946651" cy="145335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4799189"/>
            <a:ext cx="494665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5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14168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682" y="3316224"/>
            <a:ext cx="2503170" cy="459638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316224"/>
            <a:ext cx="2503170" cy="459638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31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324349"/>
            <a:ext cx="2503170" cy="360883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324349"/>
            <a:ext cx="2503170" cy="360883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13956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9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13956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1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39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1851379"/>
            <a:ext cx="1902599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309510"/>
            <a:ext cx="2891654" cy="652498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041420"/>
            <a:ext cx="1902599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3883377"/>
            <a:ext cx="175019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6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511776"/>
            <a:ext cx="2724152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3666" y="1377244"/>
            <a:ext cx="2197097" cy="63895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340576"/>
            <a:ext cx="2724151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7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320181"/>
            <a:ext cx="5099052" cy="4593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7947378"/>
            <a:ext cx="861212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689490-E734-451B-BC80-08A66C27AA75}" type="datetimeFigureOut">
              <a:rPr lang="zh-TW" altLang="en-US" smtClean="0"/>
              <a:t>2018/4/10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7947378"/>
            <a:ext cx="3828500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7947378"/>
            <a:ext cx="296633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D008D8-073A-474F-8FD0-480B684A8CB6}" type="slidenum">
              <a:rPr lang="zh-TW" altLang="en-US" smtClean="0"/>
              <a:t>‹#›</a:t>
            </a:fld>
            <a:endParaRPr lang="zh-TW" altLang="en-US"/>
          </a:p>
        </p:txBody>
      </p:sp>
      <p:graphicFrame>
        <p:nvGraphicFramePr>
          <p:cNvPr id="8" name="物件 7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6165330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think-cell Slide" r:id="rId22" imgW="383" imgH="384" progId="TCLayout.ActiveDocument.1">
                  <p:embed/>
                </p:oleObj>
              </mc:Choice>
              <mc:Fallback>
                <p:oleObj name="think-cell Slide" r:id="rId22" imgW="383" imgH="384" progId="TCLayout.ActiveDocument.1">
                  <p:embed/>
                  <p:pic>
                    <p:nvPicPr>
                      <p:cNvPr id="8" name="物件 7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28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  <p:sldLayoutId id="2147484648" r:id="rId12"/>
    <p:sldLayoutId id="2147484649" r:id="rId13"/>
    <p:sldLayoutId id="2147484650" r:id="rId14"/>
    <p:sldLayoutId id="2147484651" r:id="rId15"/>
    <p:sldLayoutId id="2147484652" r:id="rId16"/>
    <p:sldLayoutId id="2147484653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物件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3825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14" name="物件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432811" y="622540"/>
            <a:ext cx="4560241" cy="56826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altLang="zh-TW" b="1" dirty="0">
                <a:ln w="19050" cmpd="sng">
                  <a:noFill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(8342)</a:t>
            </a:r>
            <a:r>
              <a:rPr lang="zh-TW" altLang="zh-TW" b="1" dirty="0">
                <a:ln w="19050" cmpd="sng">
                  <a:noFill/>
                </a:ln>
                <a:solidFill>
                  <a:srgbClr val="FF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公教雙飽優惠專案</a:t>
            </a:r>
            <a:endParaRPr lang="zh-TW" altLang="en-US" sz="2800" b="1" dirty="0">
              <a:ln w="19050" cmpd="sng">
                <a:noFill/>
              </a:ln>
              <a:solidFill>
                <a:srgbClr val="FF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95801"/>
              </p:ext>
            </p:extLst>
          </p:nvPr>
        </p:nvGraphicFramePr>
        <p:xfrm>
          <a:off x="403781" y="3115251"/>
          <a:ext cx="6092702" cy="549986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{E8B1032C-EA38-4F05-BA0D-38AFFFC7BED3}</a:tableStyleId>
              </a:tblPr>
              <a:tblGrid>
                <a:gridCol w="381720">
                  <a:extLst>
                    <a:ext uri="{9D8B030D-6E8A-4147-A177-3AD203B41FA5}">
                      <a16:colId xmlns:a16="http://schemas.microsoft.com/office/drawing/2014/main" xmlns="" val="3214545049"/>
                    </a:ext>
                  </a:extLst>
                </a:gridCol>
                <a:gridCol w="1347860">
                  <a:extLst>
                    <a:ext uri="{9D8B030D-6E8A-4147-A177-3AD203B41FA5}">
                      <a16:colId xmlns:a16="http://schemas.microsoft.com/office/drawing/2014/main" xmlns="" val="1578453057"/>
                    </a:ext>
                  </a:extLst>
                </a:gridCol>
                <a:gridCol w="1928021">
                  <a:extLst>
                    <a:ext uri="{9D8B030D-6E8A-4147-A177-3AD203B41FA5}">
                      <a16:colId xmlns:a16="http://schemas.microsoft.com/office/drawing/2014/main" xmlns="" val="703103256"/>
                    </a:ext>
                  </a:extLst>
                </a:gridCol>
                <a:gridCol w="264019">
                  <a:extLst>
                    <a:ext uri="{9D8B030D-6E8A-4147-A177-3AD203B41FA5}">
                      <a16:colId xmlns:a16="http://schemas.microsoft.com/office/drawing/2014/main" xmlns="" val="147812030"/>
                    </a:ext>
                  </a:extLst>
                </a:gridCol>
                <a:gridCol w="2171082">
                  <a:extLst>
                    <a:ext uri="{9D8B030D-6E8A-4147-A177-3AD203B41FA5}">
                      <a16:colId xmlns:a16="http://schemas.microsoft.com/office/drawing/2014/main" xmlns="" val="1981341667"/>
                    </a:ext>
                  </a:extLst>
                </a:gridCol>
              </a:tblGrid>
              <a:tr h="53278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月繳金額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4G</a:t>
                      </a:r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</a:t>
                      </a:r>
                      <a:b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299</a:t>
                      </a:r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1600" b="1" i="0" u="none" strike="noStrike" dirty="0" smtClean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80000">
                          <a:srgbClr val="E6CD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19000">
                          <a:schemeClr val="accent3">
                            <a:lumMod val="5000"/>
                            <a:lumOff val="95000"/>
                          </a:schemeClr>
                        </a:gs>
                        <a:gs pos="79000">
                          <a:srgbClr val="FCAED5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4G</a:t>
                      </a:r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</a:t>
                      </a:r>
                      <a:b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499</a:t>
                      </a:r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19000">
                          <a:schemeClr val="accent3">
                            <a:lumMod val="5000"/>
                            <a:lumOff val="95000"/>
                          </a:schemeClr>
                        </a:gs>
                        <a:gs pos="79000">
                          <a:srgbClr val="FCAED5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689442967"/>
                  </a:ext>
                </a:extLst>
              </a:tr>
              <a:tr h="32922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門號類型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新申租、</a:t>
                      </a:r>
                      <a:r>
                        <a:rPr lang="en-US" altLang="zh-TW" sz="1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NP</a:t>
                      </a:r>
                      <a:r>
                        <a:rPr lang="zh-TW" altLang="en-US" sz="1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移入成功、無租約或符合續約條件</a:t>
                      </a:r>
                      <a:endParaRPr lang="zh-TW" alt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44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9907561"/>
                  </a:ext>
                </a:extLst>
              </a:tr>
              <a:tr h="32922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合約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單門號約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44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5032112"/>
                  </a:ext>
                </a:extLst>
              </a:tr>
              <a:tr h="32922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最短租期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u="none" strike="noStrike" dirty="0">
                          <a:solidFill>
                            <a:srgbClr val="FF0000"/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44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4243155"/>
                  </a:ext>
                </a:extLst>
              </a:tr>
              <a:tr h="32922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  惠  內  容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vert="ea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國內行動上網量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12GB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65000">
                          <a:srgbClr val="CCEC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defTabSz="342900" rtl="0" eaLnBrk="1" fontAlgn="ctr" latinLnBrk="0" hangingPunct="1"/>
                      <a:r>
                        <a:rPr lang="zh-TW" altLang="en-US" sz="1600" b="1" i="0" u="none" strike="noStrike" kern="1200" dirty="0">
                          <a:solidFill>
                            <a:srgbClr val="FF0000"/>
                          </a:solidFill>
                          <a:effectLst>
                            <a:glow rad="177800">
                              <a:srgbClr val="FFCCCC">
                                <a:alpha val="60000"/>
                              </a:srgbClr>
                            </a:glow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數據無限瀏覽</a:t>
                      </a: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25000">
                          <a:schemeClr val="bg1"/>
                        </a:gs>
                        <a:gs pos="52000">
                          <a:srgbClr val="FFFFBD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860786"/>
                  </a:ext>
                </a:extLst>
              </a:tr>
              <a:tr h="3292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群內優惠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glow rad="177800">
                              <a:srgbClr val="FFCCCC">
                                <a:alpha val="60000"/>
                              </a:srgbClr>
                            </a:glow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免費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>
                          <a:glow rad="177800">
                            <a:srgbClr val="FFCCCC">
                              <a:alpha val="60000"/>
                            </a:srgbClr>
                          </a:glow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7000">
                          <a:schemeClr val="bg1"/>
                        </a:gs>
                        <a:gs pos="47000">
                          <a:srgbClr val="FFFFBD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5033344"/>
                  </a:ext>
                </a:extLst>
              </a:tr>
              <a:tr h="3292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網內分鐘數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 smtClean="0">
                          <a:solidFill>
                            <a:schemeClr val="tx1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每通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FF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lang="en-US" altLang="zh-TW" sz="1400" b="1" i="0" u="none" strike="noStrike" dirty="0" smtClean="0">
                          <a:solidFill>
                            <a:srgbClr val="FF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FF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免費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62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62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免費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62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794596210"/>
                  </a:ext>
                </a:extLst>
              </a:tr>
              <a:tr h="3292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網外分鐘數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R="122555" algn="ctr">
                        <a:lnSpc>
                          <a:spcPct val="100000"/>
                        </a:lnSpc>
                      </a:pPr>
                      <a:r>
                        <a:rPr lang="zh-TW" altLang="zh-TW" sz="1600" b="1" kern="100" dirty="0" smtClean="0"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市話</a:t>
                      </a:r>
                      <a:r>
                        <a:rPr lang="en-US" altLang="zh-TW" sz="1600" b="1" kern="100" dirty="0" smtClean="0"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600" b="1" kern="100" dirty="0" smtClean="0"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網外</a:t>
                      </a:r>
                      <a:r>
                        <a:rPr lang="zh-TW" altLang="zh-TW" sz="1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優惠分鐘</a:t>
                      </a:r>
                      <a:r>
                        <a:rPr lang="zh-TW" altLang="en-US" sz="1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en-US" altLang="zh-TW" sz="14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R="122555" algn="ctr">
                        <a:lnSpc>
                          <a:spcPct val="100000"/>
                        </a:lnSpc>
                      </a:pPr>
                      <a:r>
                        <a:rPr lang="zh-TW" altLang="en-US" sz="1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>
                          <a:innerShdw blurRad="63500" dist="50800" dir="8100000">
                            <a:prstClr val="black">
                              <a:alpha val="50000"/>
                            </a:prstClr>
                          </a:inn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62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marR="122555" algn="ctr">
                        <a:lnSpc>
                          <a:spcPct val="100000"/>
                        </a:lnSpc>
                      </a:pP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62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R="122555" algn="ctr">
                        <a:lnSpc>
                          <a:spcPct val="100000"/>
                        </a:lnSpc>
                      </a:pPr>
                      <a:r>
                        <a:rPr lang="zh-TW" altLang="zh-TW" sz="1600" b="1" kern="100" dirty="0" smtClean="0"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市話</a:t>
                      </a:r>
                      <a:r>
                        <a:rPr lang="en-US" altLang="zh-TW" sz="1600" b="1" kern="100" dirty="0" smtClean="0"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600" b="1" kern="100" dirty="0" smtClean="0">
                          <a:effectLst>
                            <a:glow rad="101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網外</a:t>
                      </a:r>
                      <a:r>
                        <a:rPr lang="zh-TW" altLang="zh-TW" sz="1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優惠分鐘</a:t>
                      </a:r>
                      <a:r>
                        <a:rPr lang="zh-TW" altLang="en-US" sz="1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en-US" altLang="zh-TW" sz="14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R="122555" algn="ctr">
                        <a:lnSpc>
                          <a:spcPct val="100000"/>
                        </a:lnSpc>
                      </a:pPr>
                      <a:r>
                        <a:rPr lang="zh-TW" altLang="en-US" sz="1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</a:t>
                      </a:r>
                      <a:r>
                        <a:rPr lang="en-US" altLang="zh-TW" sz="1400" b="1" kern="100" dirty="0" smtClean="0">
                          <a:solidFill>
                            <a:srgbClr val="FF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r>
                        <a:rPr lang="zh-TW" altLang="zh-TW" sz="1400" b="1" kern="100" dirty="0" smtClean="0">
                          <a:solidFill>
                            <a:srgbClr val="FF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1400" b="1" i="0" u="none" strike="noStrike" dirty="0">
                        <a:solidFill>
                          <a:srgbClr val="FF0000"/>
                        </a:solidFill>
                        <a:effectLst>
                          <a:innerShdw blurRad="63500" dist="50800" dir="8100000">
                            <a:prstClr val="black">
                              <a:alpha val="50000"/>
                            </a:prstClr>
                          </a:inn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62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643769260"/>
                  </a:ext>
                </a:extLst>
              </a:tr>
              <a:tr h="3292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市話分鐘數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rgbClr val="F3F2C0"/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7267964"/>
                  </a:ext>
                </a:extLst>
              </a:tr>
              <a:tr h="3292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22555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其他優惠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每月國內語音通話費</a:t>
                      </a:r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62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62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每月國內語音通話費</a:t>
                      </a:r>
                      <a:r>
                        <a:rPr lang="en-US" altLang="zh-TW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62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215002227"/>
                  </a:ext>
                </a:extLst>
              </a:tr>
              <a:tr h="177206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45000">
                          <a:srgbClr val="9FBFF3"/>
                        </a:gs>
                        <a:gs pos="0">
                          <a:schemeClr val="bg1"/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2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公司證限列入</a:t>
                      </a:r>
                      <a:r>
                        <a:rPr lang="en-US" altLang="zh-TW" sz="12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BCRM</a:t>
                      </a:r>
                      <a:r>
                        <a:rPr lang="zh-TW" altLang="en-US" sz="12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系統內之公家及教育機構以企客證號申辦者，</a:t>
                      </a:r>
                      <a:r>
                        <a:rPr lang="zh-TW" altLang="zh-TW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同一證號限申辦1</a:t>
                      </a:r>
                      <a:r>
                        <a:rPr lang="zh-TW" alt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門</a:t>
                      </a:r>
                      <a:r>
                        <a:rPr lang="zh-TW" altLang="zh-TW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門號。</a:t>
                      </a:r>
                      <a:endParaRPr lang="zh-TW" altLang="en-US" sz="120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 rtl="0" fontAlgn="ctr"/>
                      <a:r>
                        <a:rPr lang="en-US" altLang="zh-TW" sz="12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2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個證限任職公家及教育機構人員本人及其一等親</a:t>
                      </a:r>
                      <a:r>
                        <a:rPr lang="en-US" altLang="zh-TW" sz="12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配偶之員眷，一等親屬定義為員工配偶、子女、員工父母及配偶父母，</a:t>
                      </a:r>
                      <a:r>
                        <a:rPr lang="zh-TW" altLang="zh-TW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同一證號限申辦1</a:t>
                      </a:r>
                      <a:r>
                        <a:rPr lang="zh-TW" alt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門</a:t>
                      </a:r>
                      <a:r>
                        <a:rPr lang="zh-TW" altLang="zh-TW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門號</a:t>
                      </a:r>
                      <a:r>
                        <a:rPr lang="zh-TW" altLang="en-US" sz="12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2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rtl="0" fontAlgn="ctr"/>
                      <a:r>
                        <a:rPr lang="en-US" altLang="zh-TW" sz="12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altLang="zh-TW" sz="120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申辦本專案時，須檢附身分證及健保卡或駕照等雙證件正本，以及員工識別證；員眷</a:t>
                      </a:r>
                      <a:r>
                        <a:rPr lang="en-US" altLang="zh-TW" sz="12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限一等親</a:t>
                      </a:r>
                      <a:r>
                        <a:rPr lang="en-US" altLang="zh-TW" sz="12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須</a:t>
                      </a:r>
                      <a:r>
                        <a:rPr lang="zh-TW" altLang="en-US" sz="120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另提供</a:t>
                      </a:r>
                      <a:r>
                        <a:rPr lang="zh-TW" alt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一等親證明文件。</a:t>
                      </a:r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zh-TW" sz="12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資費內容、優惠、限制等未盡詳載者以</a:t>
                      </a:r>
                      <a:r>
                        <a:rPr lang="en-US" altLang="zh-TW" sz="12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(8342)</a:t>
                      </a:r>
                      <a:r>
                        <a:rPr lang="zh-TW" altLang="zh-TW" sz="12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公教雙飽優惠專案同意書內容為準，中華電信亦保留隨時修正、暫停、終止本專案之權利。</a:t>
                      </a:r>
                    </a:p>
                    <a:p>
                      <a:pPr algn="l" rtl="0" fontAlgn="ctr"/>
                      <a:endParaRPr lang="zh-TW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01" marR="7601" marT="760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62000">
                          <a:srgbClr val="CCECFF"/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5722416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460117" y="1195142"/>
            <a:ext cx="1980029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zh-TW" sz="1400" b="1" dirty="0">
                <a:solidFill>
                  <a:srgbClr val="CC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方案類型：</a:t>
            </a:r>
            <a:r>
              <a:rPr lang="en-US" altLang="zh-TW" sz="1400" dirty="0" smtClean="0">
                <a:solidFill>
                  <a:srgbClr val="CC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zh-TW" sz="1400" b="1" dirty="0">
                <a:solidFill>
                  <a:srgbClr val="CC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單門號</a:t>
            </a:r>
            <a:r>
              <a:rPr lang="zh-TW" altLang="zh-TW" sz="1400" b="1" dirty="0" smtClean="0">
                <a:solidFill>
                  <a:srgbClr val="CC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endParaRPr lang="zh-TW" altLang="zh-TW" sz="1400" dirty="0">
              <a:solidFill>
                <a:srgbClr val="CC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3781" y="1477044"/>
            <a:ext cx="602808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buFont typeface="+mj-ea"/>
              <a:buAutoNum type="ea1ChtPeriod"/>
            </a:pPr>
            <a:r>
              <a:rPr lang="zh-TW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活動期間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107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年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月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日至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107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年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月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30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日</a:t>
            </a:r>
            <a:endParaRPr lang="zh-TW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150000"/>
              </a:lnSpc>
              <a:buFont typeface="+mj-ea"/>
              <a:buAutoNum type="ea1ChtPeriod"/>
            </a:pPr>
            <a:r>
              <a:rPr lang="zh-TW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申辦地點</a:t>
            </a:r>
            <a:r>
              <a:rPr lang="zh-TW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中華電信各地營業窗口及特約服務中心</a:t>
            </a:r>
            <a:r>
              <a:rPr lang="zh-TW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ea1ChtPeriod"/>
            </a:pPr>
            <a:r>
              <a:rPr lang="zh-TW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</a:t>
            </a:r>
            <a:r>
              <a:rPr lang="zh-TW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100" b="1" u="sng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任職公家及教育機構</a:t>
            </a:r>
            <a:r>
              <a:rPr lang="zh-TW" altLang="en-US" sz="11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1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</a:t>
            </a:r>
            <a:r>
              <a:rPr lang="zh-TW" altLang="zh-TW" sz="1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客員工及眷屬</a:t>
            </a:r>
            <a:r>
              <a:rPr lang="en-US" altLang="zh-TW" sz="1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限一等親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(*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申辦，</a:t>
            </a:r>
            <a:r>
              <a:rPr lang="zh-TW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類型依所選方案之規定</a:t>
            </a:r>
            <a:r>
              <a:rPr lang="zh-TW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為新申租、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NP</a:t>
            </a:r>
            <a:r>
              <a:rPr lang="zh-TW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移入成功、無租約或符合續約條件</a:t>
            </a:r>
            <a:r>
              <a:rPr lang="zh-TW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3G/4G</a:t>
            </a:r>
            <a:r>
              <a:rPr lang="zh-TW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門號；</a:t>
            </a:r>
            <a:r>
              <a:rPr lang="zh-TW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r>
              <a:rPr lang="zh-TW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個人證號參加者，需檢附員工識別證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(*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，一證限辦一門</a:t>
            </a:r>
            <a:r>
              <a:rPr lang="zh-TW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ea1ChtPeriod"/>
            </a:pPr>
            <a:r>
              <a:rPr lang="zh-TW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149080" y="8394747"/>
            <a:ext cx="2526569" cy="724518"/>
            <a:chOff x="4236445" y="8223315"/>
            <a:chExt cx="2373820" cy="804471"/>
          </a:xfrm>
        </p:grpSpPr>
        <p:sp>
          <p:nvSpPr>
            <p:cNvPr id="11" name="圓角矩形 10"/>
            <p:cNvSpPr/>
            <p:nvPr/>
          </p:nvSpPr>
          <p:spPr>
            <a:xfrm>
              <a:off x="4236445" y="8223315"/>
              <a:ext cx="2367557" cy="797434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rgbClr val="4F88F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327607" y="8735318"/>
              <a:ext cx="1282658" cy="29246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dirty="0" smtClean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業務經理聯絡方式</a:t>
              </a:r>
              <a:endParaRPr lang="zh-TW" altLang="en-US" sz="10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8" t="31863" r="22113" b="38723"/>
          <a:stretch/>
        </p:blipFill>
        <p:spPr>
          <a:xfrm>
            <a:off x="656375" y="587126"/>
            <a:ext cx="792088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3741</TotalTime>
  <Words>356</Words>
  <Application>Microsoft Office PowerPoint</Application>
  <PresentationFormat>如螢幕大小 (4:3)</PresentationFormat>
  <Paragraphs>38</Paragraphs>
  <Slides>1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3" baseType="lpstr">
      <vt:lpstr>有機</vt:lpstr>
      <vt:lpstr>think-cell Slide</vt:lpstr>
      <vt:lpstr>(8342)公教雙飽優惠專案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人事助理</cp:lastModifiedBy>
  <cp:revision>242</cp:revision>
  <cp:lastPrinted>2018-01-26T06:39:24Z</cp:lastPrinted>
  <dcterms:created xsi:type="dcterms:W3CDTF">2017-03-16T01:04:41Z</dcterms:created>
  <dcterms:modified xsi:type="dcterms:W3CDTF">2018-04-10T00:14:08Z</dcterms:modified>
</cp:coreProperties>
</file>