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36" r:id="rId1"/>
  </p:sldMasterIdLst>
  <p:handoutMasterIdLst>
    <p:handoutMasterId r:id="rId3"/>
  </p:handoutMasterIdLst>
  <p:sldIdLst>
    <p:sldId id="258" r:id="rId2"/>
  </p:sldIdLst>
  <p:sldSz cx="6858000" cy="9144000" type="screen4x3"/>
  <p:notesSz cx="9928225" cy="6797675"/>
  <p:custDataLst>
    <p:tags r:id="rId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0A9DDB8D-D23D-47ED-9794-964D9BF1064D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CCCC"/>
    <a:srgbClr val="FF6699"/>
    <a:srgbClr val="FF99CC"/>
    <a:srgbClr val="9FBFF3"/>
    <a:srgbClr val="FFFF9B"/>
    <a:srgbClr val="CC0066"/>
    <a:srgbClr val="6600CC"/>
    <a:srgbClr val="0062A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0" autoAdjust="0"/>
    <p:restoredTop sz="96391" autoAdjust="0"/>
  </p:normalViewPr>
  <p:slideViewPr>
    <p:cSldViewPr>
      <p:cViewPr varScale="1">
        <p:scale>
          <a:sx n="86" d="100"/>
          <a:sy n="86" d="100"/>
        </p:scale>
        <p:origin x="-3462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206" cy="3402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4655" y="0"/>
            <a:ext cx="4301206" cy="3402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2914C6-A137-4DE1-8037-DBC0D144E26B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378"/>
            <a:ext cx="4301206" cy="3402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4655" y="6456378"/>
            <a:ext cx="4301206" cy="3402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68E4B0-7698-4B2A-96AE-F434D4C6137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64076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1450" y="2415818"/>
            <a:ext cx="3981650" cy="2020711"/>
          </a:xfrm>
        </p:spPr>
        <p:txBody>
          <a:bodyPr anchor="b">
            <a:noAutofit/>
          </a:bodyPr>
          <a:lstStyle>
            <a:lvl1pPr algn="ctr">
              <a:defRPr sz="36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1450" y="4797770"/>
            <a:ext cx="3981650" cy="1836868"/>
          </a:xfrm>
        </p:spPr>
        <p:txBody>
          <a:bodyPr anchor="t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49063" y="6739470"/>
            <a:ext cx="504957" cy="372533"/>
          </a:xfrm>
        </p:spPr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1451" y="6739470"/>
            <a:ext cx="3048645" cy="372533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988" y="6739470"/>
            <a:ext cx="310112" cy="372533"/>
          </a:xfrm>
        </p:spPr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514869" y="4628439"/>
            <a:ext cx="3834812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987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6420553"/>
            <a:ext cx="5099051" cy="755651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9695" y="1377245"/>
            <a:ext cx="5318612" cy="448169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7176204"/>
            <a:ext cx="5099051" cy="65828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5669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209164"/>
            <a:ext cx="5099051" cy="4130480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5700888"/>
            <a:ext cx="5099052" cy="213360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49" y="5520265"/>
            <a:ext cx="4954819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87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0750" y="1309509"/>
            <a:ext cx="4800188" cy="316089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00150" y="4470399"/>
            <a:ext cx="4419599" cy="869244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35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7" y="5791201"/>
            <a:ext cx="5099054" cy="204328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637477" y="120715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25128" y="3770494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958849" y="5520265"/>
            <a:ext cx="494665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3690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52" y="4411441"/>
            <a:ext cx="5099046" cy="19584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6369841"/>
            <a:ext cx="5099048" cy="11472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0769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062" y="1309510"/>
            <a:ext cx="4743876" cy="2991557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882651" y="4852416"/>
            <a:ext cx="5099048" cy="1182624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6039556"/>
            <a:ext cx="5099052" cy="1794933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58546" y="1195860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7348" y="3476971"/>
            <a:ext cx="342989" cy="77970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958849" y="4572000"/>
            <a:ext cx="494665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641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309509"/>
            <a:ext cx="5099051" cy="305928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4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882651" y="4754880"/>
            <a:ext cx="5099048" cy="120700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5960534"/>
            <a:ext cx="5099051" cy="1873956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tx1"/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58852" y="4572000"/>
            <a:ext cx="4954816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7012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49" y="3320181"/>
            <a:ext cx="5099052" cy="4514311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50" y="3139560"/>
            <a:ext cx="495481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9110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67500" y="1209165"/>
            <a:ext cx="1214198" cy="662532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2651" y="1209165"/>
            <a:ext cx="3686632" cy="662532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4684134" y="1209165"/>
            <a:ext cx="0" cy="6625324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9639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958850" y="3139560"/>
            <a:ext cx="494665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graphicFrame>
        <p:nvGraphicFramePr>
          <p:cNvPr id="8" name="物件 7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3505466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1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8" name="物件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4625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849" y="2188551"/>
            <a:ext cx="4946651" cy="2430019"/>
          </a:xfrm>
        </p:spPr>
        <p:txBody>
          <a:bodyPr anchor="b">
            <a:normAutofit/>
          </a:bodyPr>
          <a:lstStyle>
            <a:lvl1pPr algn="ctr">
              <a:defRPr sz="3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8849" y="4979813"/>
            <a:ext cx="4946651" cy="145335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958850" y="4799189"/>
            <a:ext cx="494665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57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958849" y="3141680"/>
            <a:ext cx="494665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4682" y="3316224"/>
            <a:ext cx="2503170" cy="459638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3864" y="3316224"/>
            <a:ext cx="2503170" cy="459638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313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51" y="3544711"/>
            <a:ext cx="250317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2651" y="4324349"/>
            <a:ext cx="2503170" cy="360883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1374" y="3544711"/>
            <a:ext cx="2503170" cy="768349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1374" y="4324349"/>
            <a:ext cx="2503170" cy="360883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958849" y="3139560"/>
            <a:ext cx="494665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79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1220450"/>
            <a:ext cx="5099051" cy="173848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958849" y="3139560"/>
            <a:ext cx="4946651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31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393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8" y="1851379"/>
            <a:ext cx="1902599" cy="18288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047" y="1309510"/>
            <a:ext cx="2891654" cy="652498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8" y="4041420"/>
            <a:ext cx="1902599" cy="3251205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958849" y="3883377"/>
            <a:ext cx="1750196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866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2649" y="2511776"/>
            <a:ext cx="2724152" cy="18288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913666" y="1377244"/>
            <a:ext cx="2197097" cy="638951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2649" y="4340576"/>
            <a:ext cx="2724151" cy="2438400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7871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19" Type="http://schemas.openxmlformats.org/officeDocument/2006/relationships/vmlDrawing" Target="../drawings/vmlDrawing1.v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2649" y="1220450"/>
            <a:ext cx="5099051" cy="17384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649" y="3320181"/>
            <a:ext cx="5099052" cy="45933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67503" y="7947378"/>
            <a:ext cx="861212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0689490-E734-451B-BC80-08A66C27AA75}" type="datetimeFigureOut">
              <a:rPr lang="zh-TW" altLang="en-US" smtClean="0"/>
              <a:t>2018/4/10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82649" y="7947378"/>
            <a:ext cx="3828500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85068" y="7947378"/>
            <a:ext cx="296633" cy="3725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CD008D8-073A-474F-8FD0-480B684A8CB6}" type="slidenum">
              <a:rPr lang="zh-TW" altLang="en-US" smtClean="0"/>
              <a:t>‹#›</a:t>
            </a:fld>
            <a:endParaRPr lang="zh-TW" altLang="en-US"/>
          </a:p>
        </p:txBody>
      </p:sp>
      <p:graphicFrame>
        <p:nvGraphicFramePr>
          <p:cNvPr id="8" name="物件 7" hidden="1"/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1653301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7" name="think-cell Slide" r:id="rId22" imgW="383" imgH="384" progId="TCLayout.ActiveDocument.1">
                  <p:embed/>
                </p:oleObj>
              </mc:Choice>
              <mc:Fallback>
                <p:oleObj name="think-cell Slide" r:id="rId22" imgW="383" imgH="384" progId="TCLayout.ActiveDocument.1">
                  <p:embed/>
                  <p:pic>
                    <p:nvPicPr>
                      <p:cNvPr id="8" name="物件 7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9928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37" r:id="rId1"/>
    <p:sldLayoutId id="2147484638" r:id="rId2"/>
    <p:sldLayoutId id="2147484639" r:id="rId3"/>
    <p:sldLayoutId id="2147484640" r:id="rId4"/>
    <p:sldLayoutId id="2147484641" r:id="rId5"/>
    <p:sldLayoutId id="2147484642" r:id="rId6"/>
    <p:sldLayoutId id="2147484643" r:id="rId7"/>
    <p:sldLayoutId id="2147484644" r:id="rId8"/>
    <p:sldLayoutId id="2147484645" r:id="rId9"/>
    <p:sldLayoutId id="2147484646" r:id="rId10"/>
    <p:sldLayoutId id="2147484647" r:id="rId11"/>
    <p:sldLayoutId id="2147484648" r:id="rId12"/>
    <p:sldLayoutId id="2147484649" r:id="rId13"/>
    <p:sldLayoutId id="2147484650" r:id="rId14"/>
    <p:sldLayoutId id="2147484651" r:id="rId15"/>
    <p:sldLayoutId id="2147484652" r:id="rId16"/>
    <p:sldLayoutId id="2147484653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jpeg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物件 1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6382533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9" name="think-cell Slide" r:id="rId4" imgW="383" imgH="384" progId="TCLayout.ActiveDocument.1">
                  <p:embed/>
                </p:oleObj>
              </mc:Choice>
              <mc:Fallback>
                <p:oleObj name="think-cell Slide" r:id="rId4" imgW="383" imgH="384" progId="TCLayout.ActiveDocument.1">
                  <p:embed/>
                  <p:pic>
                    <p:nvPicPr>
                      <p:cNvPr id="14" name="物件 1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標題 3"/>
          <p:cNvSpPr>
            <a:spLocks noGrp="1"/>
          </p:cNvSpPr>
          <p:nvPr>
            <p:ph type="title"/>
          </p:nvPr>
        </p:nvSpPr>
        <p:spPr>
          <a:xfrm>
            <a:off x="1432811" y="622540"/>
            <a:ext cx="4560241" cy="568261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en-US" altLang="zh-TW" b="1" dirty="0">
                <a:ln w="19050" cmpd="sng">
                  <a:noFill/>
                </a:ln>
                <a:solidFill>
                  <a:srgbClr val="FF006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(8342)</a:t>
            </a:r>
            <a:r>
              <a:rPr lang="zh-TW" altLang="zh-TW" b="1" dirty="0">
                <a:ln w="19050" cmpd="sng">
                  <a:noFill/>
                </a:ln>
                <a:solidFill>
                  <a:srgbClr val="FF006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公教雙飽優惠專案</a:t>
            </a:r>
            <a:endParaRPr lang="zh-TW" altLang="en-US" sz="2800" b="1" dirty="0">
              <a:ln w="19050" cmpd="sng">
                <a:noFill/>
              </a:ln>
              <a:solidFill>
                <a:srgbClr val="FF0066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內容版面配置區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795801"/>
              </p:ext>
            </p:extLst>
          </p:nvPr>
        </p:nvGraphicFramePr>
        <p:xfrm>
          <a:off x="403781" y="3115251"/>
          <a:ext cx="6092702" cy="5499866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{E8B1032C-EA38-4F05-BA0D-38AFFFC7BED3}</a:tableStyleId>
              </a:tblPr>
              <a:tblGrid>
                <a:gridCol w="381720">
                  <a:extLst>
                    <a:ext uri="{9D8B030D-6E8A-4147-A177-3AD203B41FA5}">
                      <a16:colId xmlns:a16="http://schemas.microsoft.com/office/drawing/2014/main" xmlns="" val="3214545049"/>
                    </a:ext>
                  </a:extLst>
                </a:gridCol>
                <a:gridCol w="1347860">
                  <a:extLst>
                    <a:ext uri="{9D8B030D-6E8A-4147-A177-3AD203B41FA5}">
                      <a16:colId xmlns:a16="http://schemas.microsoft.com/office/drawing/2014/main" xmlns="" val="1578453057"/>
                    </a:ext>
                  </a:extLst>
                </a:gridCol>
                <a:gridCol w="1928021">
                  <a:extLst>
                    <a:ext uri="{9D8B030D-6E8A-4147-A177-3AD203B41FA5}">
                      <a16:colId xmlns:a16="http://schemas.microsoft.com/office/drawing/2014/main" xmlns="" val="703103256"/>
                    </a:ext>
                  </a:extLst>
                </a:gridCol>
                <a:gridCol w="264019">
                  <a:extLst>
                    <a:ext uri="{9D8B030D-6E8A-4147-A177-3AD203B41FA5}">
                      <a16:colId xmlns:a16="http://schemas.microsoft.com/office/drawing/2014/main" xmlns="" val="147812030"/>
                    </a:ext>
                  </a:extLst>
                </a:gridCol>
                <a:gridCol w="2171082">
                  <a:extLst>
                    <a:ext uri="{9D8B030D-6E8A-4147-A177-3AD203B41FA5}">
                      <a16:colId xmlns:a16="http://schemas.microsoft.com/office/drawing/2014/main" xmlns="" val="1981341667"/>
                    </a:ext>
                  </a:extLst>
                </a:gridCol>
              </a:tblGrid>
              <a:tr h="532782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月繳金額</a:t>
                      </a:r>
                      <a:endParaRPr lang="zh-TW" alt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4G</a:t>
                      </a:r>
                      <a:r>
                        <a:rPr lang="zh-TW" altLang="en-US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</a:t>
                      </a:r>
                      <a:br>
                        <a:rPr lang="zh-TW" altLang="en-US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299</a:t>
                      </a:r>
                      <a:r>
                        <a:rPr lang="zh-TW" altLang="en-US" sz="16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600" b="1" i="0" u="none" strike="noStrike" dirty="0" smtClean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80000">
                          <a:srgbClr val="E6CDFF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19000">
                          <a:schemeClr val="accent3">
                            <a:lumMod val="5000"/>
                            <a:lumOff val="95000"/>
                          </a:schemeClr>
                        </a:gs>
                        <a:gs pos="79000">
                          <a:srgbClr val="FCAED5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4G</a:t>
                      </a:r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專案</a:t>
                      </a:r>
                      <a:b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499</a:t>
                      </a:r>
                      <a:r>
                        <a:rPr lang="zh-TW" altLang="en-US" sz="16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>
                      <a:gsLst>
                        <a:gs pos="19000">
                          <a:schemeClr val="accent3">
                            <a:lumMod val="5000"/>
                            <a:lumOff val="95000"/>
                          </a:schemeClr>
                        </a:gs>
                        <a:gs pos="79000">
                          <a:srgbClr val="FCAED5"/>
                        </a:gs>
                      </a:gsLst>
                      <a:path path="shape">
                        <a:fillToRect l="50000" t="50000" r="50000" b="50000"/>
                      </a:path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689442967"/>
                  </a:ext>
                </a:extLst>
              </a:tr>
              <a:tr h="32922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門號類型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新申租、</a:t>
                      </a:r>
                      <a:r>
                        <a:rPr lang="en-US" altLang="zh-TW" sz="14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NP</a:t>
                      </a:r>
                      <a:r>
                        <a:rPr lang="zh-TW" altLang="en-US" sz="14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移入成功、無租約或符合續約條件</a:t>
                      </a:r>
                      <a:endParaRPr lang="zh-TW" altLang="en-US" sz="1400" b="1" i="0" u="none" strike="noStrike" kern="1200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44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9907561"/>
                  </a:ext>
                </a:extLst>
              </a:tr>
              <a:tr h="32922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合約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單門號約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44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5032112"/>
                  </a:ext>
                </a:extLst>
              </a:tr>
              <a:tr h="32922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最短租期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800" b="1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24</a:t>
                      </a:r>
                      <a:r>
                        <a:rPr lang="zh-TW" altLang="en-US" sz="1800" b="1" u="none" strike="noStrike" dirty="0">
                          <a:solidFill>
                            <a:srgbClr val="FF0000"/>
                          </a:solidFill>
                          <a:effectLst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個月</a:t>
                      </a:r>
                      <a:endParaRPr lang="zh-TW" altLang="en-US" sz="1800" b="1" i="0" u="none" strike="noStrike" dirty="0">
                        <a:solidFill>
                          <a:srgbClr val="FF0000"/>
                        </a:solidFill>
                        <a:effectLst>
                          <a:innerShdw blurRad="63500" dist="50800" dir="10800000">
                            <a:prstClr val="black">
                              <a:alpha val="50000"/>
                            </a:prstClr>
                          </a:inn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44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44243155"/>
                  </a:ext>
                </a:extLst>
              </a:tr>
              <a:tr h="329227">
                <a:tc rowSpan="6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  惠  內  容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vert="eaVert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國內行動上網量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12GB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chemeClr val="accent3">
                            <a:lumMod val="5000"/>
                            <a:lumOff val="95000"/>
                          </a:schemeClr>
                        </a:gs>
                        <a:gs pos="65000">
                          <a:srgbClr val="CCECFF"/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marL="0" algn="ctr" defTabSz="342900" rtl="0" eaLnBrk="1" fontAlgn="ctr" latinLnBrk="0" hangingPunct="1"/>
                      <a:r>
                        <a:rPr lang="zh-TW" altLang="en-US" sz="1600" b="1" i="0" u="none" strike="noStrike" kern="1200" dirty="0">
                          <a:solidFill>
                            <a:srgbClr val="FF0000"/>
                          </a:solidFill>
                          <a:effectLst>
                            <a:glow rad="177800">
                              <a:srgbClr val="FFCCCC">
                                <a:alpha val="60000"/>
                              </a:srgbClr>
                            </a:glow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數據無限瀏覽</a:t>
                      </a: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 flip="none" rotWithShape="1">
                      <a:gsLst>
                        <a:gs pos="25000">
                          <a:schemeClr val="bg1"/>
                        </a:gs>
                        <a:gs pos="52000">
                          <a:srgbClr val="FFFFBD"/>
                        </a:gs>
                      </a:gsLst>
                      <a:path path="rect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3860786"/>
                  </a:ext>
                </a:extLst>
              </a:tr>
              <a:tr h="329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群內優惠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600" b="1" i="0" u="none" strike="noStrike" dirty="0" smtClean="0">
                          <a:solidFill>
                            <a:srgbClr val="FF0000"/>
                          </a:solidFill>
                          <a:effectLst>
                            <a:glow rad="177800">
                              <a:srgbClr val="FFCCCC">
                                <a:alpha val="60000"/>
                              </a:srgbClr>
                            </a:glow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</a:t>
                      </a:r>
                      <a:endParaRPr lang="zh-TW" altLang="en-US" sz="1600" b="1" i="0" u="none" strike="noStrike" dirty="0">
                        <a:solidFill>
                          <a:srgbClr val="FF0000"/>
                        </a:solidFill>
                        <a:effectLst>
                          <a:glow rad="177800">
                            <a:srgbClr val="FFCCCC">
                              <a:alpha val="60000"/>
                            </a:srgbClr>
                          </a:glow>
                          <a:innerShdw blurRad="63500" dist="50800" dir="13500000">
                            <a:prstClr val="black">
                              <a:alpha val="50000"/>
                            </a:prstClr>
                          </a:inn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artDeco"/>
                      <a:lightRig rig="flood" dir="t"/>
                    </a:cell3D>
                    <a:gradFill flip="none" rotWithShape="1">
                      <a:gsLst>
                        <a:gs pos="7000">
                          <a:schemeClr val="bg1"/>
                        </a:gs>
                        <a:gs pos="47000">
                          <a:srgbClr val="FFFFBD"/>
                        </a:gs>
                      </a:gsLst>
                      <a:path path="shape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45033344"/>
                  </a:ext>
                </a:extLst>
              </a:tr>
              <a:tr h="329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網內分鐘數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 dirty="0" smtClean="0">
                          <a:solidFill>
                            <a:schemeClr val="tx1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每通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FF0000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前</a:t>
                      </a:r>
                      <a:r>
                        <a:rPr lang="en-US" altLang="zh-TW" sz="1400" b="1" i="0" u="none" strike="noStrike" dirty="0" smtClean="0">
                          <a:solidFill>
                            <a:srgbClr val="FF0000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FF0000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3794596210"/>
                  </a:ext>
                </a:extLst>
              </a:tr>
              <a:tr h="329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網外分鐘數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rowSpan="2" gridSpan="2">
                  <a:txBody>
                    <a:bodyPr/>
                    <a:lstStyle/>
                    <a:p>
                      <a:pPr marR="122555" algn="ctr">
                        <a:lnSpc>
                          <a:spcPct val="100000"/>
                        </a:lnSpc>
                      </a:pPr>
                      <a:r>
                        <a:rPr lang="zh-TW" altLang="zh-TW" sz="1600" b="1" kern="100" dirty="0" smtClean="0">
                          <a:effectLst>
                            <a:glow rad="101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市話</a:t>
                      </a:r>
                      <a:r>
                        <a:rPr lang="en-US" altLang="zh-TW" sz="1600" b="1" kern="100" dirty="0" smtClean="0">
                          <a:effectLst>
                            <a:glow rad="101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1600" b="1" kern="100" dirty="0" smtClean="0">
                          <a:effectLst>
                            <a:glow rad="101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  <a:innerShdw blurRad="63500" dist="50800" dir="108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網外</a:t>
                      </a: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優惠分鐘</a:t>
                      </a:r>
                      <a:r>
                        <a:rPr lang="zh-TW" altLang="en-US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</a:t>
                      </a:r>
                      <a:endParaRPr lang="en-US" altLang="zh-TW" sz="1400" b="1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R="122555" algn="ctr">
                        <a:lnSpc>
                          <a:spcPct val="100000"/>
                        </a:lnSpc>
                      </a:pPr>
                      <a:r>
                        <a:rPr lang="zh-TW" altLang="en-US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</a:t>
                      </a:r>
                      <a:r>
                        <a:rPr lang="en-US" altLang="zh-TW" sz="1400" b="1" kern="100" dirty="0" smtClean="0">
                          <a:solidFill>
                            <a:srgbClr val="FF0000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</a:t>
                      </a:r>
                      <a:r>
                        <a:rPr lang="zh-TW" altLang="zh-TW" sz="1400" b="1" kern="100" dirty="0" smtClean="0">
                          <a:solidFill>
                            <a:srgbClr val="FF0000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altLang="en-US" sz="1400" b="1" i="0" u="none" strike="noStrike" dirty="0">
                        <a:solidFill>
                          <a:srgbClr val="FF0000"/>
                        </a:solidFill>
                        <a:effectLst>
                          <a:innerShdw blurRad="63500" dist="50800" dir="8100000">
                            <a:prstClr val="black">
                              <a:alpha val="50000"/>
                            </a:prstClr>
                          </a:inn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rowSpan="2" hMerge="1">
                  <a:txBody>
                    <a:bodyPr/>
                    <a:lstStyle/>
                    <a:p>
                      <a:pPr marR="122555" algn="ctr">
                        <a:lnSpc>
                          <a:spcPct val="100000"/>
                        </a:lnSpc>
                      </a:pPr>
                      <a:endParaRPr lang="zh-TW" alt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R="122555" algn="ctr">
                        <a:lnSpc>
                          <a:spcPct val="100000"/>
                        </a:lnSpc>
                      </a:pPr>
                      <a:r>
                        <a:rPr lang="zh-TW" altLang="zh-TW" sz="1600" b="1" kern="100" dirty="0" smtClean="0">
                          <a:effectLst>
                            <a:glow rad="101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市話</a:t>
                      </a:r>
                      <a:r>
                        <a:rPr lang="en-US" altLang="zh-TW" sz="1600" b="1" kern="100" dirty="0" smtClean="0">
                          <a:effectLst>
                            <a:glow rad="101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+</a:t>
                      </a:r>
                      <a:r>
                        <a:rPr lang="zh-TW" altLang="en-US" sz="1600" b="1" kern="100" dirty="0" smtClean="0">
                          <a:effectLst>
                            <a:glow rad="101600">
                              <a:schemeClr val="accent3">
                                <a:satMod val="175000"/>
                                <a:alpha val="40000"/>
                              </a:schemeClr>
                            </a:glow>
                            <a:innerShdw blurRad="63500" dist="50800" dir="135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網外</a:t>
                      </a: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優惠分鐘</a:t>
                      </a:r>
                      <a:r>
                        <a:rPr lang="zh-TW" altLang="en-US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數</a:t>
                      </a:r>
                      <a:endParaRPr lang="en-US" altLang="zh-TW" sz="1400" b="1" kern="100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R="122555" algn="ctr">
                        <a:lnSpc>
                          <a:spcPct val="100000"/>
                        </a:lnSpc>
                      </a:pPr>
                      <a:r>
                        <a:rPr lang="zh-TW" altLang="en-US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共</a:t>
                      </a:r>
                      <a:r>
                        <a:rPr lang="en-US" altLang="zh-TW" sz="1400" b="1" kern="100" dirty="0" smtClean="0">
                          <a:solidFill>
                            <a:srgbClr val="FF0000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180</a:t>
                      </a:r>
                      <a:r>
                        <a:rPr lang="zh-TW" altLang="zh-TW" sz="1400" b="1" kern="100" dirty="0" smtClean="0">
                          <a:solidFill>
                            <a:srgbClr val="FF0000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分鐘</a:t>
                      </a:r>
                      <a:endParaRPr lang="zh-TW" altLang="en-US" sz="1400" b="1" i="0" u="none" strike="noStrike" dirty="0">
                        <a:solidFill>
                          <a:srgbClr val="FF0000"/>
                        </a:solidFill>
                        <a:effectLst>
                          <a:innerShdw blurRad="63500" dist="50800" dir="8100000">
                            <a:prstClr val="black">
                              <a:alpha val="50000"/>
                            </a:prstClr>
                          </a:innerShdw>
                        </a:effectLst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643769260"/>
                  </a:ext>
                </a:extLst>
              </a:tr>
              <a:tr h="329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市話分鐘數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gridSpan="2" vMerge="1">
                  <a:txBody>
                    <a:bodyPr/>
                    <a:lstStyle/>
                    <a:p>
                      <a:pPr algn="ctr" rtl="0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381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 flip="none" rotWithShape="1">
                      <a:gsLst>
                        <a:gs pos="0">
                          <a:schemeClr val="accent5">
                            <a:lumMod val="0"/>
                            <a:lumOff val="100000"/>
                          </a:schemeClr>
                        </a:gs>
                        <a:gs pos="35000">
                          <a:schemeClr val="accent5">
                            <a:lumMod val="0"/>
                            <a:lumOff val="100000"/>
                          </a:schemeClr>
                        </a:gs>
                        <a:gs pos="100000">
                          <a:srgbClr val="F3F2C0"/>
                        </a:gs>
                      </a:gsLst>
                      <a:path path="circle">
                        <a:fillToRect l="50000" t="-80000" r="50000" b="180000"/>
                      </a:path>
                      <a:tileRect/>
                    </a:gra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57267964"/>
                  </a:ext>
                </a:extLst>
              </a:tr>
              <a:tr h="32922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122555" indent="0" algn="ctr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b="1" kern="10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其他優惠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每月國內語音通話費</a:t>
                      </a:r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70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i="0" u="none" strike="noStrike" dirty="0" smtClean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每月國內語音通話費</a:t>
                      </a:r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</a:t>
                      </a:r>
                      <a:r>
                        <a:rPr lang="zh-TW" alt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元</a:t>
                      </a: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215002227"/>
                  </a:ext>
                </a:extLst>
              </a:tr>
              <a:tr h="1772068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說明</a:t>
                      </a:r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45000">
                          <a:srgbClr val="9FBFF3"/>
                        </a:gs>
                        <a:gs pos="0">
                          <a:schemeClr val="bg1"/>
                        </a:gs>
                      </a:gsLst>
                      <a:lin ang="189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just" defTabSz="3429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</a:t>
                      </a:r>
                      <a:r>
                        <a:rPr lang="zh-TW" altLang="en-US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公司證限列入</a:t>
                      </a:r>
                      <a:r>
                        <a:rPr lang="en-US" altLang="zh-TW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BCRM</a:t>
                      </a:r>
                      <a:r>
                        <a:rPr lang="zh-TW" altLang="en-US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系統內之公家及教育機構以企客證號申辦者，</a:t>
                      </a:r>
                      <a:r>
                        <a:rPr lang="zh-TW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同一證號限申辦1</a:t>
                      </a:r>
                      <a:r>
                        <a:rPr lang="zh-TW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門</a:t>
                      </a:r>
                      <a:r>
                        <a:rPr lang="zh-TW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門號。</a:t>
                      </a:r>
                      <a:endParaRPr lang="zh-TW" altLang="en-US" sz="1200" u="none" strike="noStrike" kern="1200" dirty="0" smtClean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algn="just" rtl="0" fontAlgn="ctr"/>
                      <a:r>
                        <a:rPr lang="en-US" altLang="zh-TW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</a:t>
                      </a:r>
                      <a:r>
                        <a:rPr lang="zh-TW" altLang="en-US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個證限任職公家及教育機構人員本人及其一等親</a:t>
                      </a:r>
                      <a:r>
                        <a:rPr lang="en-US" altLang="zh-TW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altLang="en-US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配偶之員眷，一等親屬定義為員工配偶、子女、員工父母及配偶父母，</a:t>
                      </a:r>
                      <a:r>
                        <a:rPr lang="zh-TW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同一證號限申辦1</a:t>
                      </a:r>
                      <a:r>
                        <a:rPr lang="zh-TW" alt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門</a:t>
                      </a:r>
                      <a:r>
                        <a:rPr lang="zh-TW" altLang="zh-TW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門號</a:t>
                      </a:r>
                      <a:r>
                        <a:rPr lang="zh-TW" altLang="en-US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。</a:t>
                      </a:r>
                      <a:endParaRPr lang="en-US" altLang="zh-TW" sz="1200" u="none" strike="noStrike" dirty="0" smtClean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just" rtl="0" fontAlgn="ctr"/>
                      <a:r>
                        <a:rPr lang="en-US" altLang="zh-TW" sz="12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r>
                        <a:rPr lang="en-US" altLang="zh-TW" sz="1200" u="none" strike="noStrike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zh-TW" altLang="en-US" sz="120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申辦本專案時，須檢附身分證及健保卡或駕照等雙證件正本，以及員工識別證；員眷</a:t>
                      </a:r>
                      <a:r>
                        <a:rPr lang="en-US" altLang="zh-TW" sz="120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(</a:t>
                      </a:r>
                      <a:r>
                        <a:rPr lang="zh-TW" altLang="en-US" sz="120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限一等親</a:t>
                      </a:r>
                      <a:r>
                        <a:rPr lang="en-US" altLang="zh-TW" sz="120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r>
                        <a:rPr lang="zh-TW" altLang="en-US" sz="120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須</a:t>
                      </a:r>
                      <a:r>
                        <a:rPr lang="zh-TW" altLang="en-US" sz="1200" u="none" strike="noStrike" dirty="0" smtClean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另提供</a:t>
                      </a:r>
                      <a:r>
                        <a:rPr lang="zh-TW" altLang="en-US" sz="1200" u="none" strike="noStrike" dirty="0">
                          <a:solidFill>
                            <a:srgbClr val="0000FF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一等親證明文件。</a:t>
                      </a:r>
                      <a:r>
                        <a:rPr lang="zh-TW" alt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/>
                      </a:r>
                      <a:br>
                        <a:rPr lang="zh-TW" altLang="en-US" sz="12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en-US" altLang="zh-TW" sz="12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4.</a:t>
                      </a:r>
                      <a:r>
                        <a:rPr lang="zh-TW" altLang="zh-TW" sz="1200" b="1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資費內容、優惠、限制等未盡詳載者以</a:t>
                      </a:r>
                      <a:r>
                        <a:rPr lang="en-US" altLang="zh-TW" sz="1200" b="1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(8342)</a:t>
                      </a:r>
                      <a:r>
                        <a:rPr lang="zh-TW" altLang="zh-TW" sz="1200" b="1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公教雙飽優惠專案同意書內容為準，中華電信亦保留隨時修正、暫停、終止本專案之權利。</a:t>
                      </a:r>
                    </a:p>
                    <a:p>
                      <a:pPr algn="l" rtl="0" fontAlgn="ctr"/>
                      <a:endParaRPr lang="zh-TW" alt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601" marR="7601" marT="7601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6000">
                          <a:schemeClr val="accent1">
                            <a:lumMod val="0"/>
                            <a:lumOff val="100000"/>
                          </a:schemeClr>
                        </a:gs>
                        <a:gs pos="62000">
                          <a:srgbClr val="CCECFF"/>
                        </a:gs>
                      </a:gsLst>
                      <a:lin ang="8100000" scaled="1"/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5722416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2460117" y="1195142"/>
            <a:ext cx="1980029" cy="30777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zh-TW" altLang="zh-TW" sz="1400" b="1" dirty="0">
                <a:solidFill>
                  <a:srgbClr val="CC006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方案類型：</a:t>
            </a:r>
            <a:r>
              <a:rPr lang="en-US" altLang="zh-TW" sz="1400" dirty="0" smtClean="0">
                <a:solidFill>
                  <a:srgbClr val="CC006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■</a:t>
            </a:r>
            <a:r>
              <a:rPr lang="zh-TW" altLang="zh-TW" sz="1400" b="1" dirty="0">
                <a:solidFill>
                  <a:srgbClr val="CC006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單門號</a:t>
            </a:r>
            <a:r>
              <a:rPr lang="zh-TW" altLang="zh-TW" sz="1400" b="1" dirty="0" smtClean="0">
                <a:solidFill>
                  <a:srgbClr val="CC0066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3500" dist="50800" dir="10800000">
                    <a:prstClr val="black">
                      <a:alpha val="50000"/>
                    </a:prstClr>
                  </a:innerShdw>
                  <a:reflection blurRad="6350" stA="55000" endA="300" endPos="45500" dir="5400000" sy="-100000" algn="bl" rotWithShape="0"/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endParaRPr lang="zh-TW" altLang="zh-TW" sz="1400" dirty="0">
              <a:solidFill>
                <a:srgbClr val="CC0066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3500" dist="50800" dir="10800000">
                  <a:prstClr val="black">
                    <a:alpha val="50000"/>
                  </a:prstClr>
                </a:innerShdw>
                <a:reflection blurRad="6350" stA="55000" endA="300" endPos="45500" dir="5400000" sy="-100000" algn="bl" rotWithShape="0"/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3781" y="1477044"/>
            <a:ext cx="602808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150000"/>
              </a:lnSpc>
              <a:buFont typeface="+mj-ea"/>
              <a:buAutoNum type="ea1ChtPeriod"/>
            </a:pPr>
            <a:r>
              <a:rPr lang="zh-TW" altLang="zh-TW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活動期間</a:t>
            </a:r>
            <a:r>
              <a:rPr lang="zh-TW" altLang="en-US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：</a:t>
            </a: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107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年</a:t>
            </a: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4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月</a:t>
            </a:r>
            <a:r>
              <a: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2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日至</a:t>
            </a: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107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年</a:t>
            </a:r>
            <a:r>
              <a: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4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月</a:t>
            </a: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30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  <a:sym typeface="Wingdings" panose="05000000000000000000" pitchFamily="2" charset="2"/>
              </a:rPr>
              <a:t>日</a:t>
            </a:r>
            <a:endParaRPr lang="zh-TW" altLang="zh-TW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lvl="0" indent="-228600">
              <a:lnSpc>
                <a:spcPct val="150000"/>
              </a:lnSpc>
              <a:buFont typeface="+mj-ea"/>
              <a:buAutoNum type="ea1ChtPeriod"/>
            </a:pPr>
            <a:r>
              <a:rPr lang="zh-TW" altLang="zh-TW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申辦地點</a:t>
            </a:r>
            <a:r>
              <a:rPr lang="zh-TW" altLang="zh-TW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中華電信各地營業窗口及特約服務中心</a:t>
            </a:r>
            <a:r>
              <a:rPr lang="zh-TW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ea1ChtPeriod"/>
            </a:pPr>
            <a:r>
              <a:rPr lang="zh-TW" altLang="zh-TW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適用對象</a:t>
            </a:r>
            <a:r>
              <a:rPr lang="zh-TW" altLang="zh-TW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限</a:t>
            </a:r>
            <a:r>
              <a:rPr lang="zh-TW" altLang="en-US" sz="1100" b="1" u="sng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任職公家及教育機構</a:t>
            </a:r>
            <a:r>
              <a:rPr lang="zh-TW" altLang="en-US" sz="11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zh-TW" altLang="zh-TW" sz="11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</a:t>
            </a:r>
            <a:r>
              <a:rPr lang="zh-TW" altLang="zh-TW" sz="11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客員工及眷屬</a:t>
            </a:r>
            <a:r>
              <a:rPr lang="en-US" altLang="zh-TW" sz="11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100" b="1" u="sng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限一等親</a:t>
            </a:r>
            <a:r>
              <a:rPr lang="en-US" altLang="zh-TW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en-US" altLang="zh-TW" sz="11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(*</a:t>
            </a:r>
            <a:r>
              <a:rPr lang="zh-TW" altLang="zh-TW" sz="11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sz="11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1)</a:t>
            </a:r>
            <a:r>
              <a:rPr lang="zh-TW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申辦，</a:t>
            </a:r>
            <a:r>
              <a:rPr lang="zh-TW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門號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類型依所選方案之規定</a:t>
            </a:r>
            <a:r>
              <a:rPr lang="zh-TW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需</a:t>
            </a:r>
            <a:r>
              <a:rPr lang="zh-TW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為新申租、</a:t>
            </a:r>
            <a:r>
              <a: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NP</a:t>
            </a:r>
            <a:r>
              <a:rPr lang="zh-TW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移入成功、無租約或符合續約條件</a:t>
            </a:r>
            <a:r>
              <a:rPr lang="zh-TW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之</a:t>
            </a:r>
            <a:r>
              <a:rPr lang="en-US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3G/4G</a:t>
            </a:r>
            <a:r>
              <a:rPr lang="zh-TW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門號；</a:t>
            </a:r>
            <a:r>
              <a:rPr lang="zh-TW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</a:t>
            </a:r>
            <a:r>
              <a:rPr lang="zh-TW" altLang="en-US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員工</a:t>
            </a:r>
            <a:r>
              <a:rPr lang="zh-TW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個人證號參加者，需檢附員工識別證</a:t>
            </a:r>
            <a:r>
              <a:rPr lang="en-US" altLang="zh-TW" sz="11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(*</a:t>
            </a:r>
            <a:r>
              <a:rPr lang="zh-TW" altLang="zh-TW" sz="11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  <a:r>
              <a:rPr lang="en-US" altLang="zh-TW" sz="11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2)</a:t>
            </a:r>
            <a:r>
              <a:rPr lang="zh-TW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，一證限辦一門</a:t>
            </a:r>
            <a:r>
              <a:rPr lang="zh-TW" altLang="zh-TW" sz="1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1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28600" indent="-228600">
              <a:lnSpc>
                <a:spcPct val="150000"/>
              </a:lnSpc>
              <a:buFont typeface="+mj-ea"/>
              <a:buAutoNum type="ea1ChtPeriod"/>
            </a:pPr>
            <a:r>
              <a:rPr lang="zh-TW" altLang="zh-TW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方案</a:t>
            </a:r>
            <a:r>
              <a:rPr lang="zh-TW" altLang="zh-TW" sz="11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</a:t>
            </a:r>
            <a:r>
              <a:rPr lang="zh-TW" altLang="zh-TW" sz="11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endParaRPr lang="zh-TW" altLang="zh-TW" sz="1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/>
          <p:cNvGrpSpPr/>
          <p:nvPr/>
        </p:nvGrpSpPr>
        <p:grpSpPr>
          <a:xfrm>
            <a:off x="4149080" y="8394747"/>
            <a:ext cx="2526569" cy="724518"/>
            <a:chOff x="4236445" y="8223315"/>
            <a:chExt cx="2373820" cy="804471"/>
          </a:xfrm>
        </p:grpSpPr>
        <p:sp>
          <p:nvSpPr>
            <p:cNvPr id="11" name="圓角矩形 10"/>
            <p:cNvSpPr/>
            <p:nvPr/>
          </p:nvSpPr>
          <p:spPr>
            <a:xfrm>
              <a:off x="4236445" y="8223315"/>
              <a:ext cx="2367557" cy="797434"/>
            </a:xfrm>
            <a:prstGeom prst="roundRect">
              <a:avLst/>
            </a:prstGeom>
            <a:solidFill>
              <a:schemeClr val="bg1"/>
            </a:solidFill>
            <a:ln w="41275">
              <a:solidFill>
                <a:srgbClr val="4F88FB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2" name="圓角矩形 11"/>
            <p:cNvSpPr/>
            <p:nvPr/>
          </p:nvSpPr>
          <p:spPr>
            <a:xfrm>
              <a:off x="5327607" y="8735318"/>
              <a:ext cx="1282658" cy="292468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000" dirty="0" smtClean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業務經理聯絡方式</a:t>
              </a:r>
              <a:endParaRPr lang="zh-TW" altLang="en-US" sz="10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48" t="31863" r="22113" b="38723"/>
          <a:stretch/>
        </p:blipFill>
        <p:spPr>
          <a:xfrm>
            <a:off x="656375" y="587126"/>
            <a:ext cx="792088" cy="86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5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4"/>
      </a:accent6>
      <a:hlink>
        <a:srgbClr val="BB7826"/>
      </a:hlink>
      <a:folHlink>
        <a:srgbClr val="CF9C5F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3741</TotalTime>
  <Words>356</Words>
  <Application>Microsoft Office PowerPoint</Application>
  <PresentationFormat>如螢幕大小 (4:3)</PresentationFormat>
  <Paragraphs>38</Paragraphs>
  <Slides>1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3" baseType="lpstr">
      <vt:lpstr>有機</vt:lpstr>
      <vt:lpstr>think-cell Slide</vt:lpstr>
      <vt:lpstr>(8342)公教雙飽優惠專案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人事助理</cp:lastModifiedBy>
  <cp:revision>242</cp:revision>
  <cp:lastPrinted>2018-01-26T06:39:24Z</cp:lastPrinted>
  <dcterms:created xsi:type="dcterms:W3CDTF">2017-03-16T01:04:41Z</dcterms:created>
  <dcterms:modified xsi:type="dcterms:W3CDTF">2018-04-10T00:14:08Z</dcterms:modified>
</cp:coreProperties>
</file>